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4"/>
    <p:sldMasterId id="2147483721" r:id="rId5"/>
    <p:sldMasterId id="2147483732" r:id="rId6"/>
  </p:sldMasterIdLst>
  <p:notesMasterIdLst>
    <p:notesMasterId r:id="rId82"/>
  </p:notesMasterIdLst>
  <p:handoutMasterIdLst>
    <p:handoutMasterId r:id="rId83"/>
  </p:handoutMasterIdLst>
  <p:sldIdLst>
    <p:sldId id="730" r:id="rId7"/>
    <p:sldId id="727" r:id="rId8"/>
    <p:sldId id="732" r:id="rId9"/>
    <p:sldId id="733" r:id="rId10"/>
    <p:sldId id="581" r:id="rId11"/>
    <p:sldId id="769" r:id="rId12"/>
    <p:sldId id="583" r:id="rId13"/>
    <p:sldId id="764" r:id="rId14"/>
    <p:sldId id="777" r:id="rId15"/>
    <p:sldId id="778" r:id="rId16"/>
    <p:sldId id="779" r:id="rId17"/>
    <p:sldId id="770" r:id="rId18"/>
    <p:sldId id="780" r:id="rId19"/>
    <p:sldId id="781" r:id="rId20"/>
    <p:sldId id="782" r:id="rId21"/>
    <p:sldId id="765" r:id="rId22"/>
    <p:sldId id="621" r:id="rId23"/>
    <p:sldId id="620" r:id="rId24"/>
    <p:sldId id="567" r:id="rId25"/>
    <p:sldId id="742" r:id="rId26"/>
    <p:sldId id="743" r:id="rId27"/>
    <p:sldId id="574" r:id="rId28"/>
    <p:sldId id="600" r:id="rId29"/>
    <p:sldId id="744" r:id="rId30"/>
    <p:sldId id="747" r:id="rId31"/>
    <p:sldId id="773" r:id="rId32"/>
    <p:sldId id="746" r:id="rId33"/>
    <p:sldId id="602" r:id="rId34"/>
    <p:sldId id="749" r:id="rId35"/>
    <p:sldId id="750" r:id="rId36"/>
    <p:sldId id="751" r:id="rId37"/>
    <p:sldId id="752" r:id="rId38"/>
    <p:sldId id="755" r:id="rId39"/>
    <p:sldId id="753" r:id="rId40"/>
    <p:sldId id="754" r:id="rId41"/>
    <p:sldId id="756" r:id="rId42"/>
    <p:sldId id="757" r:id="rId43"/>
    <p:sldId id="687" r:id="rId44"/>
    <p:sldId id="758" r:id="rId45"/>
    <p:sldId id="688" r:id="rId46"/>
    <p:sldId id="707" r:id="rId47"/>
    <p:sldId id="708" r:id="rId48"/>
    <p:sldId id="723" r:id="rId49"/>
    <p:sldId id="685" r:id="rId50"/>
    <p:sldId id="666" r:id="rId51"/>
    <p:sldId id="671" r:id="rId52"/>
    <p:sldId id="694" r:id="rId53"/>
    <p:sldId id="775" r:id="rId54"/>
    <p:sldId id="776" r:id="rId55"/>
    <p:sldId id="759" r:id="rId56"/>
    <p:sldId id="674" r:id="rId57"/>
    <p:sldId id="675" r:id="rId58"/>
    <p:sldId id="676" r:id="rId59"/>
    <p:sldId id="697" r:id="rId60"/>
    <p:sldId id="762" r:id="rId61"/>
    <p:sldId id="679" r:id="rId62"/>
    <p:sldId id="699" r:id="rId63"/>
    <p:sldId id="698" r:id="rId64"/>
    <p:sldId id="680" r:id="rId65"/>
    <p:sldId id="681" r:id="rId66"/>
    <p:sldId id="682" r:id="rId67"/>
    <p:sldId id="716" r:id="rId68"/>
    <p:sldId id="684" r:id="rId69"/>
    <p:sldId id="700" r:id="rId70"/>
    <p:sldId id="701" r:id="rId71"/>
    <p:sldId id="766" r:id="rId72"/>
    <p:sldId id="712" r:id="rId73"/>
    <p:sldId id="713" r:id="rId74"/>
    <p:sldId id="724" r:id="rId75"/>
    <p:sldId id="714" r:id="rId76"/>
    <p:sldId id="725" r:id="rId77"/>
    <p:sldId id="715" r:id="rId78"/>
    <p:sldId id="726" r:id="rId79"/>
    <p:sldId id="774" r:id="rId80"/>
    <p:sldId id="484" r:id="rId81"/>
  </p:sldIdLst>
  <p:sldSz cx="12192000" cy="6858000"/>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RDWf/efxiGEZYPZkSsLTLg==" hashData="DtSuLrEkBb+XmenTSDYK5moaPks="/>
  <p:extLst>
    <p:ext uri="{EFAFB233-063F-42B5-8137-9DF3F51BA10A}">
      <p15:sldGuideLst xmlns:p15="http://schemas.microsoft.com/office/powerpoint/2012/main">
        <p15:guide id="1" orient="horz" pos="2024" userDrawn="1">
          <p15:clr>
            <a:srgbClr val="A4A3A4"/>
          </p15:clr>
        </p15:guide>
        <p15:guide id="2" orient="horz" pos="1207" userDrawn="1">
          <p15:clr>
            <a:srgbClr val="A4A3A4"/>
          </p15:clr>
        </p15:guide>
        <p15:guide id="3" orient="horz" pos="3838" userDrawn="1">
          <p15:clr>
            <a:srgbClr val="A4A3A4"/>
          </p15:clr>
        </p15:guide>
        <p15:guide id="4" orient="horz" pos="618" userDrawn="1">
          <p15:clr>
            <a:srgbClr val="A4A3A4"/>
          </p15:clr>
        </p15:guide>
        <p15:guide id="5" pos="3840" userDrawn="1">
          <p15:clr>
            <a:srgbClr val="A4A3A4"/>
          </p15:clr>
        </p15:guide>
        <p15:guide id="6" pos="513" userDrawn="1">
          <p15:clr>
            <a:srgbClr val="A4A3A4"/>
          </p15:clr>
        </p15:guide>
        <p15:guide id="7" pos="722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se Festjens" initials="IF" lastIdx="9" clrIdx="0">
    <p:extLst>
      <p:ext uri="{19B8F6BF-5375-455C-9EA6-DF929625EA0E}">
        <p15:presenceInfo xmlns:p15="http://schemas.microsoft.com/office/powerpoint/2012/main" userId="S-1-5-21-3675852479-2980802970-892884109-284260" providerId="AD"/>
      </p:ext>
    </p:extLst>
  </p:cmAuthor>
  <p:cmAuthor id="2" name="Laurent Alexis" initials="LA" lastIdx="15" clrIdx="1">
    <p:extLst>
      <p:ext uri="{19B8F6BF-5375-455C-9EA6-DF929625EA0E}">
        <p15:presenceInfo xmlns:p15="http://schemas.microsoft.com/office/powerpoint/2012/main" userId="S-1-5-21-3675852479-2980802970-892884109-7083387" providerId="AD"/>
      </p:ext>
    </p:extLst>
  </p:cmAuthor>
  <p:cmAuthor id="3" name="Michaux Stephan" initials="MS" lastIdx="3" clrIdx="2">
    <p:extLst>
      <p:ext uri="{19B8F6BF-5375-455C-9EA6-DF929625EA0E}">
        <p15:presenceInfo xmlns:p15="http://schemas.microsoft.com/office/powerpoint/2012/main" userId="Michaux Step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FF9999"/>
    <a:srgbClr val="005DA4"/>
    <a:srgbClr val="FF3300"/>
    <a:srgbClr val="EAEAEA"/>
    <a:srgbClr val="00CC00"/>
    <a:srgbClr val="33CC33"/>
    <a:srgbClr val="FF66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444" autoAdjust="0"/>
  </p:normalViewPr>
  <p:slideViewPr>
    <p:cSldViewPr>
      <p:cViewPr>
        <p:scale>
          <a:sx n="75" d="100"/>
          <a:sy n="75" d="100"/>
        </p:scale>
        <p:origin x="336" y="-60"/>
      </p:cViewPr>
      <p:guideLst>
        <p:guide orient="horz" pos="2024"/>
        <p:guide orient="horz" pos="1207"/>
        <p:guide orient="horz" pos="3838"/>
        <p:guide orient="horz" pos="618"/>
        <p:guide pos="3840"/>
        <p:guide pos="513"/>
        <p:guide pos="7227"/>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75" d="100"/>
          <a:sy n="75" d="100"/>
        </p:scale>
        <p:origin x="-2136" y="-24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notesMaster" Target="notesMasters/notesMaster1.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7" name="Rectangle 17"/>
          <p:cNvSpPr>
            <a:spLocks noChangeArrowheads="1"/>
          </p:cNvSpPr>
          <p:nvPr/>
        </p:nvSpPr>
        <p:spPr bwMode="auto">
          <a:xfrm>
            <a:off x="593730" y="9321808"/>
            <a:ext cx="1501775" cy="274638"/>
          </a:xfrm>
          <a:prstGeom prst="rect">
            <a:avLst/>
          </a:prstGeom>
          <a:noFill/>
          <a:ln w="9525">
            <a:noFill/>
            <a:miter lim="800000"/>
            <a:headEnd/>
            <a:tailEnd/>
          </a:ln>
          <a:effectLst/>
        </p:spPr>
        <p:txBody>
          <a:bodyPr lIns="0" tIns="0" rIns="0" bIns="0" anchor="ctr"/>
          <a:lstStyle/>
          <a:p>
            <a:pPr>
              <a:defRPr/>
            </a:pPr>
            <a:endParaRPr lang="en-GB" sz="1000" b="1"/>
          </a:p>
        </p:txBody>
      </p:sp>
      <p:sp>
        <p:nvSpPr>
          <p:cNvPr id="15378" name="Rectangle 18"/>
          <p:cNvSpPr>
            <a:spLocks noChangeArrowheads="1"/>
          </p:cNvSpPr>
          <p:nvPr/>
        </p:nvSpPr>
        <p:spPr bwMode="auto">
          <a:xfrm>
            <a:off x="2454275" y="9321808"/>
            <a:ext cx="1751013" cy="274638"/>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15379" name="Rectangle 19"/>
          <p:cNvSpPr>
            <a:spLocks noChangeArrowheads="1"/>
          </p:cNvSpPr>
          <p:nvPr/>
        </p:nvSpPr>
        <p:spPr bwMode="auto">
          <a:xfrm>
            <a:off x="5761043" y="9321808"/>
            <a:ext cx="307975" cy="274638"/>
          </a:xfrm>
          <a:prstGeom prst="rect">
            <a:avLst/>
          </a:prstGeom>
          <a:noFill/>
          <a:ln w="9525">
            <a:noFill/>
            <a:miter lim="800000"/>
            <a:headEnd/>
            <a:tailEnd/>
          </a:ln>
          <a:effectLst/>
        </p:spPr>
        <p:txBody>
          <a:bodyPr lIns="0" tIns="0" rIns="0" bIns="0" anchor="ctr"/>
          <a:lstStyle/>
          <a:p>
            <a:pPr algn="r">
              <a:defRPr/>
            </a:pPr>
            <a:fld id="{810A082C-6840-4EFE-8647-18FD7C403B87}" type="slidenum">
              <a:rPr lang="en-GB" sz="1000" b="1"/>
              <a:pPr algn="r">
                <a:defRPr/>
              </a:pPr>
              <a:t>‹N°›</a:t>
            </a:fld>
            <a:endParaRPr lang="en-GB" sz="1000" b="1"/>
          </a:p>
        </p:txBody>
      </p:sp>
    </p:spTree>
    <p:extLst>
      <p:ext uri="{BB962C8B-B14F-4D97-AF65-F5344CB8AC3E}">
        <p14:creationId xmlns:p14="http://schemas.microsoft.com/office/powerpoint/2010/main" val="134041126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66752" y="4714883"/>
            <a:ext cx="5335587"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31" name="Rectangle 11"/>
          <p:cNvSpPr>
            <a:spLocks noChangeArrowheads="1"/>
          </p:cNvSpPr>
          <p:nvPr/>
        </p:nvSpPr>
        <p:spPr bwMode="auto">
          <a:xfrm>
            <a:off x="752479" y="9321808"/>
            <a:ext cx="1416049" cy="274638"/>
          </a:xfrm>
          <a:prstGeom prst="rect">
            <a:avLst/>
          </a:prstGeom>
          <a:noFill/>
          <a:ln w="9525">
            <a:noFill/>
            <a:miter lim="800000"/>
            <a:headEnd/>
            <a:tailEnd/>
          </a:ln>
          <a:effectLst/>
        </p:spPr>
        <p:txBody>
          <a:bodyPr lIns="0" tIns="0" rIns="0" bIns="0" anchor="ctr"/>
          <a:lstStyle/>
          <a:p>
            <a:pPr>
              <a:defRPr/>
            </a:pPr>
            <a:endParaRPr lang="en-GB" sz="1000" b="1"/>
          </a:p>
        </p:txBody>
      </p:sp>
      <p:sp>
        <p:nvSpPr>
          <p:cNvPr id="5132" name="Rectangle 12"/>
          <p:cNvSpPr>
            <a:spLocks noChangeArrowheads="1"/>
          </p:cNvSpPr>
          <p:nvPr/>
        </p:nvSpPr>
        <p:spPr bwMode="auto">
          <a:xfrm>
            <a:off x="2506663" y="9321808"/>
            <a:ext cx="1651000" cy="274638"/>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5133" name="Rectangle 13"/>
          <p:cNvSpPr>
            <a:spLocks noChangeArrowheads="1"/>
          </p:cNvSpPr>
          <p:nvPr/>
        </p:nvSpPr>
        <p:spPr bwMode="auto">
          <a:xfrm>
            <a:off x="5624514" y="9321808"/>
            <a:ext cx="290512" cy="274638"/>
          </a:xfrm>
          <a:prstGeom prst="rect">
            <a:avLst/>
          </a:prstGeom>
          <a:noFill/>
          <a:ln w="9525">
            <a:noFill/>
            <a:miter lim="800000"/>
            <a:headEnd/>
            <a:tailEnd/>
          </a:ln>
          <a:effectLst/>
        </p:spPr>
        <p:txBody>
          <a:bodyPr lIns="0" tIns="0" rIns="0" bIns="0" anchor="ctr"/>
          <a:lstStyle/>
          <a:p>
            <a:pPr algn="r">
              <a:defRPr/>
            </a:pPr>
            <a:fld id="{D93C347D-D09B-41ED-B28D-EAF77FA7DE18}" type="slidenum">
              <a:rPr lang="en-GB" sz="1000" b="1"/>
              <a:pPr algn="r">
                <a:defRPr/>
              </a:pPr>
              <a:t>‹N°›</a:t>
            </a:fld>
            <a:endParaRPr lang="en-GB" sz="1000" b="1"/>
          </a:p>
        </p:txBody>
      </p:sp>
    </p:spTree>
    <p:extLst>
      <p:ext uri="{BB962C8B-B14F-4D97-AF65-F5344CB8AC3E}">
        <p14:creationId xmlns:p14="http://schemas.microsoft.com/office/powerpoint/2010/main" val="62838442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0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0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0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eams.infrabel.be/sites/methods/O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988" y="744538"/>
            <a:ext cx="6615112" cy="3722687"/>
          </a:xfrm>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905793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94458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4361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79375" y="739775"/>
            <a:ext cx="6583363" cy="3703638"/>
          </a:xfrm>
          <a:ln/>
        </p:spPr>
      </p:sp>
      <p:sp>
        <p:nvSpPr>
          <p:cNvPr id="8601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940088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79375" y="739775"/>
            <a:ext cx="6583363" cy="3703638"/>
          </a:xfrm>
          <a:ln/>
        </p:spPr>
      </p:sp>
      <p:sp>
        <p:nvSpPr>
          <p:cNvPr id="8601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1977750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32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0779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jdelijke aanduiding voor dia-afbeelding 1"/>
          <p:cNvSpPr>
            <a:spLocks noGrp="1" noRot="1" noChangeAspect="1" noTextEdit="1"/>
          </p:cNvSpPr>
          <p:nvPr>
            <p:ph type="sldImg"/>
          </p:nvPr>
        </p:nvSpPr>
        <p:spPr>
          <a:xfrm>
            <a:off x="26988" y="744538"/>
            <a:ext cx="6615112" cy="3722687"/>
          </a:xfrm>
          <a:ln/>
        </p:spPr>
      </p:sp>
      <p:sp>
        <p:nvSpPr>
          <p:cNvPr id="137219"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GB" dirty="0">
                <a:effectLst/>
                <a:hlinkClick r:id="rId3"/>
              </a:rPr>
              <a:t>Operational Safety</a:t>
            </a:r>
            <a:endParaRPr lang="en-GB" dirty="0"/>
          </a:p>
        </p:txBody>
      </p:sp>
    </p:spTree>
    <p:extLst>
      <p:ext uri="{BB962C8B-B14F-4D97-AF65-F5344CB8AC3E}">
        <p14:creationId xmlns:p14="http://schemas.microsoft.com/office/powerpoint/2010/main" val="3243639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1459" tIns="45730" rIns="91459" bIns="45730"/>
          <a:lstStyle/>
          <a:p>
            <a:pPr marL="0" marR="0" lvl="0" indent="0" algn="l" defTabSz="914400" rtl="0" eaLnBrk="1" fontAlgn="base" latinLnBrk="0" hangingPunct="1">
              <a:lnSpc>
                <a:spcPct val="100000"/>
              </a:lnSpc>
              <a:spcBef>
                <a:spcPct val="0"/>
              </a:spcBef>
              <a:spcAft>
                <a:spcPct val="0"/>
              </a:spcAft>
              <a:buClrTx/>
              <a:buSzTx/>
              <a:buFontTx/>
              <a:buNone/>
              <a:tabLst/>
              <a:defRPr/>
            </a:pPr>
            <a:fld id="{6DC0A393-39A7-5C44-9942-E5E6E3DB97A7}" type="slidenum">
              <a:rPr kumimoji="0" lang="nl-BE" sz="18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409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dirty="0" err="1"/>
              <a:t>Système</a:t>
            </a:r>
            <a:r>
              <a:rPr lang="nl-BE" dirty="0"/>
              <a:t> de </a:t>
            </a:r>
            <a:r>
              <a:rPr lang="nl-BE" dirty="0" err="1"/>
              <a:t>protection</a:t>
            </a:r>
            <a:r>
              <a:rPr lang="nl-BE" dirty="0"/>
              <a:t> par </a:t>
            </a:r>
            <a:r>
              <a:rPr lang="nl-BE" dirty="0" err="1"/>
              <a:t>Vigie</a:t>
            </a:r>
            <a:r>
              <a:rPr lang="nl-BE" dirty="0"/>
              <a:t> = </a:t>
            </a:r>
            <a:r>
              <a:rPr lang="nl-BE" dirty="0" err="1"/>
              <a:t>uniquement</a:t>
            </a:r>
            <a:r>
              <a:rPr lang="nl-BE" dirty="0"/>
              <a:t> </a:t>
            </a:r>
            <a:r>
              <a:rPr lang="nl-BE" dirty="0" err="1"/>
              <a:t>protection</a:t>
            </a:r>
            <a:r>
              <a:rPr lang="nl-BE" dirty="0"/>
              <a:t> (</a:t>
            </a:r>
            <a:r>
              <a:rPr lang="nl-BE" dirty="0" err="1"/>
              <a:t>risques</a:t>
            </a:r>
            <a:r>
              <a:rPr lang="nl-BE" baseline="0" dirty="0"/>
              <a:t> d’) </a:t>
            </a:r>
            <a:r>
              <a:rPr lang="nl-BE" baseline="0" dirty="0" err="1"/>
              <a:t>empiètements</a:t>
            </a:r>
            <a:r>
              <a:rPr lang="nl-BE" baseline="0" dirty="0"/>
              <a:t> de type I = maximum 2 </a:t>
            </a:r>
            <a:r>
              <a:rPr lang="nl-BE" baseline="0" dirty="0" err="1"/>
              <a:t>agents</a:t>
            </a:r>
            <a:r>
              <a:rPr lang="nl-BE" baseline="0" dirty="0"/>
              <a:t> au </a:t>
            </a:r>
            <a:r>
              <a:rPr lang="nl-BE" baseline="0" dirty="0" err="1"/>
              <a:t>travail</a:t>
            </a:r>
            <a:r>
              <a:rPr lang="nl-BE" baseline="0" dirty="0"/>
              <a:t> (matériel léger </a:t>
            </a:r>
            <a:r>
              <a:rPr lang="nl-BE" baseline="0" dirty="0" err="1"/>
              <a:t>uniquement</a:t>
            </a:r>
            <a:r>
              <a:rPr lang="nl-BE" baseline="0" dirty="0"/>
              <a:t>) </a:t>
            </a:r>
            <a:endParaRPr lang="nl-BE" dirty="0"/>
          </a:p>
        </p:txBody>
      </p:sp>
    </p:spTree>
    <p:extLst>
      <p:ext uri="{BB962C8B-B14F-4D97-AF65-F5344CB8AC3E}">
        <p14:creationId xmlns:p14="http://schemas.microsoft.com/office/powerpoint/2010/main" val="2927565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79375" y="739775"/>
            <a:ext cx="6583363" cy="370363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913441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79375" y="739775"/>
            <a:ext cx="6583363" cy="370363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642635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79375" y="739775"/>
            <a:ext cx="6583363" cy="370363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72042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25534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BE" sz="1000" dirty="0"/>
              <a:t>De (2) bediende(n) mag (mogen) niet verder werken of een nieuw werk aanvatten op het spoor buiten dienst zolang de kijkuit hun niet heeft bevestigd dat de voorwaarden eigen aan het beveiligingssysteem (zichtbaarheid en hoorbaarheid) hersteld zijn (zie 6</a:t>
            </a:r>
            <a:r>
              <a:rPr lang="nl-BE" sz="1000" baseline="30000" dirty="0"/>
              <a:t>e</a:t>
            </a:r>
            <a:r>
              <a:rPr lang="nl-BE" sz="1000" dirty="0"/>
              <a:t> fase hieronder).</a:t>
            </a:r>
          </a:p>
          <a:p>
            <a:pPr algn="just">
              <a:defRPr/>
            </a:pPr>
            <a:r>
              <a:rPr lang="fr-BE" sz="1000" i="1" dirty="0"/>
              <a:t>... </a:t>
            </a:r>
            <a:r>
              <a:rPr lang="fr-BE" sz="1000" dirty="0"/>
              <a:t>het </a:t>
            </a:r>
            <a:r>
              <a:rPr lang="fr-BE" sz="1000" dirty="0" err="1"/>
              <a:t>konvooi</a:t>
            </a:r>
            <a:r>
              <a:rPr lang="fr-BE" sz="1000" dirty="0"/>
              <a:t> in het </a:t>
            </a:r>
            <a:r>
              <a:rPr lang="fr-BE" sz="1000" dirty="0" err="1"/>
              <a:t>oog</a:t>
            </a:r>
            <a:r>
              <a:rPr lang="fr-BE" sz="1000" dirty="0"/>
              <a:t> [</a:t>
            </a:r>
            <a:r>
              <a:rPr lang="fr-BE" sz="1000" dirty="0" err="1"/>
              <a:t>houden</a:t>
            </a:r>
            <a:r>
              <a:rPr lang="fr-BE" sz="1000" dirty="0"/>
              <a:t>] om </a:t>
            </a:r>
            <a:r>
              <a:rPr lang="fr-BE" sz="1000" dirty="0" err="1"/>
              <a:t>zeker</a:t>
            </a:r>
            <a:r>
              <a:rPr lang="fr-BE" sz="1000" dirty="0"/>
              <a:t> te </a:t>
            </a:r>
            <a:r>
              <a:rPr lang="fr-BE" sz="1000" dirty="0" err="1"/>
              <a:t>zijn</a:t>
            </a:r>
            <a:r>
              <a:rPr lang="fr-BE" sz="1000" dirty="0"/>
              <a:t> </a:t>
            </a:r>
            <a:r>
              <a:rPr lang="fr-BE" sz="1000" dirty="0" err="1"/>
              <a:t>dat</a:t>
            </a:r>
            <a:r>
              <a:rPr lang="fr-BE" sz="1000" dirty="0"/>
              <a:t> </a:t>
            </a:r>
            <a:r>
              <a:rPr lang="fr-BE" sz="1000" dirty="0" err="1"/>
              <a:t>geen</a:t>
            </a:r>
            <a:r>
              <a:rPr lang="fr-BE" sz="1000" dirty="0"/>
              <a:t> </a:t>
            </a:r>
            <a:r>
              <a:rPr lang="fr-BE" sz="1000" dirty="0" err="1"/>
              <a:t>slepend</a:t>
            </a:r>
            <a:r>
              <a:rPr lang="fr-BE" sz="1000" dirty="0"/>
              <a:t> of </a:t>
            </a:r>
            <a:r>
              <a:rPr lang="fr-BE" sz="1000" dirty="0" err="1"/>
              <a:t>uitstekend</a:t>
            </a:r>
            <a:r>
              <a:rPr lang="fr-BE" sz="1000" dirty="0"/>
              <a:t> </a:t>
            </a:r>
            <a:r>
              <a:rPr lang="fr-BE" sz="1000" dirty="0" err="1"/>
              <a:t>voorwerp</a:t>
            </a:r>
            <a:r>
              <a:rPr lang="fr-BE" sz="1000" dirty="0"/>
              <a:t> [je] kan </a:t>
            </a:r>
            <a:r>
              <a:rPr lang="fr-BE" sz="1000" dirty="0" err="1"/>
              <a:t>raken</a:t>
            </a:r>
            <a:r>
              <a:rPr lang="fr-BE" sz="1000" dirty="0"/>
              <a:t>.</a:t>
            </a:r>
          </a:p>
          <a:p>
            <a:pPr algn="just">
              <a:defRPr/>
            </a:pPr>
            <a:endParaRPr lang="fr-BE" sz="500" i="1" dirty="0"/>
          </a:p>
          <a:p>
            <a:endParaRPr lang="en-GB" dirty="0"/>
          </a:p>
        </p:txBody>
      </p:sp>
    </p:spTree>
    <p:extLst>
      <p:ext uri="{BB962C8B-B14F-4D97-AF65-F5344CB8AC3E}">
        <p14:creationId xmlns:p14="http://schemas.microsoft.com/office/powerpoint/2010/main" val="3076677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162575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24"/>
          </p:nvPr>
        </p:nvSpPr>
        <p:spPr>
          <a:xfrm>
            <a:off x="6378845" y="1779342"/>
            <a:ext cx="5146587"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17358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6" y="1786074"/>
            <a:ext cx="5146585" cy="451217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6" y="845232"/>
            <a:ext cx="4726425" cy="5576836"/>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110926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59" userDrawn="1">
          <p15:clr>
            <a:srgbClr val="FBAE40"/>
          </p15:clr>
        </p15:guide>
        <p15:guide id="3" pos="1291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10" name="Text Placeholder 2"/>
          <p:cNvSpPr>
            <a:spLocks noGrp="1"/>
          </p:cNvSpPr>
          <p:nvPr>
            <p:ph type="body" sz="quarter" idx="20"/>
          </p:nvPr>
        </p:nvSpPr>
        <p:spPr>
          <a:xfrm>
            <a:off x="637884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912144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6" y="1786074"/>
            <a:ext cx="5146585" cy="4520725"/>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6" y="845232"/>
            <a:ext cx="4726425" cy="5587398"/>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752931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59" userDrawn="1">
          <p15:clr>
            <a:srgbClr val="FBAE40"/>
          </p15:clr>
        </p15:guide>
        <p15:guide id="3" pos="1291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76676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815652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6" y="1568450"/>
            <a:ext cx="9180409" cy="3721100"/>
          </a:xfrm>
          <a:prstGeom prst="rect">
            <a:avLst/>
          </a:prstGeom>
        </p:spPr>
        <p:txBody>
          <a:bodyPr anchor="ctr"/>
          <a:lstStyle>
            <a:lvl1pPr marL="385763" indent="-385763">
              <a:buClr>
                <a:schemeClr val="accent2"/>
              </a:buClr>
              <a:buSzPct val="50000"/>
              <a:buFont typeface="+mj-lt"/>
              <a:buAutoNum type="arabicPeriod"/>
              <a:defRPr sz="4125" b="1" i="0">
                <a:solidFill>
                  <a:schemeClr val="accent2"/>
                </a:solidFill>
                <a:latin typeface="Calibri" panose="020F0502020204030204" pitchFamily="34" charset="0"/>
                <a:cs typeface="Calibri" panose="020F0502020204030204" pitchFamily="34" charset="0"/>
              </a:defRPr>
            </a:lvl1pPr>
          </a:lstStyle>
          <a:p>
            <a:pPr lvl="0"/>
            <a:r>
              <a:rPr lang="nl-NL" dirty="0" err="1"/>
              <a:t>Chapter</a:t>
            </a:r>
            <a:r>
              <a:rPr lang="nl-NL" dirty="0"/>
              <a:t> </a:t>
            </a:r>
            <a:r>
              <a:rPr lang="nl-NL" dirty="0" err="1"/>
              <a:t>title</a:t>
            </a:r>
            <a:endParaRPr lang="nl-NL" dirty="0"/>
          </a:p>
          <a:p>
            <a:pPr lvl="0"/>
            <a:r>
              <a:rPr lang="nl-NL" dirty="0" err="1"/>
              <a:t>Chapter</a:t>
            </a:r>
            <a:r>
              <a:rPr lang="nl-NL" dirty="0"/>
              <a:t> </a:t>
            </a:r>
            <a:r>
              <a:rPr lang="nl-BE" dirty="0" err="1"/>
              <a:t>title</a:t>
            </a:r>
            <a:endParaRPr lang="nl-BE" dirty="0"/>
          </a:p>
          <a:p>
            <a:pPr lvl="0"/>
            <a:r>
              <a:rPr lang="nl-NL" dirty="0" err="1"/>
              <a:t>Chapter</a:t>
            </a:r>
            <a:r>
              <a:rPr lang="nl-NL" dirty="0"/>
              <a:t> </a:t>
            </a:r>
            <a:r>
              <a:rPr lang="nl-BE" dirty="0" err="1"/>
              <a:t>title</a:t>
            </a:r>
            <a:endParaRPr lang="nl-BE" dirty="0"/>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48487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5"/>
            <a:ext cx="9180612" cy="1847917"/>
          </a:xfrm>
          <a:prstGeom prst="rect">
            <a:avLst/>
          </a:prstGeom>
        </p:spPr>
        <p:txBody>
          <a:bodyPr anchor="ctr">
            <a:noAutofit/>
          </a:bodyPr>
          <a:lstStyle>
            <a:lvl1pPr>
              <a:defRPr sz="4219"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2890129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Ligh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2700" b="1" i="0" dirty="0">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10" hasCustomPrompt="1"/>
          </p:nvPr>
        </p:nvSpPr>
        <p:spPr>
          <a:xfrm>
            <a:off x="1306799" y="1306800"/>
            <a:ext cx="9300879" cy="4244400"/>
          </a:xfrm>
          <a:prstGeom prst="rect">
            <a:avLst/>
          </a:prstGeom>
        </p:spPr>
        <p:txBody>
          <a:bodyPr anchor="ctr"/>
          <a:lstStyle>
            <a:lvl1pPr marL="0" indent="0">
              <a:buNone/>
              <a:defRPr sz="2700">
                <a:solidFill>
                  <a:schemeClr val="bg1"/>
                </a:solidFill>
              </a:defRPr>
            </a:lvl1pPr>
          </a:lstStyle>
          <a:p>
            <a:r>
              <a:rPr lang="nl-BE" b="1" i="0" dirty="0" err="1">
                <a:latin typeface="Calibri" panose="020F0502020204030204" pitchFamily="34" charset="0"/>
                <a:cs typeface="Calibri" panose="020F0502020204030204" pitchFamily="34" charset="0"/>
              </a:rPr>
              <a:t>Your</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closing</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phrase</a:t>
            </a:r>
            <a:endParaRPr lang="nl-BE"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50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Afbeelding 11">
            <a:extLst>
              <a:ext uri="{FF2B5EF4-FFF2-40B4-BE49-F238E27FC236}">
                <a16:creationId xmlns:a16="http://schemas.microsoft.com/office/drawing/2014/main" id="{D0BB3378-C5FD-0E42-8B0F-1E66EE15FE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2214"/>
          </a:xfrm>
          <a:prstGeom prst="rect">
            <a:avLst/>
          </a:prstGeom>
        </p:spPr>
      </p:pic>
      <p:pic>
        <p:nvPicPr>
          <p:cNvPr id="13" name="Afbeelding 12">
            <a:extLst>
              <a:ext uri="{FF2B5EF4-FFF2-40B4-BE49-F238E27FC236}">
                <a16:creationId xmlns:a16="http://schemas.microsoft.com/office/drawing/2014/main" id="{F68E521F-019F-1C4A-8728-0564038533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56E3B219-2633-CA4F-8AF5-DBB60C085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C64D2338-5654-1F4A-9C62-121157932F82}"/>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7B97786C-8004-0943-991A-184A22C0CD53}"/>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7024A828-DDA5-D64F-BDF2-3A4452BAEF43}"/>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93298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17405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401253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20"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425638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4219415-A53B-2B41-90B9-5BABB6529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5" name="Afbeelding 14">
            <a:extLst>
              <a:ext uri="{FF2B5EF4-FFF2-40B4-BE49-F238E27FC236}">
                <a16:creationId xmlns:a16="http://schemas.microsoft.com/office/drawing/2014/main" id="{3AE94913-E972-EE41-AB37-F6C7F66F31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pic>
        <p:nvPicPr>
          <p:cNvPr id="16" name="Afbeelding 15">
            <a:extLst>
              <a:ext uri="{FF2B5EF4-FFF2-40B4-BE49-F238E27FC236}">
                <a16:creationId xmlns:a16="http://schemas.microsoft.com/office/drawing/2014/main" id="{C78BD40C-9F65-7846-9B08-0C3F7E8879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400" y="5877000"/>
            <a:ext cx="2006045" cy="327600"/>
          </a:xfrm>
          <a:prstGeom prst="rect">
            <a:avLst/>
          </a:prstGeom>
        </p:spPr>
      </p:pic>
      <p:sp>
        <p:nvSpPr>
          <p:cNvPr id="19" name="Titel 28">
            <a:extLst>
              <a:ext uri="{FF2B5EF4-FFF2-40B4-BE49-F238E27FC236}">
                <a16:creationId xmlns:a16="http://schemas.microsoft.com/office/drawing/2014/main" id="{42A5EE27-DBC1-6A40-8B8E-82EA9D3E7631}"/>
              </a:ext>
            </a:extLst>
          </p:cNvPr>
          <p:cNvSpPr>
            <a:spLocks noGrp="1"/>
          </p:cNvSpPr>
          <p:nvPr>
            <p:ph type="title" hasCustomPrompt="1"/>
          </p:nvPr>
        </p:nvSpPr>
        <p:spPr>
          <a:xfrm>
            <a:off x="2195606" y="1797224"/>
            <a:ext cx="7800789" cy="2343711"/>
          </a:xfrm>
          <a:prstGeom prst="rect">
            <a:avLst/>
          </a:prstGeom>
        </p:spPr>
        <p:txBody>
          <a:bodyPr anchor="ctr">
            <a:normAutofit/>
          </a:bodyPr>
          <a:lstStyle>
            <a:lvl1pPr algn="ct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0" name="Tijdelijke aanduiding voor tekst 32">
            <a:extLst>
              <a:ext uri="{FF2B5EF4-FFF2-40B4-BE49-F238E27FC236}">
                <a16:creationId xmlns:a16="http://schemas.microsoft.com/office/drawing/2014/main" id="{6DACC24D-78C0-C14E-B9A6-23AFD9BFC3B6}"/>
              </a:ext>
            </a:extLst>
          </p:cNvPr>
          <p:cNvSpPr>
            <a:spLocks noGrp="1"/>
          </p:cNvSpPr>
          <p:nvPr>
            <p:ph type="body" sz="quarter" idx="12" hasCustomPrompt="1"/>
          </p:nvPr>
        </p:nvSpPr>
        <p:spPr>
          <a:xfrm>
            <a:off x="2195607" y="4180124"/>
            <a:ext cx="7800788" cy="354013"/>
          </a:xfrm>
          <a:prstGeom prst="rect">
            <a:avLst/>
          </a:prstGeom>
        </p:spPr>
        <p:txBody>
          <a:bodyPr>
            <a:noAutofit/>
          </a:bodyPr>
          <a:lstStyle>
            <a:lvl1pPr marL="0" indent="0" algn="ctr">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5" name="Tijdelijke aanduiding voor tekst 32">
            <a:extLst>
              <a:ext uri="{FF2B5EF4-FFF2-40B4-BE49-F238E27FC236}">
                <a16:creationId xmlns:a16="http://schemas.microsoft.com/office/drawing/2014/main" id="{CB788083-CA0D-D24B-8B18-9F58675CCEE8}"/>
              </a:ext>
            </a:extLst>
          </p:cNvPr>
          <p:cNvSpPr>
            <a:spLocks noGrp="1"/>
          </p:cNvSpPr>
          <p:nvPr>
            <p:ph type="body" sz="quarter" idx="13" hasCustomPrompt="1"/>
          </p:nvPr>
        </p:nvSpPr>
        <p:spPr>
          <a:xfrm>
            <a:off x="3892760" y="5871600"/>
            <a:ext cx="4406400" cy="352800"/>
          </a:xfrm>
          <a:prstGeom prst="rect">
            <a:avLst/>
          </a:prstGeom>
        </p:spPr>
        <p:txBody>
          <a:bodyPr anchor="ctr">
            <a:noAutofit/>
          </a:bodyPr>
          <a:lstStyle>
            <a:lvl1pPr marL="0" indent="0" algn="ct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sp>
        <p:nvSpPr>
          <p:cNvPr id="9"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8368938" y="5871600"/>
            <a:ext cx="1627457" cy="352800"/>
          </a:xfrm>
          <a:prstGeom prst="rect">
            <a:avLst/>
          </a:prstGeom>
        </p:spPr>
        <p:txBody>
          <a:bodyPr>
            <a:noAutofit/>
          </a:bodyPr>
          <a:lstStyle>
            <a:lvl1pPr marL="0" indent="0" algn="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spTree>
    <p:extLst>
      <p:ext uri="{BB962C8B-B14F-4D97-AF65-F5344CB8AC3E}">
        <p14:creationId xmlns:p14="http://schemas.microsoft.com/office/powerpoint/2010/main" val="285014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6"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3788544336"/>
      </p:ext>
    </p:extLst>
  </p:cSld>
  <p:clrMapOvr>
    <a:masterClrMapping/>
  </p:clrMapOvr>
  <p:extLst>
    <p:ext uri="{DCECCB84-F9BA-43D5-87BE-67443E8EF086}">
      <p15:sldGuideLst xmlns:p15="http://schemas.microsoft.com/office/powerpoint/2012/main">
        <p15:guide id="1" orient="horz" pos="223" userDrawn="1">
          <p15:clr>
            <a:srgbClr val="FBAE40"/>
          </p15:clr>
        </p15:guide>
        <p15:guide id="2" pos="13237" userDrawn="1">
          <p15:clr>
            <a:srgbClr val="FBAE40"/>
          </p15:clr>
        </p15:guide>
        <p15:guide id="3" orient="horz" pos="3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408938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3" y="1779344"/>
            <a:ext cx="10858859" cy="4518909"/>
          </a:xfrm>
          <a:prstGeom prst="rect">
            <a:avLst/>
          </a:prstGeom>
        </p:spPr>
        <p:txBody>
          <a:bodyPr/>
          <a:lstStyle>
            <a:lvl1pPr marL="0" indent="0" algn="l">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534597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00452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pic>
        <p:nvPicPr>
          <p:cNvPr id="5" name="Image 4"/>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484455" y="76925"/>
            <a:ext cx="698887" cy="318079"/>
          </a:xfrm>
          <a:prstGeom prst="rect">
            <a:avLst/>
          </a:prstGeom>
        </p:spPr>
      </p:pic>
    </p:spTree>
    <p:extLst>
      <p:ext uri="{BB962C8B-B14F-4D97-AF65-F5344CB8AC3E}">
        <p14:creationId xmlns:p14="http://schemas.microsoft.com/office/powerpoint/2010/main" val="17389272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136B0-1AB2-9C47-AC9F-ACFCCD2DEA8D}"/>
              </a:ext>
            </a:extLst>
          </p:cNvPr>
          <p:cNvSpPr/>
          <p:nvPr userDrawn="1"/>
        </p:nvSpPr>
        <p:spPr>
          <a:xfrm>
            <a:off x="-3"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37A65FAF-7228-264A-8AFA-F74C32CDC4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20C8C401-6BA1-674F-B962-BAC7E365E0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2404882577"/>
      </p:ext>
    </p:extLst>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jpeg"/><Relationship Id="rId10" Type="http://schemas.openxmlformats.org/officeDocument/2006/relationships/image" Target="../media/image48.png"/><Relationship Id="rId4" Type="http://schemas.openxmlformats.org/officeDocument/2006/relationships/image" Target="../media/image43.jpeg"/><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6.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53.png"/><Relationship Id="rId5" Type="http://schemas.openxmlformats.org/officeDocument/2006/relationships/image" Target="../media/image60.png"/><Relationship Id="rId10" Type="http://schemas.openxmlformats.org/officeDocument/2006/relationships/image" Target="../media/image52.png"/><Relationship Id="rId4" Type="http://schemas.openxmlformats.org/officeDocument/2006/relationships/image" Target="../media/image59.png"/><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7.png"/><Relationship Id="rId7" Type="http://schemas.openxmlformats.org/officeDocument/2006/relationships/image" Target="../media/image51.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60.png"/><Relationship Id="rId5" Type="http://schemas.openxmlformats.org/officeDocument/2006/relationships/image" Target="../media/image50.png"/><Relationship Id="rId10" Type="http://schemas.openxmlformats.org/officeDocument/2006/relationships/image" Target="../media/image59.png"/><Relationship Id="rId4" Type="http://schemas.openxmlformats.org/officeDocument/2006/relationships/image" Target="../media/image64.png"/><Relationship Id="rId9" Type="http://schemas.openxmlformats.org/officeDocument/2006/relationships/image" Target="../media/image58.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5.pn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53.png"/><Relationship Id="rId4" Type="http://schemas.openxmlformats.org/officeDocument/2006/relationships/image" Target="../media/image66.PNG"/><Relationship Id="rId9"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50.png"/><Relationship Id="rId7"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72.PNG"/></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2.png"/><Relationship Id="rId7" Type="http://schemas.openxmlformats.org/officeDocument/2006/relationships/image" Target="../media/image51.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53.png"/></Relationships>
</file>

<file path=ppt/slides/_rels/slide2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16.png"/><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49.png"/><Relationship Id="rId4" Type="http://schemas.openxmlformats.org/officeDocument/2006/relationships/image" Target="../media/image85.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87.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3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PNG"/></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42.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jpe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3.jpeg"/><Relationship Id="rId11" Type="http://schemas.openxmlformats.org/officeDocument/2006/relationships/image" Target="../media/image98.PNG"/><Relationship Id="rId5" Type="http://schemas.openxmlformats.org/officeDocument/2006/relationships/image" Target="../media/image102.png"/><Relationship Id="rId10" Type="http://schemas.openxmlformats.org/officeDocument/2006/relationships/image" Target="../media/image16.png"/><Relationship Id="rId4" Type="http://schemas.openxmlformats.org/officeDocument/2006/relationships/image" Target="../media/image101.png"/><Relationship Id="rId9" Type="http://schemas.openxmlformats.org/officeDocument/2006/relationships/image" Target="../media/image106.png"/></Relationships>
</file>

<file path=ppt/slides/_rels/slide4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08.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112.png"/></Relationships>
</file>

<file path=ppt/slides/_rels/slide4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110.png"/><Relationship Id="rId7" Type="http://schemas.openxmlformats.org/officeDocument/2006/relationships/image" Target="../media/image98.PNG"/><Relationship Id="rId2" Type="http://schemas.openxmlformats.org/officeDocument/2006/relationships/image" Target="../media/image109.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4.png"/><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17.png"/><Relationship Id="rId4" Type="http://schemas.openxmlformats.org/officeDocument/2006/relationships/image" Target="../media/image116.png"/></Relationships>
</file>

<file path=ppt/slides/_rels/slide5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55.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4.jpeg"/><Relationship Id="rId2" Type="http://schemas.openxmlformats.org/officeDocument/2006/relationships/image" Target="../media/image121.jpeg"/><Relationship Id="rId1" Type="http://schemas.openxmlformats.org/officeDocument/2006/relationships/slideLayout" Target="../slideLayouts/slideLayout7.xml"/><Relationship Id="rId6" Type="http://schemas.openxmlformats.org/officeDocument/2006/relationships/image" Target="../media/image123.png"/><Relationship Id="rId5" Type="http://schemas.openxmlformats.org/officeDocument/2006/relationships/image" Target="../media/image98.PNG"/><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27.pn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59.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9.png"/><Relationship Id="rId7" Type="http://schemas.openxmlformats.org/officeDocument/2006/relationships/image" Target="../media/image51.png"/><Relationship Id="rId2"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131.png"/><Relationship Id="rId10" Type="http://schemas.openxmlformats.org/officeDocument/2006/relationships/image" Target="../media/image127.png"/><Relationship Id="rId4" Type="http://schemas.openxmlformats.org/officeDocument/2006/relationships/image" Target="../media/image130.png"/><Relationship Id="rId9" Type="http://schemas.openxmlformats.org/officeDocument/2006/relationships/image" Target="../media/image12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22.png"/><Relationship Id="rId7" Type="http://schemas.openxmlformats.org/officeDocument/2006/relationships/image" Target="../media/image134.PN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133.png"/><Relationship Id="rId10" Type="http://schemas.openxmlformats.org/officeDocument/2006/relationships/image" Target="../media/image136.png"/><Relationship Id="rId4" Type="http://schemas.openxmlformats.org/officeDocument/2006/relationships/image" Target="../media/image49.png"/><Relationship Id="rId9" Type="http://schemas.openxmlformats.org/officeDocument/2006/relationships/image" Target="../media/image127.png"/></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125.pn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27.png"/><Relationship Id="rId5" Type="http://schemas.openxmlformats.org/officeDocument/2006/relationships/image" Target="../media/image80.png"/><Relationship Id="rId4" Type="http://schemas.openxmlformats.org/officeDocument/2006/relationships/image" Target="../media/image79.png"/></Relationships>
</file>

<file path=ppt/slides/_rels/slide6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52.pn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132.png"/><Relationship Id="rId4" Type="http://schemas.openxmlformats.org/officeDocument/2006/relationships/image" Target="../media/image137.png"/></Relationships>
</file>

<file path=ppt/slides/_rels/slide6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27.png"/><Relationship Id="rId5" Type="http://schemas.openxmlformats.org/officeDocument/2006/relationships/image" Target="../media/image138.png"/><Relationship Id="rId4" Type="http://schemas.openxmlformats.org/officeDocument/2006/relationships/image" Target="../media/image80.png"/></Relationships>
</file>

<file path=ppt/slides/_rels/slide6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37.png"/><Relationship Id="rId7" Type="http://schemas.openxmlformats.org/officeDocument/2006/relationships/image" Target="../media/image51.png"/><Relationship Id="rId12" Type="http://schemas.openxmlformats.org/officeDocument/2006/relationships/image" Target="../media/image127.pn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39.png"/><Relationship Id="rId11" Type="http://schemas.openxmlformats.org/officeDocument/2006/relationships/image" Target="../media/image141.png"/><Relationship Id="rId5" Type="http://schemas.openxmlformats.org/officeDocument/2006/relationships/image" Target="../media/image131.png"/><Relationship Id="rId10" Type="http://schemas.openxmlformats.org/officeDocument/2006/relationships/image" Target="../media/image140.png"/><Relationship Id="rId4" Type="http://schemas.openxmlformats.org/officeDocument/2006/relationships/image" Target="../media/image130.png"/><Relationship Id="rId9" Type="http://schemas.openxmlformats.org/officeDocument/2006/relationships/image" Target="../media/image132.png"/></Relationships>
</file>

<file path=ppt/slides/_rels/slide6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144.PNG"/><Relationship Id="rId3" Type="http://schemas.openxmlformats.org/officeDocument/2006/relationships/image" Target="../media/image142.png"/><Relationship Id="rId7" Type="http://schemas.openxmlformats.org/officeDocument/2006/relationships/image" Target="../media/image51.png"/><Relationship Id="rId12" Type="http://schemas.openxmlformats.org/officeDocument/2006/relationships/image" Target="../media/image79.png"/><Relationship Id="rId17" Type="http://schemas.openxmlformats.org/officeDocument/2006/relationships/image" Target="../media/image145.png"/><Relationship Id="rId2" Type="http://schemas.openxmlformats.org/officeDocument/2006/relationships/image" Target="../media/image137.png"/><Relationship Id="rId16"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image" Target="../media/image131.png"/><Relationship Id="rId11" Type="http://schemas.openxmlformats.org/officeDocument/2006/relationships/image" Target="../media/image143.png"/><Relationship Id="rId5" Type="http://schemas.openxmlformats.org/officeDocument/2006/relationships/image" Target="../media/image130.png"/><Relationship Id="rId15" Type="http://schemas.openxmlformats.org/officeDocument/2006/relationships/image" Target="../media/image20.png"/><Relationship Id="rId10" Type="http://schemas.openxmlformats.org/officeDocument/2006/relationships/image" Target="../media/image78.png"/><Relationship Id="rId4" Type="http://schemas.openxmlformats.org/officeDocument/2006/relationships/image" Target="../media/image141.png"/><Relationship Id="rId9" Type="http://schemas.openxmlformats.org/officeDocument/2006/relationships/image" Target="../media/image132.png"/><Relationship Id="rId14" Type="http://schemas.openxmlformats.org/officeDocument/2006/relationships/image" Target="../media/image18.png"/></Relationships>
</file>

<file path=ppt/slides/_rels/slide69.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6.png"/><Relationship Id="rId7" Type="http://schemas.openxmlformats.org/officeDocument/2006/relationships/image" Target="../media/image149.png"/><Relationship Id="rId2" Type="http://schemas.openxmlformats.org/officeDocument/2006/relationships/image" Target="../media/image137.png"/><Relationship Id="rId1" Type="http://schemas.openxmlformats.org/officeDocument/2006/relationships/slideLayout" Target="../slideLayouts/slideLayout7.xml"/><Relationship Id="rId6" Type="http://schemas.openxmlformats.org/officeDocument/2006/relationships/image" Target="../media/image148.png"/><Relationship Id="rId11" Type="http://schemas.openxmlformats.org/officeDocument/2006/relationships/image" Target="../media/image145.png"/><Relationship Id="rId5" Type="http://schemas.openxmlformats.org/officeDocument/2006/relationships/image" Target="../media/image147.png"/><Relationship Id="rId10" Type="http://schemas.openxmlformats.org/officeDocument/2006/relationships/image" Target="../media/image152.png"/><Relationship Id="rId4" Type="http://schemas.openxmlformats.org/officeDocument/2006/relationships/image" Target="../media/image112.png"/><Relationship Id="rId9" Type="http://schemas.openxmlformats.org/officeDocument/2006/relationships/image" Target="../media/image15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54.PNG"/><Relationship Id="rId2" Type="http://schemas.openxmlformats.org/officeDocument/2006/relationships/image" Target="../media/image137.png"/><Relationship Id="rId1" Type="http://schemas.openxmlformats.org/officeDocument/2006/relationships/slideLayout" Target="../slideLayouts/slideLayout7.xml"/><Relationship Id="rId6" Type="http://schemas.openxmlformats.org/officeDocument/2006/relationships/image" Target="../media/image153.jpeg"/><Relationship Id="rId5" Type="http://schemas.openxmlformats.org/officeDocument/2006/relationships/image" Target="../media/image52.png"/><Relationship Id="rId4" Type="http://schemas.openxmlformats.org/officeDocument/2006/relationships/image" Target="../media/image132.png"/></Relationships>
</file>

<file path=ppt/slides/_rels/slide71.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7.xml"/><Relationship Id="rId5" Type="http://schemas.openxmlformats.org/officeDocument/2006/relationships/image" Target="../media/image158.PNG"/><Relationship Id="rId4" Type="http://schemas.openxmlformats.org/officeDocument/2006/relationships/image" Target="../media/image157.png"/></Relationships>
</file>

<file path=ppt/slides/_rels/slide72.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9.png"/><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132.png"/><Relationship Id="rId4" Type="http://schemas.openxmlformats.org/officeDocument/2006/relationships/image" Target="../media/image160.png"/><Relationship Id="rId9" Type="http://schemas.openxmlformats.org/officeDocument/2006/relationships/image" Target="../media/image162.png"/></Relationships>
</file>

<file path=ppt/slides/_rels/slide73.xml.rels><?xml version="1.0" encoding="UTF-8" standalone="yes"?>
<Relationships xmlns="http://schemas.openxmlformats.org/package/2006/relationships"><Relationship Id="rId3" Type="http://schemas.openxmlformats.org/officeDocument/2006/relationships/image" Target="../media/image156.png"/><Relationship Id="rId7" Type="http://schemas.openxmlformats.org/officeDocument/2006/relationships/image" Target="../media/image145.png"/><Relationship Id="rId2" Type="http://schemas.openxmlformats.org/officeDocument/2006/relationships/image" Target="../media/image155.png"/><Relationship Id="rId1" Type="http://schemas.openxmlformats.org/officeDocument/2006/relationships/slideLayout" Target="../slideLayouts/slideLayout7.xml"/><Relationship Id="rId6" Type="http://schemas.openxmlformats.org/officeDocument/2006/relationships/image" Target="../media/image127.png"/><Relationship Id="rId5" Type="http://schemas.openxmlformats.org/officeDocument/2006/relationships/image" Target="../media/image158.PNG"/><Relationship Id="rId4" Type="http://schemas.openxmlformats.org/officeDocument/2006/relationships/image" Target="../media/image157.png"/></Relationships>
</file>

<file path=ppt/slides/_rels/slide7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132.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11601" y="2052838"/>
            <a:ext cx="5733071" cy="3104354"/>
          </a:xfrm>
        </p:spPr>
        <p:txBody>
          <a:bodyPr>
            <a:noAutofit/>
          </a:bodyPr>
          <a:lstStyle/>
          <a:p>
            <a:br>
              <a:rPr lang="fr-FR" sz="1800" dirty="0"/>
            </a:br>
            <a:br>
              <a:rPr lang="fr-FR" sz="1800" dirty="0"/>
            </a:br>
            <a:r>
              <a:rPr lang="fr-FR" sz="1800" dirty="0"/>
              <a:t>Direction Asset Management</a:t>
            </a:r>
            <a:br>
              <a:rPr lang="fr-FR" sz="1800" dirty="0"/>
            </a:br>
            <a:br>
              <a:rPr lang="fr-FR" sz="1800" dirty="0"/>
            </a:br>
            <a:r>
              <a:rPr lang="fr-FR" sz="1800" dirty="0">
                <a:solidFill>
                  <a:srgbClr val="FF0000"/>
                </a:solidFill>
              </a:rPr>
              <a:t>Unité 65 (version entrepreneur)</a:t>
            </a:r>
            <a:br>
              <a:rPr lang="fr-FR" sz="1800" dirty="0">
                <a:solidFill>
                  <a:srgbClr val="FF0000"/>
                </a:solidFill>
              </a:rPr>
            </a:br>
            <a:br>
              <a:rPr lang="fr-FR" sz="1800" dirty="0">
                <a:solidFill>
                  <a:srgbClr val="FF0000"/>
                </a:solidFill>
              </a:rPr>
            </a:br>
            <a:br>
              <a:rPr lang="fr-FR" sz="1800" dirty="0">
                <a:solidFill>
                  <a:srgbClr val="FF0000"/>
                </a:solidFill>
              </a:rPr>
            </a:br>
            <a:r>
              <a:rPr lang="fr-FR" sz="1800" dirty="0">
                <a:solidFill>
                  <a:srgbClr val="FF0000"/>
                </a:solidFill>
              </a:rPr>
              <a:t>Chef </a:t>
            </a:r>
            <a:r>
              <a:rPr lang="fr-FR" sz="1800">
                <a:solidFill>
                  <a:srgbClr val="FF0000"/>
                </a:solidFill>
              </a:rPr>
              <a:t>de travail </a:t>
            </a:r>
            <a:r>
              <a:rPr lang="fr-FR" sz="1800" dirty="0">
                <a:solidFill>
                  <a:srgbClr val="FF0000"/>
                </a:solidFill>
              </a:rPr>
              <a:t>– Responsable de sécurité</a:t>
            </a:r>
            <a:br>
              <a:rPr lang="fr-FR" sz="1800" dirty="0">
                <a:solidFill>
                  <a:srgbClr val="FF0000"/>
                </a:solidFill>
              </a:rPr>
            </a:br>
            <a:br>
              <a:rPr lang="fr-FR" sz="1800" dirty="0">
                <a:solidFill>
                  <a:srgbClr val="FF0000"/>
                </a:solidFill>
              </a:rPr>
            </a:br>
            <a:r>
              <a:rPr lang="fr-FR" sz="1800" dirty="0">
                <a:solidFill>
                  <a:srgbClr val="FF0000"/>
                </a:solidFill>
              </a:rPr>
              <a:t>Système de protection ‘Agent qui veille à la sécurité’ (Vigie)</a:t>
            </a:r>
            <a:br>
              <a:rPr lang="fr-FR" sz="1800" dirty="0">
                <a:solidFill>
                  <a:srgbClr val="FF0000"/>
                </a:solidFill>
              </a:rPr>
            </a:br>
            <a:r>
              <a:rPr lang="fr-FR" sz="1800" dirty="0">
                <a:solidFill>
                  <a:srgbClr val="FF0000"/>
                </a:solidFill>
              </a:rPr>
              <a:t>(empiètement type I)</a:t>
            </a:r>
            <a:br>
              <a:rPr lang="fr-FR" sz="1800" dirty="0"/>
            </a:br>
            <a:endParaRPr lang="fr-BE" sz="1800" dirty="0"/>
          </a:p>
        </p:txBody>
      </p:sp>
      <p:sp>
        <p:nvSpPr>
          <p:cNvPr id="6" name="TextBox 4"/>
          <p:cNvSpPr txBox="1"/>
          <p:nvPr/>
        </p:nvSpPr>
        <p:spPr>
          <a:xfrm>
            <a:off x="6312024" y="6309320"/>
            <a:ext cx="3528392" cy="230832"/>
          </a:xfrm>
          <a:prstGeom prst="rect">
            <a:avLst/>
          </a:prstGeom>
          <a:solidFill>
            <a:schemeClr val="bg1">
              <a:lumMod val="85000"/>
            </a:schemeClr>
          </a:solidFill>
          <a:ln>
            <a:noFill/>
          </a:ln>
        </p:spPr>
        <p:txBody>
          <a:bodyPr wrap="square">
            <a:spAutoFit/>
          </a:bodyPr>
          <a:lstStyle/>
          <a:p>
            <a:pPr>
              <a:defRPr/>
            </a:pPr>
            <a:r>
              <a:rPr lang="fr-FR" sz="900" b="1" dirty="0"/>
              <a:t>Ce document ne remplace pas la réglementation en vigueur!</a:t>
            </a:r>
            <a:endParaRPr lang="fr-BE" sz="900" b="1" dirty="0"/>
          </a:p>
        </p:txBody>
      </p:sp>
    </p:spTree>
    <p:extLst>
      <p:ext uri="{BB962C8B-B14F-4D97-AF65-F5344CB8AC3E}">
        <p14:creationId xmlns:p14="http://schemas.microsoft.com/office/powerpoint/2010/main" val="263513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343472" y="41899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0.1 Rappel – </a:t>
            </a:r>
            <a:r>
              <a:rPr lang="en-US" b="1" kern="0" dirty="0" err="1">
                <a:solidFill>
                  <a:srgbClr val="0070C0"/>
                </a:solidFill>
                <a:latin typeface="+mj-lt"/>
                <a:ea typeface="+mj-ea"/>
                <a:cs typeface="+mj-cs"/>
              </a:rPr>
              <a:t>Hiérarchie</a:t>
            </a:r>
            <a:r>
              <a:rPr lang="en-US" b="1" kern="0" dirty="0">
                <a:solidFill>
                  <a:srgbClr val="0070C0"/>
                </a:solidFill>
                <a:latin typeface="+mj-lt"/>
                <a:ea typeface="+mj-ea"/>
                <a:cs typeface="+mj-cs"/>
              </a:rPr>
              <a:t> des </a:t>
            </a:r>
            <a:r>
              <a:rPr lang="en-US" b="1" kern="0" dirty="0" err="1">
                <a:solidFill>
                  <a:srgbClr val="0070C0"/>
                </a:solidFill>
                <a:latin typeface="+mj-lt"/>
                <a:ea typeface="+mj-ea"/>
                <a:cs typeface="+mj-cs"/>
              </a:rPr>
              <a:t>mesures</a:t>
            </a:r>
            <a:r>
              <a:rPr lang="en-US" b="1" kern="0" dirty="0">
                <a:solidFill>
                  <a:srgbClr val="0070C0"/>
                </a:solidFill>
                <a:latin typeface="+mj-lt"/>
                <a:ea typeface="+mj-ea"/>
                <a:cs typeface="+mj-cs"/>
              </a:rPr>
              <a:t> de sécurité</a:t>
            </a:r>
          </a:p>
        </p:txBody>
      </p:sp>
      <p:sp>
        <p:nvSpPr>
          <p:cNvPr id="3" name="Text Placeholder 2"/>
          <p:cNvSpPr>
            <a:spLocks noGrp="1"/>
          </p:cNvSpPr>
          <p:nvPr>
            <p:ph type="body" sz="quarter" idx="18"/>
          </p:nvPr>
        </p:nvSpPr>
        <p:spPr/>
        <p:txBody>
          <a:bodyPr/>
          <a:lstStyle/>
          <a:p>
            <a:r>
              <a:rPr lang="en-GB" dirty="0"/>
              <a:t>0. Introduction</a:t>
            </a:r>
          </a:p>
        </p:txBody>
      </p:sp>
      <p:sp>
        <p:nvSpPr>
          <p:cNvPr id="24" name="Rechthoek 38"/>
          <p:cNvSpPr>
            <a:spLocks noChangeArrowheads="1"/>
          </p:cNvSpPr>
          <p:nvPr/>
        </p:nvSpPr>
        <p:spPr bwMode="auto">
          <a:xfrm>
            <a:off x="5087890" y="5681595"/>
            <a:ext cx="1152127" cy="360363"/>
          </a:xfrm>
          <a:prstGeom prst="rect">
            <a:avLst/>
          </a:prstGeom>
          <a:solidFill>
            <a:schemeClr val="bg1">
              <a:lumMod val="65000"/>
            </a:schemeClr>
          </a:solidFill>
          <a:ln w="31750" algn="ctr">
            <a:noFill/>
            <a:round/>
            <a:headEnd/>
            <a:tailEnd/>
          </a:ln>
        </p:spPr>
        <p:txBody>
          <a:bodyPr lIns="0" tIns="0" rIns="0" bIns="0" anchor="ctr"/>
          <a:lstStyle/>
          <a:p>
            <a:pPr algn="ctr"/>
            <a:r>
              <a:rPr lang="nl-BE" sz="1100" b="1" dirty="0">
                <a:solidFill>
                  <a:schemeClr val="bg1"/>
                </a:solidFill>
              </a:rPr>
              <a:t>1 AGENT AU TRAVAIL</a:t>
            </a:r>
          </a:p>
        </p:txBody>
      </p:sp>
      <p:sp>
        <p:nvSpPr>
          <p:cNvPr id="27" name="Rechthoek 38"/>
          <p:cNvSpPr>
            <a:spLocks noChangeArrowheads="1"/>
          </p:cNvSpPr>
          <p:nvPr/>
        </p:nvSpPr>
        <p:spPr bwMode="auto">
          <a:xfrm>
            <a:off x="6672064" y="5681595"/>
            <a:ext cx="1296144" cy="360363"/>
          </a:xfrm>
          <a:prstGeom prst="rect">
            <a:avLst/>
          </a:prstGeom>
          <a:solidFill>
            <a:schemeClr val="bg1">
              <a:lumMod val="65000"/>
            </a:schemeClr>
          </a:solidFill>
          <a:ln w="31750" algn="ctr">
            <a:noFill/>
            <a:round/>
            <a:headEnd/>
            <a:tailEnd/>
          </a:ln>
        </p:spPr>
        <p:txBody>
          <a:bodyPr lIns="0" tIns="0" rIns="0" bIns="0" anchor="ctr"/>
          <a:lstStyle/>
          <a:p>
            <a:pPr algn="ctr"/>
            <a:r>
              <a:rPr lang="nl-BE" sz="1100" b="1" dirty="0">
                <a:solidFill>
                  <a:schemeClr val="bg1"/>
                </a:solidFill>
              </a:rPr>
              <a:t>2 AGENTS AU TRAVAIL</a:t>
            </a:r>
          </a:p>
        </p:txBody>
      </p:sp>
      <p:sp>
        <p:nvSpPr>
          <p:cNvPr id="28" name="Tekstvak 35"/>
          <p:cNvSpPr txBox="1">
            <a:spLocks noChangeArrowheads="1"/>
          </p:cNvSpPr>
          <p:nvPr/>
        </p:nvSpPr>
        <p:spPr bwMode="auto">
          <a:xfrm>
            <a:off x="6168009" y="5177539"/>
            <a:ext cx="503237" cy="369888"/>
          </a:xfrm>
          <a:prstGeom prst="rect">
            <a:avLst/>
          </a:prstGeom>
          <a:noFill/>
          <a:ln w="9525">
            <a:noFill/>
            <a:miter lim="800000"/>
            <a:headEnd/>
            <a:tailEnd/>
          </a:ln>
        </p:spPr>
        <p:txBody>
          <a:bodyPr>
            <a:spAutoFit/>
          </a:bodyPr>
          <a:lstStyle/>
          <a:p>
            <a:r>
              <a:rPr lang="nl-BE" dirty="0" err="1"/>
              <a:t>ou</a:t>
            </a:r>
            <a:endParaRPr lang="nl-BE" dirty="0"/>
          </a:p>
        </p:txBody>
      </p:sp>
      <p:sp>
        <p:nvSpPr>
          <p:cNvPr id="65" name="Forme libre 37"/>
          <p:cNvSpPr/>
          <p:nvPr/>
        </p:nvSpPr>
        <p:spPr>
          <a:xfrm>
            <a:off x="3335574" y="1595566"/>
            <a:ext cx="2314565" cy="1005374"/>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r>
              <a:rPr lang="fr-FR" sz="900" dirty="0"/>
              <a:t>1) </a:t>
            </a:r>
            <a:r>
              <a:rPr lang="en-GB" sz="900" dirty="0"/>
              <a:t>Factionnaires – Radio avec Couverture</a:t>
            </a:r>
            <a:endParaRPr lang="fr-BE" sz="900" dirty="0"/>
          </a:p>
          <a:p>
            <a:pPr marL="57150" lvl="1" indent="-57150" defTabSz="355600">
              <a:lnSpc>
                <a:spcPct val="90000"/>
              </a:lnSpc>
              <a:spcAft>
                <a:spcPct val="15000"/>
              </a:spcAft>
              <a:buChar char="••"/>
            </a:pPr>
            <a:r>
              <a:rPr lang="fr-FR" sz="900" dirty="0"/>
              <a:t>2) </a:t>
            </a:r>
            <a:r>
              <a:rPr lang="en-GB" sz="900" dirty="0"/>
              <a:t>Factionnaires – Radio sans Couverture</a:t>
            </a:r>
            <a:endParaRPr lang="fr-BE" sz="900" dirty="0"/>
          </a:p>
          <a:p>
            <a:pPr marL="57150" lvl="1" indent="-57150" defTabSz="355600">
              <a:lnSpc>
                <a:spcPct val="90000"/>
              </a:lnSpc>
              <a:spcAft>
                <a:spcPct val="15000"/>
              </a:spcAft>
              <a:buChar char="••"/>
            </a:pPr>
            <a:r>
              <a:rPr lang="fr-FR" sz="900" dirty="0"/>
              <a:t>3) </a:t>
            </a:r>
            <a:r>
              <a:rPr lang="en-GB" sz="900" dirty="0"/>
              <a:t>Système d’annonces par factionnaire(s)</a:t>
            </a:r>
            <a:endParaRPr lang="fr-BE" sz="900" dirty="0" err="1"/>
          </a:p>
          <a:p>
            <a:pPr marL="57150" lvl="1" indent="-57150" defTabSz="355600">
              <a:lnSpc>
                <a:spcPct val="90000"/>
              </a:lnSpc>
              <a:spcAft>
                <a:spcPct val="15000"/>
              </a:spcAft>
              <a:buChar char="••"/>
            </a:pPr>
            <a:r>
              <a:rPr lang="fr-FR" sz="900" b="1" dirty="0"/>
              <a:t>4) </a:t>
            </a:r>
            <a:r>
              <a:rPr lang="fr-FR" sz="900" b="1" dirty="0">
                <a:solidFill>
                  <a:schemeClr val="accent3"/>
                </a:solidFill>
              </a:rPr>
              <a:t>VIGIE </a:t>
            </a:r>
            <a:r>
              <a:rPr lang="fr-FR" sz="900" b="1" dirty="0"/>
              <a:t>/ Annonceur / ATWS</a:t>
            </a:r>
            <a:endParaRPr lang="fr-FR" sz="900" dirty="0"/>
          </a:p>
        </p:txBody>
      </p:sp>
      <p:sp>
        <p:nvSpPr>
          <p:cNvPr id="66" name="Forme libre 38"/>
          <p:cNvSpPr/>
          <p:nvPr/>
        </p:nvSpPr>
        <p:spPr>
          <a:xfrm>
            <a:off x="2035359" y="1484784"/>
            <a:ext cx="1301942" cy="1188754"/>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pPr>
            <a:r>
              <a:rPr lang="fr-FR" sz="1200" b="1" kern="0" dirty="0">
                <a:solidFill>
                  <a:schemeClr val="bg1"/>
                </a:solidFill>
                <a:latin typeface="+mn-lt"/>
                <a:cs typeface="Arial"/>
              </a:rPr>
              <a:t>Dispositifs d’Annonces</a:t>
            </a:r>
            <a:endParaRPr lang="fr-BE" sz="1200" b="1" kern="0" dirty="0">
              <a:solidFill>
                <a:schemeClr val="bg1"/>
              </a:solidFill>
              <a:latin typeface="+mn-lt"/>
              <a:cs typeface="Arial"/>
            </a:endParaRPr>
          </a:p>
        </p:txBody>
      </p:sp>
      <p:pic>
        <p:nvPicPr>
          <p:cNvPr id="67" name="Image 7"/>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917163" y="1792961"/>
            <a:ext cx="770400" cy="572400"/>
          </a:xfrm>
          <a:prstGeom prst="rect">
            <a:avLst/>
          </a:prstGeom>
          <a:ln w="76200">
            <a:solidFill>
              <a:srgbClr val="FF9900"/>
            </a:solidFill>
          </a:ln>
        </p:spPr>
      </p:pic>
      <p:sp>
        <p:nvSpPr>
          <p:cNvPr id="69" name="Rounded Rectangle 12"/>
          <p:cNvSpPr/>
          <p:nvPr/>
        </p:nvSpPr>
        <p:spPr bwMode="auto">
          <a:xfrm>
            <a:off x="4347563" y="3076608"/>
            <a:ext cx="4680000" cy="715179"/>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ctr">
              <a:defRPr/>
            </a:pPr>
            <a:r>
              <a:rPr lang="fr-BE" sz="1600" dirty="0">
                <a:latin typeface="+mn-lt"/>
              </a:rPr>
              <a:t>La </a:t>
            </a:r>
            <a:r>
              <a:rPr lang="fr-BE" sz="1600" b="1" dirty="0">
                <a:latin typeface="+mn-lt"/>
              </a:rPr>
              <a:t>vigie </a:t>
            </a:r>
            <a:r>
              <a:rPr lang="fr-BE" sz="1600" dirty="0">
                <a:latin typeface="+mn-lt"/>
              </a:rPr>
              <a:t>veille à la sécurité </a:t>
            </a:r>
          </a:p>
          <a:p>
            <a:pPr lvl="0" algn="ctr">
              <a:defRPr/>
            </a:pPr>
            <a:r>
              <a:rPr lang="fr-BE" sz="1600" dirty="0">
                <a:latin typeface="+mn-lt"/>
              </a:rPr>
              <a:t>d’un ou deux agents au travail désignés.</a:t>
            </a:r>
          </a:p>
        </p:txBody>
      </p:sp>
      <p:cxnSp>
        <p:nvCxnSpPr>
          <p:cNvPr id="6" name="Straight Arrow Connector 5"/>
          <p:cNvCxnSpPr/>
          <p:nvPr/>
        </p:nvCxnSpPr>
        <p:spPr>
          <a:xfrm>
            <a:off x="4249977" y="2393459"/>
            <a:ext cx="523695" cy="5819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664" y="2901870"/>
            <a:ext cx="612190" cy="1545171"/>
          </a:xfrm>
          <a:prstGeom prst="rect">
            <a:avLst/>
          </a:prstGeom>
          <a:solidFill>
            <a:schemeClr val="accent1"/>
          </a:solidFill>
          <a:ln w="25400">
            <a:solidFill>
              <a:schemeClr val="tx2">
                <a:lumMod val="85000"/>
              </a:schemeClr>
            </a:solidFill>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8361" y="4475464"/>
            <a:ext cx="743555" cy="1123416"/>
          </a:xfrm>
          <a:prstGeom prst="rect">
            <a:avLst/>
          </a:prstGeom>
          <a:solidFill>
            <a:schemeClr val="tx2"/>
          </a:solidFill>
          <a:ln w="25400">
            <a:solidFill>
              <a:schemeClr val="tx2">
                <a:lumMod val="85000"/>
              </a:schemeClr>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8084" y="4466292"/>
            <a:ext cx="1382508" cy="1127484"/>
          </a:xfrm>
          <a:prstGeom prst="rect">
            <a:avLst/>
          </a:prstGeom>
          <a:ln w="25400">
            <a:solidFill>
              <a:schemeClr val="tx2">
                <a:lumMod val="85000"/>
              </a:schemeClr>
            </a:solidFill>
          </a:ln>
        </p:spPr>
      </p:pic>
    </p:spTree>
    <p:extLst>
      <p:ext uri="{BB962C8B-B14F-4D97-AF65-F5344CB8AC3E}">
        <p14:creationId xmlns:p14="http://schemas.microsoft.com/office/powerpoint/2010/main" val="64418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343472" y="41899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0.2 Rappel – </a:t>
            </a:r>
            <a:r>
              <a:rPr lang="en-US" b="1" kern="0" dirty="0" err="1">
                <a:solidFill>
                  <a:srgbClr val="0070C0"/>
                </a:solidFill>
                <a:latin typeface="+mj-lt"/>
                <a:ea typeface="+mj-ea"/>
                <a:cs typeface="+mj-cs"/>
              </a:rPr>
              <a:t>Domaines</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d’application</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Vigie</a:t>
            </a:r>
            <a:endParaRPr lang="en-US" b="1" kern="0" dirty="0">
              <a:solidFill>
                <a:srgbClr val="0070C0"/>
              </a:solidFill>
              <a:latin typeface="+mj-lt"/>
              <a:ea typeface="+mj-ea"/>
              <a:cs typeface="+mj-cs"/>
            </a:endParaRPr>
          </a:p>
        </p:txBody>
      </p:sp>
      <p:sp>
        <p:nvSpPr>
          <p:cNvPr id="3" name="Text Placeholder 2"/>
          <p:cNvSpPr>
            <a:spLocks noGrp="1"/>
          </p:cNvSpPr>
          <p:nvPr>
            <p:ph type="body" sz="quarter" idx="18"/>
          </p:nvPr>
        </p:nvSpPr>
        <p:spPr/>
        <p:txBody>
          <a:bodyPr/>
          <a:lstStyle/>
          <a:p>
            <a:r>
              <a:rPr lang="en-GB" dirty="0"/>
              <a:t>0. Introduction</a:t>
            </a:r>
          </a:p>
        </p:txBody>
      </p:sp>
      <p:sp>
        <p:nvSpPr>
          <p:cNvPr id="65" name="Forme libre 37"/>
          <p:cNvSpPr/>
          <p:nvPr/>
        </p:nvSpPr>
        <p:spPr>
          <a:xfrm>
            <a:off x="1411603" y="939846"/>
            <a:ext cx="2314565" cy="1005374"/>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r>
              <a:rPr lang="fr-FR" sz="900" dirty="0"/>
              <a:t>1) </a:t>
            </a:r>
            <a:r>
              <a:rPr lang="en-GB" sz="900" dirty="0"/>
              <a:t>Factionnaires – Radio avec Couverture</a:t>
            </a:r>
            <a:endParaRPr lang="fr-BE" sz="900" dirty="0"/>
          </a:p>
          <a:p>
            <a:pPr marL="57150" lvl="1" indent="-57150" defTabSz="355600">
              <a:lnSpc>
                <a:spcPct val="90000"/>
              </a:lnSpc>
              <a:spcAft>
                <a:spcPct val="15000"/>
              </a:spcAft>
              <a:buChar char="••"/>
            </a:pPr>
            <a:r>
              <a:rPr lang="fr-FR" sz="900" dirty="0"/>
              <a:t>2) </a:t>
            </a:r>
            <a:r>
              <a:rPr lang="en-GB" sz="900" dirty="0"/>
              <a:t>Factionnaires – Radio sans Couverture</a:t>
            </a:r>
            <a:endParaRPr lang="fr-BE" sz="900" dirty="0"/>
          </a:p>
          <a:p>
            <a:pPr marL="57150" lvl="1" indent="-57150" defTabSz="355600">
              <a:lnSpc>
                <a:spcPct val="90000"/>
              </a:lnSpc>
              <a:spcAft>
                <a:spcPct val="15000"/>
              </a:spcAft>
              <a:buChar char="••"/>
            </a:pPr>
            <a:r>
              <a:rPr lang="fr-FR" sz="900" dirty="0"/>
              <a:t>3) </a:t>
            </a:r>
            <a:r>
              <a:rPr lang="en-GB" sz="900" dirty="0"/>
              <a:t>Système d’annonces par factionnaire(s)</a:t>
            </a:r>
            <a:endParaRPr lang="fr-BE" sz="900" dirty="0" err="1"/>
          </a:p>
          <a:p>
            <a:pPr marL="57150" lvl="1" indent="-57150" defTabSz="355600">
              <a:lnSpc>
                <a:spcPct val="90000"/>
              </a:lnSpc>
              <a:spcAft>
                <a:spcPct val="15000"/>
              </a:spcAft>
              <a:buChar char="••"/>
            </a:pPr>
            <a:r>
              <a:rPr lang="fr-FR" sz="900" b="1" dirty="0"/>
              <a:t>4) </a:t>
            </a:r>
            <a:r>
              <a:rPr lang="fr-FR" sz="900" b="1" dirty="0">
                <a:solidFill>
                  <a:schemeClr val="accent3"/>
                </a:solidFill>
              </a:rPr>
              <a:t>VIGIE </a:t>
            </a:r>
            <a:r>
              <a:rPr lang="fr-FR" sz="900" b="1" dirty="0"/>
              <a:t>/ Annonceur / ATWS</a:t>
            </a:r>
            <a:endParaRPr lang="fr-FR" sz="900" dirty="0"/>
          </a:p>
        </p:txBody>
      </p:sp>
      <p:sp>
        <p:nvSpPr>
          <p:cNvPr id="66" name="Forme libre 38"/>
          <p:cNvSpPr/>
          <p:nvPr/>
        </p:nvSpPr>
        <p:spPr>
          <a:xfrm>
            <a:off x="111388" y="829064"/>
            <a:ext cx="1301942" cy="1188754"/>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pPr>
            <a:r>
              <a:rPr lang="fr-FR" sz="1200" b="1" kern="0" dirty="0">
                <a:solidFill>
                  <a:schemeClr val="bg1"/>
                </a:solidFill>
                <a:latin typeface="+mn-lt"/>
                <a:cs typeface="Arial"/>
              </a:rPr>
              <a:t>Dispositifs d’Annonces</a:t>
            </a:r>
            <a:endParaRPr lang="fr-BE" sz="1200" b="1" kern="0" dirty="0">
              <a:solidFill>
                <a:schemeClr val="bg1"/>
              </a:solidFill>
              <a:latin typeface="+mn-lt"/>
              <a:cs typeface="Arial"/>
            </a:endParaRPr>
          </a:p>
        </p:txBody>
      </p:sp>
      <p:pic>
        <p:nvPicPr>
          <p:cNvPr id="67" name="Image 7"/>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3993192" y="1137241"/>
            <a:ext cx="770400" cy="572400"/>
          </a:xfrm>
          <a:prstGeom prst="rect">
            <a:avLst/>
          </a:prstGeom>
          <a:ln w="76200">
            <a:solidFill>
              <a:srgbClr val="FF9900"/>
            </a:solidFill>
          </a:ln>
        </p:spPr>
      </p:pic>
      <p:cxnSp>
        <p:nvCxnSpPr>
          <p:cNvPr id="6" name="Straight Arrow Connector 5"/>
          <p:cNvCxnSpPr/>
          <p:nvPr/>
        </p:nvCxnSpPr>
        <p:spPr>
          <a:xfrm>
            <a:off x="1750364" y="1783179"/>
            <a:ext cx="523695" cy="5819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a:stretch>
            <a:fillRect/>
          </a:stretch>
        </p:blipFill>
        <p:spPr>
          <a:xfrm>
            <a:off x="792415" y="2365167"/>
            <a:ext cx="3129276" cy="1857485"/>
          </a:xfrm>
          <a:prstGeom prst="rect">
            <a:avLst/>
          </a:prstGeom>
        </p:spPr>
      </p:pic>
      <p:grpSp>
        <p:nvGrpSpPr>
          <p:cNvPr id="19" name="Groupe 18"/>
          <p:cNvGrpSpPr/>
          <p:nvPr/>
        </p:nvGrpSpPr>
        <p:grpSpPr>
          <a:xfrm>
            <a:off x="8327972" y="363918"/>
            <a:ext cx="2160000" cy="1689684"/>
            <a:chOff x="2552305" y="4952806"/>
            <a:chExt cx="2160000" cy="1689684"/>
          </a:xfrm>
        </p:grpSpPr>
        <p:sp>
          <p:nvSpPr>
            <p:cNvPr id="20" name="Rounded Rectangle 26"/>
            <p:cNvSpPr>
              <a:spLocks/>
            </p:cNvSpPr>
            <p:nvPr/>
          </p:nvSpPr>
          <p:spPr bwMode="auto">
            <a:xfrm>
              <a:off x="2552305" y="5202490"/>
              <a:ext cx="2160000" cy="144000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fontAlgn="auto">
                <a:spcBef>
                  <a:spcPts val="0"/>
                </a:spcBef>
                <a:spcAft>
                  <a:spcPts val="0"/>
                </a:spcAft>
                <a:defRPr/>
              </a:pPr>
              <a:endParaRPr lang="fr-BE" sz="1600" kern="0">
                <a:solidFill>
                  <a:srgbClr val="000000"/>
                </a:solidFill>
                <a:latin typeface="+mn-lt"/>
              </a:endParaRPr>
            </a:p>
          </p:txBody>
        </p:sp>
        <p:sp>
          <p:nvSpPr>
            <p:cNvPr id="21" name="TextBox 31"/>
            <p:cNvSpPr txBox="1"/>
            <p:nvPr/>
          </p:nvSpPr>
          <p:spPr>
            <a:xfrm>
              <a:off x="2552305" y="4952806"/>
              <a:ext cx="2160000" cy="256993"/>
            </a:xfrm>
            <a:prstGeom prst="rect">
              <a:avLst/>
            </a:prstGeom>
            <a:noFill/>
          </p:spPr>
          <p:txBody>
            <a:bodyPr wrap="square" rtlCol="0">
              <a:spAutoFit/>
            </a:bodyPr>
            <a:lstStyle/>
            <a:p>
              <a:pPr algn="ctr">
                <a:lnSpc>
                  <a:spcPct val="107000"/>
                </a:lnSpc>
                <a:spcAft>
                  <a:spcPts val="0"/>
                </a:spcAft>
              </a:pPr>
              <a:r>
                <a:rPr lang="fr-FR" sz="1000" b="1">
                  <a:solidFill>
                    <a:srgbClr val="0070C0"/>
                  </a:solidFill>
                  <a:latin typeface="+mn-lt"/>
                </a:rPr>
                <a:t>Matériel léger</a:t>
              </a:r>
              <a:endParaRPr lang="fr-BE" sz="1000" b="1">
                <a:solidFill>
                  <a:srgbClr val="0070C0"/>
                </a:solidFill>
                <a:latin typeface="+mn-lt"/>
              </a:endParaRPr>
            </a:p>
          </p:txBody>
        </p:sp>
      </p:grpSp>
      <p:sp>
        <p:nvSpPr>
          <p:cNvPr id="22" name="Rectangle 21"/>
          <p:cNvSpPr/>
          <p:nvPr/>
        </p:nvSpPr>
        <p:spPr>
          <a:xfrm>
            <a:off x="8612511" y="699587"/>
            <a:ext cx="1537988" cy="122347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grpSp>
        <p:nvGrpSpPr>
          <p:cNvPr id="23" name="Groupe 15"/>
          <p:cNvGrpSpPr/>
          <p:nvPr/>
        </p:nvGrpSpPr>
        <p:grpSpPr>
          <a:xfrm>
            <a:off x="5994647" y="363918"/>
            <a:ext cx="2160000" cy="1689684"/>
            <a:chOff x="2552305" y="4952806"/>
            <a:chExt cx="2160000" cy="1689684"/>
          </a:xfrm>
        </p:grpSpPr>
        <p:sp>
          <p:nvSpPr>
            <p:cNvPr id="25" name="Rounded Rectangle 26"/>
            <p:cNvSpPr>
              <a:spLocks/>
            </p:cNvSpPr>
            <p:nvPr/>
          </p:nvSpPr>
          <p:spPr bwMode="auto">
            <a:xfrm>
              <a:off x="2552305" y="5202490"/>
              <a:ext cx="2160000" cy="144000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fontAlgn="auto">
                <a:spcBef>
                  <a:spcPts val="0"/>
                </a:spcBef>
                <a:spcAft>
                  <a:spcPts val="0"/>
                </a:spcAft>
                <a:defRPr/>
              </a:pPr>
              <a:endParaRPr lang="fr-BE" sz="1600" kern="0">
                <a:solidFill>
                  <a:srgbClr val="000000"/>
                </a:solidFill>
                <a:latin typeface="+mn-lt"/>
              </a:endParaRPr>
            </a:p>
          </p:txBody>
        </p:sp>
        <p:sp>
          <p:nvSpPr>
            <p:cNvPr id="26" name="TextBox 31"/>
            <p:cNvSpPr txBox="1"/>
            <p:nvPr/>
          </p:nvSpPr>
          <p:spPr>
            <a:xfrm>
              <a:off x="2552305" y="4952806"/>
              <a:ext cx="2160000" cy="256993"/>
            </a:xfrm>
            <a:prstGeom prst="rect">
              <a:avLst/>
            </a:prstGeom>
            <a:noFill/>
          </p:spPr>
          <p:txBody>
            <a:bodyPr wrap="square" rtlCol="0">
              <a:spAutoFit/>
            </a:bodyPr>
            <a:lstStyle/>
            <a:p>
              <a:pPr algn="ctr">
                <a:lnSpc>
                  <a:spcPct val="107000"/>
                </a:lnSpc>
                <a:spcAft>
                  <a:spcPts val="0"/>
                </a:spcAft>
              </a:pPr>
              <a:r>
                <a:rPr lang="fr-FR" sz="1000" b="1">
                  <a:solidFill>
                    <a:srgbClr val="0070C0"/>
                  </a:solidFill>
                  <a:latin typeface="+mn-lt"/>
                </a:rPr>
                <a:t>Personnel</a:t>
              </a:r>
              <a:endParaRPr lang="fr-BE" sz="1000" b="1">
                <a:solidFill>
                  <a:srgbClr val="0070C0"/>
                </a:solidFill>
                <a:latin typeface="+mn-lt"/>
              </a:endParaRPr>
            </a:p>
          </p:txBody>
        </p:sp>
      </p:grpSp>
      <p:pic>
        <p:nvPicPr>
          <p:cNvPr id="29" name="Picture 1"/>
          <p:cNvPicPr>
            <a:picLocks noChangeAspect="1"/>
          </p:cNvPicPr>
          <p:nvPr/>
        </p:nvPicPr>
        <p:blipFill>
          <a:blip r:embed="rId6"/>
          <a:stretch>
            <a:fillRect/>
          </a:stretch>
        </p:blipFill>
        <p:spPr>
          <a:xfrm>
            <a:off x="7153103" y="727417"/>
            <a:ext cx="419892" cy="1226743"/>
          </a:xfrm>
          <a:prstGeom prst="rect">
            <a:avLst/>
          </a:prstGeom>
        </p:spPr>
      </p:pic>
      <p:pic>
        <p:nvPicPr>
          <p:cNvPr id="30" name="Picture 24"/>
          <p:cNvPicPr>
            <a:picLocks noChangeAspect="1"/>
          </p:cNvPicPr>
          <p:nvPr/>
        </p:nvPicPr>
        <p:blipFill>
          <a:blip r:embed="rId6"/>
          <a:stretch>
            <a:fillRect/>
          </a:stretch>
        </p:blipFill>
        <p:spPr>
          <a:xfrm>
            <a:off x="6563454" y="669274"/>
            <a:ext cx="419892" cy="1226743"/>
          </a:xfrm>
          <a:prstGeom prst="rect">
            <a:avLst/>
          </a:prstGeom>
        </p:spPr>
      </p:pic>
      <p:pic>
        <p:nvPicPr>
          <p:cNvPr id="7" name="Image 6"/>
          <p:cNvPicPr>
            <a:picLocks noChangeAspect="1"/>
          </p:cNvPicPr>
          <p:nvPr/>
        </p:nvPicPr>
        <p:blipFill>
          <a:blip r:embed="rId7"/>
          <a:stretch>
            <a:fillRect/>
          </a:stretch>
        </p:blipFill>
        <p:spPr>
          <a:xfrm>
            <a:off x="6528048" y="2492896"/>
            <a:ext cx="4439277" cy="1536389"/>
          </a:xfrm>
          <a:prstGeom prst="rect">
            <a:avLst/>
          </a:prstGeom>
        </p:spPr>
      </p:pic>
      <p:pic>
        <p:nvPicPr>
          <p:cNvPr id="10" name="Image 9"/>
          <p:cNvPicPr>
            <a:picLocks noChangeAspect="1"/>
          </p:cNvPicPr>
          <p:nvPr/>
        </p:nvPicPr>
        <p:blipFill>
          <a:blip r:embed="rId8"/>
          <a:stretch>
            <a:fillRect/>
          </a:stretch>
        </p:blipFill>
        <p:spPr>
          <a:xfrm>
            <a:off x="6620836" y="4437113"/>
            <a:ext cx="4346490" cy="1800200"/>
          </a:xfrm>
          <a:prstGeom prst="rect">
            <a:avLst/>
          </a:prstGeom>
        </p:spPr>
      </p:pic>
      <p:pic>
        <p:nvPicPr>
          <p:cNvPr id="18"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828224" y="4041632"/>
            <a:ext cx="2124038" cy="1192686"/>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7489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0.2 </a:t>
            </a:r>
            <a:r>
              <a:rPr lang="en-US" b="1" kern="0" dirty="0" err="1">
                <a:solidFill>
                  <a:srgbClr val="0070C0"/>
                </a:solidFill>
                <a:latin typeface="+mj-lt"/>
                <a:ea typeface="+mj-ea"/>
                <a:cs typeface="+mj-cs"/>
              </a:rPr>
              <a:t>Rôle</a:t>
            </a:r>
            <a:r>
              <a:rPr lang="en-US" b="1" kern="0" dirty="0">
                <a:solidFill>
                  <a:srgbClr val="0070C0"/>
                </a:solidFill>
                <a:latin typeface="+mj-lt"/>
                <a:ea typeface="+mj-ea"/>
                <a:cs typeface="+mj-cs"/>
              </a:rPr>
              <a:t> de </a:t>
            </a:r>
            <a:r>
              <a:rPr lang="en-US" b="1" kern="0" dirty="0" err="1">
                <a:solidFill>
                  <a:srgbClr val="0070C0"/>
                </a:solidFill>
                <a:latin typeface="+mj-lt"/>
                <a:ea typeface="+mj-ea"/>
                <a:cs typeface="+mj-cs"/>
              </a:rPr>
              <a:t>l’agent</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responsable</a:t>
            </a:r>
            <a:r>
              <a:rPr lang="en-US" b="1" kern="0" dirty="0">
                <a:solidFill>
                  <a:srgbClr val="0070C0"/>
                </a:solidFill>
                <a:latin typeface="+mj-lt"/>
                <a:ea typeface="+mj-ea"/>
                <a:cs typeface="+mj-cs"/>
              </a:rPr>
              <a:t> de la </a:t>
            </a:r>
            <a:r>
              <a:rPr lang="en-US" b="1" kern="0" dirty="0" err="1">
                <a:solidFill>
                  <a:srgbClr val="0070C0"/>
                </a:solidFill>
                <a:latin typeface="+mj-lt"/>
                <a:ea typeface="+mj-ea"/>
                <a:cs typeface="+mj-cs"/>
              </a:rPr>
              <a:t>sécurité</a:t>
            </a:r>
            <a:endParaRPr lang="en-US" b="1" kern="0" dirty="0">
              <a:solidFill>
                <a:srgbClr val="0070C0"/>
              </a:solidFill>
              <a:latin typeface="+mj-lt"/>
              <a:ea typeface="+mj-ea"/>
              <a:cs typeface="+mj-cs"/>
            </a:endParaRP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sp>
        <p:nvSpPr>
          <p:cNvPr id="12" name="TextBox 11"/>
          <p:cNvSpPr txBox="1"/>
          <p:nvPr/>
        </p:nvSpPr>
        <p:spPr>
          <a:xfrm>
            <a:off x="2351584" y="1887339"/>
            <a:ext cx="8784976" cy="1021556"/>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r>
              <a:rPr lang="en-US" sz="1400" dirty="0" err="1">
                <a:latin typeface="+mn-lt"/>
              </a:rPr>
              <a:t>L’agent</a:t>
            </a:r>
            <a:r>
              <a:rPr lang="en-US" sz="1400" dirty="0">
                <a:latin typeface="+mn-lt"/>
              </a:rPr>
              <a:t> </a:t>
            </a:r>
            <a:r>
              <a:rPr lang="en-US" sz="1400" dirty="0" err="1">
                <a:latin typeface="+mn-lt"/>
              </a:rPr>
              <a:t>responsable</a:t>
            </a:r>
            <a:r>
              <a:rPr lang="en-US" sz="1400" dirty="0">
                <a:latin typeface="+mn-lt"/>
              </a:rPr>
              <a:t> qui </a:t>
            </a:r>
            <a:r>
              <a:rPr lang="en-US" sz="1400" dirty="0" err="1">
                <a:latin typeface="+mn-lt"/>
              </a:rPr>
              <a:t>organise</a:t>
            </a:r>
            <a:r>
              <a:rPr lang="en-US" sz="1400" dirty="0">
                <a:latin typeface="+mn-lt"/>
              </a:rPr>
              <a:t> </a:t>
            </a:r>
            <a:r>
              <a:rPr lang="en-US" sz="1400" dirty="0" err="1">
                <a:latin typeface="+mn-lt"/>
              </a:rPr>
              <a:t>ou</a:t>
            </a:r>
            <a:r>
              <a:rPr lang="en-US" sz="1400" dirty="0">
                <a:latin typeface="+mn-lt"/>
              </a:rPr>
              <a:t> dirige les </a:t>
            </a:r>
            <a:r>
              <a:rPr lang="en-US" sz="1400" dirty="0" err="1">
                <a:latin typeface="+mn-lt"/>
              </a:rPr>
              <a:t>travaux</a:t>
            </a:r>
            <a:r>
              <a:rPr lang="en-US" sz="1400" dirty="0">
                <a:latin typeface="+mn-lt"/>
              </a:rPr>
              <a:t> (chef de travail entrepreneur), </a:t>
            </a:r>
            <a:r>
              <a:rPr lang="en-US" sz="1400" dirty="0" err="1">
                <a:latin typeface="+mn-lt"/>
              </a:rPr>
              <a:t>désigne</a:t>
            </a:r>
            <a:r>
              <a:rPr lang="en-US" sz="1400" dirty="0">
                <a:latin typeface="+mn-lt"/>
              </a:rPr>
              <a:t> </a:t>
            </a:r>
            <a:r>
              <a:rPr lang="en-US" sz="1400" dirty="0" err="1">
                <a:latin typeface="+mn-lt"/>
              </a:rPr>
              <a:t>nominativement</a:t>
            </a:r>
            <a:r>
              <a:rPr lang="en-US" sz="1400" dirty="0">
                <a:latin typeface="+mn-lt"/>
              </a:rPr>
              <a:t> </a:t>
            </a:r>
            <a:r>
              <a:rPr lang="en-US" sz="1400" dirty="0" err="1">
                <a:latin typeface="+mn-lt"/>
              </a:rPr>
              <a:t>l’agent</a:t>
            </a:r>
            <a:r>
              <a:rPr lang="en-US" sz="1400" dirty="0">
                <a:latin typeface="+mn-lt"/>
              </a:rPr>
              <a:t> qui </a:t>
            </a:r>
            <a:r>
              <a:rPr lang="en-US" sz="1400" dirty="0" err="1">
                <a:latin typeface="+mn-lt"/>
              </a:rPr>
              <a:t>va</a:t>
            </a:r>
            <a:r>
              <a:rPr lang="en-US" sz="1400" dirty="0">
                <a:latin typeface="+mn-lt"/>
              </a:rPr>
              <a:t> assurer le </a:t>
            </a:r>
            <a:r>
              <a:rPr lang="en-US" sz="1400" dirty="0" err="1">
                <a:latin typeface="+mn-lt"/>
              </a:rPr>
              <a:t>rôle</a:t>
            </a:r>
            <a:r>
              <a:rPr lang="en-US" sz="1400" dirty="0">
                <a:latin typeface="+mn-lt"/>
              </a:rPr>
              <a:t> de </a:t>
            </a:r>
            <a:r>
              <a:rPr lang="en-US" sz="1400" dirty="0" err="1">
                <a:latin typeface="+mn-lt"/>
              </a:rPr>
              <a:t>vigie</a:t>
            </a:r>
            <a:r>
              <a:rPr lang="en-US" sz="1400" dirty="0">
                <a:latin typeface="+mn-lt"/>
              </a:rPr>
              <a:t>.</a:t>
            </a:r>
          </a:p>
          <a:p>
            <a:endParaRPr lang="en-US" sz="1400" dirty="0">
              <a:latin typeface="+mn-lt"/>
            </a:endParaRPr>
          </a:p>
        </p:txBody>
      </p:sp>
      <p:sp>
        <p:nvSpPr>
          <p:cNvPr id="14" name="TextBox 13"/>
          <p:cNvSpPr txBox="1"/>
          <p:nvPr/>
        </p:nvSpPr>
        <p:spPr>
          <a:xfrm>
            <a:off x="5447928" y="3607419"/>
            <a:ext cx="5544616" cy="2349579"/>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pPr marL="171450" indent="-171450">
              <a:buFontTx/>
              <a:buChar char="-"/>
            </a:pPr>
            <a:r>
              <a:rPr lang="en-US" sz="1200" dirty="0" err="1">
                <a:latin typeface="+mn-lt"/>
              </a:rPr>
              <a:t>il</a:t>
            </a:r>
            <a:r>
              <a:rPr lang="en-US" sz="1200" dirty="0">
                <a:latin typeface="+mn-lt"/>
              </a:rPr>
              <a:t> </a:t>
            </a:r>
            <a:r>
              <a:rPr lang="en-US" sz="1200" dirty="0" err="1">
                <a:latin typeface="+mn-lt"/>
              </a:rPr>
              <a:t>détermine</a:t>
            </a:r>
            <a:r>
              <a:rPr lang="en-US" sz="1200" dirty="0">
                <a:latin typeface="+mn-lt"/>
              </a:rPr>
              <a:t> la distance </a:t>
            </a:r>
            <a:r>
              <a:rPr lang="en-US" sz="1200" dirty="0" err="1">
                <a:latin typeface="+mn-lt"/>
              </a:rPr>
              <a:t>d’avertissement</a:t>
            </a:r>
            <a:r>
              <a:rPr lang="en-US" sz="1200" dirty="0">
                <a:latin typeface="+mn-lt"/>
              </a:rPr>
              <a:t> à respecter ;</a:t>
            </a:r>
          </a:p>
          <a:p>
            <a:pPr marL="171450" indent="-171450">
              <a:buFontTx/>
              <a:buChar char="-"/>
            </a:pPr>
            <a:endParaRPr lang="en-US" sz="1200" dirty="0">
              <a:latin typeface="+mn-lt"/>
            </a:endParaRPr>
          </a:p>
          <a:p>
            <a:pPr marL="171450" indent="-171450">
              <a:buFontTx/>
              <a:buChar char="-"/>
            </a:pPr>
            <a:r>
              <a:rPr lang="en-US" sz="1200" dirty="0" err="1">
                <a:latin typeface="+mn-lt"/>
              </a:rPr>
              <a:t>il</a:t>
            </a:r>
            <a:r>
              <a:rPr lang="en-US" sz="1200" dirty="0">
                <a:latin typeface="+mn-lt"/>
              </a:rPr>
              <a:t> </a:t>
            </a:r>
            <a:r>
              <a:rPr lang="en-US" sz="1200" dirty="0" err="1">
                <a:latin typeface="+mn-lt"/>
              </a:rPr>
              <a:t>indique</a:t>
            </a:r>
            <a:r>
              <a:rPr lang="en-US" sz="1200" dirty="0">
                <a:latin typeface="+mn-lt"/>
              </a:rPr>
              <a:t> à la </a:t>
            </a:r>
            <a:r>
              <a:rPr lang="en-US" sz="1200" dirty="0" err="1">
                <a:latin typeface="+mn-lt"/>
              </a:rPr>
              <a:t>vigie</a:t>
            </a:r>
            <a:r>
              <a:rPr lang="en-US" sz="1200" dirty="0">
                <a:latin typeface="+mn-lt"/>
              </a:rPr>
              <a:t> les points de </a:t>
            </a:r>
            <a:r>
              <a:rPr lang="en-US" sz="1200" dirty="0" err="1">
                <a:latin typeface="+mn-lt"/>
              </a:rPr>
              <a:t>détection</a:t>
            </a:r>
            <a:r>
              <a:rPr lang="en-US" sz="1200" dirty="0">
                <a:latin typeface="+mn-lt"/>
              </a:rPr>
              <a:t> ;</a:t>
            </a:r>
          </a:p>
          <a:p>
            <a:pPr marL="171450" indent="-171450">
              <a:buFontTx/>
              <a:buChar char="-"/>
            </a:pPr>
            <a:endParaRPr lang="en-US" sz="1200" dirty="0">
              <a:latin typeface="+mn-lt"/>
            </a:endParaRPr>
          </a:p>
          <a:p>
            <a:pPr marL="171450" indent="-171450">
              <a:buFontTx/>
              <a:buChar char="-"/>
            </a:pPr>
            <a:r>
              <a:rPr lang="en-US" sz="1200" dirty="0" err="1">
                <a:latin typeface="+mn-lt"/>
              </a:rPr>
              <a:t>il</a:t>
            </a:r>
            <a:r>
              <a:rPr lang="en-US" sz="1200" dirty="0">
                <a:latin typeface="+mn-lt"/>
              </a:rPr>
              <a:t> </a:t>
            </a:r>
            <a:r>
              <a:rPr lang="en-US" sz="1200" dirty="0" err="1">
                <a:latin typeface="+mn-lt"/>
              </a:rPr>
              <a:t>indique</a:t>
            </a:r>
            <a:r>
              <a:rPr lang="en-US" sz="1200" dirty="0">
                <a:latin typeface="+mn-lt"/>
              </a:rPr>
              <a:t> à la </a:t>
            </a:r>
            <a:r>
              <a:rPr lang="en-US" sz="1200" dirty="0" err="1">
                <a:latin typeface="+mn-lt"/>
              </a:rPr>
              <a:t>vigie</a:t>
            </a:r>
            <a:r>
              <a:rPr lang="en-US" sz="1200" dirty="0">
                <a:latin typeface="+mn-lt"/>
              </a:rPr>
              <a:t> les </a:t>
            </a:r>
            <a:r>
              <a:rPr lang="en-US" sz="1200" dirty="0" err="1">
                <a:latin typeface="+mn-lt"/>
              </a:rPr>
              <a:t>voies</a:t>
            </a:r>
            <a:r>
              <a:rPr lang="en-US" sz="1200" dirty="0">
                <a:latin typeface="+mn-lt"/>
              </a:rPr>
              <a:t> pour </a:t>
            </a:r>
            <a:r>
              <a:rPr lang="en-US" sz="1200" dirty="0" err="1">
                <a:latin typeface="+mn-lt"/>
              </a:rPr>
              <a:t>lesquelles</a:t>
            </a:r>
            <a:r>
              <a:rPr lang="en-US" sz="1200" dirty="0">
                <a:latin typeface="+mn-lt"/>
              </a:rPr>
              <a:t> les </a:t>
            </a:r>
            <a:r>
              <a:rPr lang="en-US" sz="1200" dirty="0" err="1">
                <a:latin typeface="+mn-lt"/>
              </a:rPr>
              <a:t>mouvements</a:t>
            </a:r>
            <a:r>
              <a:rPr lang="en-US" sz="1200" dirty="0">
                <a:latin typeface="+mn-lt"/>
              </a:rPr>
              <a:t> </a:t>
            </a:r>
            <a:r>
              <a:rPr lang="en-US" sz="1200" dirty="0" err="1">
                <a:latin typeface="+mn-lt"/>
              </a:rPr>
              <a:t>doivent</a:t>
            </a:r>
            <a:r>
              <a:rPr lang="en-US" sz="1200" dirty="0">
                <a:latin typeface="+mn-lt"/>
              </a:rPr>
              <a:t> </a:t>
            </a:r>
            <a:r>
              <a:rPr lang="en-US" sz="1200" dirty="0" err="1">
                <a:latin typeface="+mn-lt"/>
              </a:rPr>
              <a:t>être</a:t>
            </a:r>
            <a:r>
              <a:rPr lang="en-US" sz="1200" dirty="0">
                <a:latin typeface="+mn-lt"/>
              </a:rPr>
              <a:t> </a:t>
            </a:r>
            <a:r>
              <a:rPr lang="en-US" sz="1200" dirty="0" err="1">
                <a:latin typeface="+mn-lt"/>
              </a:rPr>
              <a:t>annoncés</a:t>
            </a:r>
            <a:r>
              <a:rPr lang="en-US" sz="1200" dirty="0">
                <a:latin typeface="+mn-lt"/>
              </a:rPr>
              <a:t> ;</a:t>
            </a:r>
          </a:p>
          <a:p>
            <a:pPr marL="171450" indent="-171450">
              <a:buFontTx/>
              <a:buChar char="-"/>
            </a:pPr>
            <a:endParaRPr lang="en-US" sz="1200" dirty="0">
              <a:latin typeface="+mn-lt"/>
            </a:endParaRPr>
          </a:p>
          <a:p>
            <a:pPr marL="171450" indent="-171450">
              <a:buFontTx/>
              <a:buChar char="-"/>
            </a:pPr>
            <a:r>
              <a:rPr lang="en-US" sz="1200" dirty="0" err="1">
                <a:latin typeface="+mn-lt"/>
              </a:rPr>
              <a:t>il</a:t>
            </a:r>
            <a:r>
              <a:rPr lang="en-US" sz="1200" dirty="0">
                <a:latin typeface="+mn-lt"/>
              </a:rPr>
              <a:t> </a:t>
            </a:r>
            <a:r>
              <a:rPr lang="en-US" sz="1200" dirty="0" err="1">
                <a:latin typeface="+mn-lt"/>
              </a:rPr>
              <a:t>valide</a:t>
            </a:r>
            <a:r>
              <a:rPr lang="en-US" sz="1200" dirty="0">
                <a:latin typeface="+mn-lt"/>
              </a:rPr>
              <a:t> les tests de </a:t>
            </a:r>
            <a:r>
              <a:rPr lang="en-US" sz="1200" dirty="0" err="1">
                <a:latin typeface="+mn-lt"/>
              </a:rPr>
              <a:t>visibilité</a:t>
            </a:r>
            <a:r>
              <a:rPr lang="en-US" sz="1200" dirty="0">
                <a:latin typeface="+mn-lt"/>
              </a:rPr>
              <a:t>,  </a:t>
            </a:r>
            <a:r>
              <a:rPr lang="en-US" sz="1200" dirty="0" err="1">
                <a:latin typeface="+mn-lt"/>
              </a:rPr>
              <a:t>d’audition</a:t>
            </a:r>
            <a:r>
              <a:rPr lang="en-US" sz="1200" dirty="0">
                <a:latin typeface="+mn-lt"/>
              </a:rPr>
              <a:t> et de </a:t>
            </a:r>
            <a:r>
              <a:rPr lang="en-US" sz="1200" dirty="0" err="1">
                <a:latin typeface="+mn-lt"/>
              </a:rPr>
              <a:t>dégagements</a:t>
            </a:r>
            <a:r>
              <a:rPr lang="en-US" sz="1200" dirty="0">
                <a:latin typeface="+mn-lt"/>
              </a:rPr>
              <a:t> </a:t>
            </a:r>
            <a:r>
              <a:rPr lang="en-US" sz="1200" dirty="0" err="1">
                <a:latin typeface="+mn-lt"/>
              </a:rPr>
              <a:t>réalisés</a:t>
            </a:r>
            <a:r>
              <a:rPr lang="en-US" sz="1200" dirty="0">
                <a:latin typeface="+mn-lt"/>
              </a:rPr>
              <a:t> </a:t>
            </a:r>
            <a:r>
              <a:rPr lang="en-US" sz="1200" dirty="0" err="1">
                <a:latin typeface="+mn-lt"/>
              </a:rPr>
              <a:t>avant</a:t>
            </a:r>
            <a:r>
              <a:rPr lang="en-US" sz="1200" dirty="0">
                <a:latin typeface="+mn-lt"/>
              </a:rPr>
              <a:t> le </a:t>
            </a:r>
            <a:r>
              <a:rPr lang="en-US" sz="1200" dirty="0" err="1">
                <a:latin typeface="+mn-lt"/>
              </a:rPr>
              <a:t>démarrage</a:t>
            </a:r>
            <a:r>
              <a:rPr lang="en-US" sz="1200" dirty="0">
                <a:latin typeface="+mn-lt"/>
              </a:rPr>
              <a:t> des </a:t>
            </a:r>
            <a:r>
              <a:rPr lang="en-US" sz="1200" dirty="0" err="1">
                <a:latin typeface="+mn-lt"/>
              </a:rPr>
              <a:t>activités</a:t>
            </a:r>
            <a:r>
              <a:rPr lang="en-US" sz="1200" dirty="0">
                <a:latin typeface="+mn-lt"/>
              </a:rPr>
              <a:t>.</a:t>
            </a:r>
          </a:p>
          <a:p>
            <a:endParaRPr lang="en-US" sz="1200" dirty="0">
              <a:latin typeface="+mn-lt"/>
            </a:endParaRPr>
          </a:p>
        </p:txBody>
      </p:sp>
      <p:sp>
        <p:nvSpPr>
          <p:cNvPr id="15" name="Rechthoek 41"/>
          <p:cNvSpPr>
            <a:spLocks noChangeArrowheads="1"/>
          </p:cNvSpPr>
          <p:nvPr/>
        </p:nvSpPr>
        <p:spPr bwMode="auto">
          <a:xfrm>
            <a:off x="830603" y="2923952"/>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CHEF DE TRAVAIL – </a:t>
            </a:r>
          </a:p>
          <a:p>
            <a:pPr algn="ctr"/>
            <a:r>
              <a:rPr lang="nl-BE" sz="1000" b="1" dirty="0">
                <a:solidFill>
                  <a:schemeClr val="bg1"/>
                </a:solidFill>
              </a:rPr>
              <a:t>RS ENTREPRENEUR</a:t>
            </a:r>
          </a:p>
        </p:txBody>
      </p:sp>
      <p:pic>
        <p:nvPicPr>
          <p:cNvPr id="16" name="Picture 15"/>
          <p:cNvPicPr>
            <a:picLocks noChangeAspect="1"/>
          </p:cNvPicPr>
          <p:nvPr/>
        </p:nvPicPr>
        <p:blipFill>
          <a:blip r:embed="rId3"/>
          <a:stretch>
            <a:fillRect/>
          </a:stretch>
        </p:blipFill>
        <p:spPr>
          <a:xfrm>
            <a:off x="1249723" y="1672850"/>
            <a:ext cx="475529" cy="1176630"/>
          </a:xfrm>
          <a:prstGeom prst="rect">
            <a:avLst/>
          </a:prstGeom>
        </p:spPr>
      </p:pic>
      <p:sp>
        <p:nvSpPr>
          <p:cNvPr id="17" name="Bent Arrow 16"/>
          <p:cNvSpPr/>
          <p:nvPr/>
        </p:nvSpPr>
        <p:spPr bwMode="auto">
          <a:xfrm rot="5400000">
            <a:off x="7683964" y="2827687"/>
            <a:ext cx="886009" cy="605551"/>
          </a:xfrm>
          <a:prstGeom prst="bentArrow">
            <a:avLst>
              <a:gd name="adj1" fmla="val 11807"/>
              <a:gd name="adj2" fmla="val 16754"/>
              <a:gd name="adj3" fmla="val 17304"/>
              <a:gd name="adj4" fmla="val 43750"/>
            </a:avLst>
          </a:prstGeom>
          <a:solidFill>
            <a:schemeClr val="accent1"/>
          </a:solidFill>
          <a:ln w="31750" cap="flat" cmpd="sng" algn="ctr">
            <a:solidFill>
              <a:schemeClr val="accent2"/>
            </a:solidFill>
            <a:prstDash val="solid"/>
            <a:round/>
            <a:headEnd type="none" w="med" len="med"/>
            <a:tailEnd type="none" w="med" len="med"/>
          </a:ln>
          <a:effectLst/>
        </p:spPr>
        <p:txBody>
          <a:bodyPr wrap="none" anchor="ctr"/>
          <a:lstStyle/>
          <a:p>
            <a:pPr algn="ctr">
              <a:defRPr/>
            </a:pPr>
            <a:endParaRPr lang="en-US"/>
          </a:p>
        </p:txBody>
      </p:sp>
    </p:spTree>
    <p:extLst>
      <p:ext uri="{BB962C8B-B14F-4D97-AF65-F5344CB8AC3E}">
        <p14:creationId xmlns:p14="http://schemas.microsoft.com/office/powerpoint/2010/main" val="2918039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061232" y="615364"/>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0.3 </a:t>
            </a:r>
            <a:r>
              <a:rPr lang="en-US" b="1" kern="0" dirty="0" err="1">
                <a:solidFill>
                  <a:srgbClr val="0070C0"/>
                </a:solidFill>
                <a:latin typeface="+mj-lt"/>
                <a:ea typeface="+mj-ea"/>
                <a:cs typeface="+mj-cs"/>
              </a:rPr>
              <a:t>Rôle</a:t>
            </a:r>
            <a:r>
              <a:rPr lang="en-US" b="1" kern="0" dirty="0">
                <a:solidFill>
                  <a:srgbClr val="0070C0"/>
                </a:solidFill>
                <a:latin typeface="+mj-lt"/>
                <a:ea typeface="+mj-ea"/>
                <a:cs typeface="+mj-cs"/>
              </a:rPr>
              <a:t> de l</a:t>
            </a:r>
            <a:r>
              <a:rPr lang="en-GB" b="1" kern="0" dirty="0">
                <a:solidFill>
                  <a:srgbClr val="0070C0"/>
                </a:solidFill>
                <a:latin typeface="+mj-lt"/>
                <a:ea typeface="+mj-ea"/>
                <a:cs typeface="+mj-cs"/>
              </a:rPr>
              <a:t>a</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vigie</a:t>
            </a:r>
            <a:r>
              <a:rPr lang="en-US" b="1" kern="0" dirty="0">
                <a:solidFill>
                  <a:srgbClr val="0070C0"/>
                </a:solidFill>
                <a:latin typeface="+mj-lt"/>
                <a:ea typeface="+mj-ea"/>
                <a:cs typeface="+mj-cs"/>
              </a:rPr>
              <a:t> (agent qui </a:t>
            </a:r>
            <a:r>
              <a:rPr lang="en-US" b="1" kern="0" dirty="0" err="1">
                <a:solidFill>
                  <a:srgbClr val="0070C0"/>
                </a:solidFill>
                <a:latin typeface="+mj-lt"/>
                <a:ea typeface="+mj-ea"/>
                <a:cs typeface="+mj-cs"/>
              </a:rPr>
              <a:t>veille</a:t>
            </a:r>
            <a:r>
              <a:rPr lang="en-US" b="1" kern="0" dirty="0">
                <a:solidFill>
                  <a:srgbClr val="0070C0"/>
                </a:solidFill>
                <a:latin typeface="+mj-lt"/>
                <a:ea typeface="+mj-ea"/>
                <a:cs typeface="+mj-cs"/>
              </a:rPr>
              <a:t> à la </a:t>
            </a:r>
            <a:r>
              <a:rPr lang="en-US" b="1" kern="0" dirty="0" err="1">
                <a:solidFill>
                  <a:srgbClr val="0070C0"/>
                </a:solidFill>
                <a:latin typeface="+mj-lt"/>
                <a:ea typeface="+mj-ea"/>
                <a:cs typeface="+mj-cs"/>
              </a:rPr>
              <a:t>sécurité</a:t>
            </a:r>
            <a:r>
              <a:rPr lang="en-US" b="1" kern="0" dirty="0">
                <a:solidFill>
                  <a:srgbClr val="0070C0"/>
                </a:solidFill>
                <a:latin typeface="+mj-lt"/>
                <a:ea typeface="+mj-ea"/>
                <a:cs typeface="+mj-cs"/>
              </a:rPr>
              <a:t> d’un </a:t>
            </a:r>
            <a:r>
              <a:rPr lang="en-US" b="1" kern="0" dirty="0" err="1">
                <a:solidFill>
                  <a:srgbClr val="0070C0"/>
                </a:solidFill>
                <a:latin typeface="+mj-lt"/>
                <a:ea typeface="+mj-ea"/>
                <a:cs typeface="+mj-cs"/>
              </a:rPr>
              <a:t>ou</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deux</a:t>
            </a:r>
            <a:r>
              <a:rPr lang="en-US" b="1" kern="0" dirty="0">
                <a:solidFill>
                  <a:srgbClr val="0070C0"/>
                </a:solidFill>
                <a:latin typeface="+mj-lt"/>
                <a:ea typeface="+mj-ea"/>
                <a:cs typeface="+mj-cs"/>
              </a:rPr>
              <a:t> agents au travail)</a:t>
            </a:r>
          </a:p>
        </p:txBody>
      </p:sp>
      <p:sp>
        <p:nvSpPr>
          <p:cNvPr id="23" name="Text Placeholder 2"/>
          <p:cNvSpPr>
            <a:spLocks noGrp="1"/>
          </p:cNvSpPr>
          <p:nvPr>
            <p:ph type="body" sz="quarter" idx="18"/>
          </p:nvPr>
        </p:nvSpPr>
        <p:spPr>
          <a:xfrm>
            <a:off x="10344472" y="116632"/>
            <a:ext cx="1677881" cy="360363"/>
          </a:xfrm>
        </p:spPr>
        <p:txBody>
          <a:bodyPr/>
          <a:lstStyle/>
          <a:p>
            <a:r>
              <a:rPr lang="en-GB" dirty="0"/>
              <a:t>0. Introduction</a:t>
            </a:r>
          </a:p>
        </p:txBody>
      </p:sp>
      <p:sp>
        <p:nvSpPr>
          <p:cNvPr id="13" name="Bent Arrow 12"/>
          <p:cNvSpPr/>
          <p:nvPr/>
        </p:nvSpPr>
        <p:spPr bwMode="auto">
          <a:xfrm rot="5400000">
            <a:off x="7251915" y="2561117"/>
            <a:ext cx="886009" cy="605551"/>
          </a:xfrm>
          <a:prstGeom prst="bentArrow">
            <a:avLst>
              <a:gd name="adj1" fmla="val 11807"/>
              <a:gd name="adj2" fmla="val 16754"/>
              <a:gd name="adj3" fmla="val 17304"/>
              <a:gd name="adj4" fmla="val 43750"/>
            </a:avLst>
          </a:prstGeom>
          <a:solidFill>
            <a:schemeClr val="accent1"/>
          </a:solidFill>
          <a:ln w="31750" cap="flat" cmpd="sng" algn="ctr">
            <a:solidFill>
              <a:schemeClr val="accent2"/>
            </a:solidFill>
            <a:prstDash val="solid"/>
            <a:round/>
            <a:headEnd type="none" w="med" len="med"/>
            <a:tailEnd type="none" w="med" len="med"/>
          </a:ln>
          <a:effectLst/>
        </p:spPr>
        <p:txBody>
          <a:bodyPr wrap="none" anchor="ctr"/>
          <a:lstStyle/>
          <a:p>
            <a:pPr algn="ctr">
              <a:defRPr/>
            </a:pPr>
            <a:endParaRPr lang="en-US"/>
          </a:p>
        </p:txBody>
      </p:sp>
      <p:sp>
        <p:nvSpPr>
          <p:cNvPr id="16" name="Rechthoek 41"/>
          <p:cNvSpPr>
            <a:spLocks noChangeArrowheads="1"/>
          </p:cNvSpPr>
          <p:nvPr/>
        </p:nvSpPr>
        <p:spPr bwMode="auto">
          <a:xfrm>
            <a:off x="263351" y="2680917"/>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VIGIE</a:t>
            </a:r>
          </a:p>
          <a:p>
            <a:pPr algn="ctr"/>
            <a:r>
              <a:rPr lang="nl-BE" sz="1000" b="1" dirty="0">
                <a:solidFill>
                  <a:schemeClr val="bg1"/>
                </a:solidFill>
              </a:rPr>
              <a:t>ENTREPRENEUR</a:t>
            </a:r>
          </a:p>
        </p:txBody>
      </p:sp>
      <p:sp>
        <p:nvSpPr>
          <p:cNvPr id="10" name="TextBox 9"/>
          <p:cNvSpPr txBox="1"/>
          <p:nvPr/>
        </p:nvSpPr>
        <p:spPr>
          <a:xfrm>
            <a:off x="1873679" y="1147698"/>
            <a:ext cx="8784976" cy="1770698"/>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pPr algn="just">
              <a:defRPr/>
            </a:pPr>
            <a:r>
              <a:rPr lang="fr-BE" sz="1400" dirty="0">
                <a:latin typeface="+mn-lt"/>
              </a:rPr>
              <a:t>L’agent assurant le rôle de vigie :</a:t>
            </a:r>
          </a:p>
          <a:p>
            <a:pPr algn="just">
              <a:defRPr/>
            </a:pPr>
            <a:endParaRPr lang="fr-BE" sz="1400" dirty="0">
              <a:latin typeface="+mn-lt"/>
            </a:endParaRPr>
          </a:p>
          <a:p>
            <a:pPr algn="just">
              <a:defRPr/>
            </a:pPr>
            <a:r>
              <a:rPr lang="fr-BE" sz="1600" b="1" dirty="0">
                <a:solidFill>
                  <a:srgbClr val="FF0000"/>
                </a:solidFill>
                <a:latin typeface="+mn-lt"/>
              </a:rPr>
              <a:t>IL NE PARTICIPE JAMAIS AUX TRAVAUX!</a:t>
            </a:r>
          </a:p>
          <a:p>
            <a:pPr algn="just">
              <a:defRPr/>
            </a:pPr>
            <a:endParaRPr lang="fr-BE" sz="1400" b="1" dirty="0">
              <a:latin typeface="+mn-lt"/>
            </a:endParaRPr>
          </a:p>
          <a:p>
            <a:pPr algn="just">
              <a:defRPr/>
            </a:pPr>
            <a:r>
              <a:rPr lang="fr-BE" sz="1400" dirty="0">
                <a:latin typeface="+mn-lt"/>
              </a:rPr>
              <a:t>Il a, entre autre, les </a:t>
            </a:r>
            <a:r>
              <a:rPr lang="fr-BE" sz="1400" b="1" dirty="0">
                <a:latin typeface="+mn-lt"/>
              </a:rPr>
              <a:t>obligations suivantes</a:t>
            </a:r>
            <a:r>
              <a:rPr lang="fr-BE" sz="1400" dirty="0">
                <a:latin typeface="+mn-lt"/>
              </a:rPr>
              <a:t>:</a:t>
            </a:r>
          </a:p>
          <a:p>
            <a:endParaRPr lang="en-US" sz="1400" dirty="0">
              <a:latin typeface="+mn-lt"/>
            </a:endParaRPr>
          </a:p>
        </p:txBody>
      </p:sp>
      <p:sp>
        <p:nvSpPr>
          <p:cNvPr id="11" name="TextBox 10"/>
          <p:cNvSpPr txBox="1"/>
          <p:nvPr/>
        </p:nvSpPr>
        <p:spPr>
          <a:xfrm>
            <a:off x="5114344" y="3306897"/>
            <a:ext cx="5544616" cy="3166824"/>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pPr marL="177800" indent="-177800" algn="just">
              <a:buFontTx/>
              <a:buChar char="-"/>
              <a:defRPr/>
            </a:pPr>
            <a:r>
              <a:rPr lang="en-US" sz="1200" dirty="0" err="1">
                <a:latin typeface="+mn-lt"/>
              </a:rPr>
              <a:t>Être</a:t>
            </a:r>
            <a:r>
              <a:rPr lang="en-US" sz="1200" dirty="0">
                <a:latin typeface="+mn-lt"/>
              </a:rPr>
              <a:t> </a:t>
            </a:r>
            <a:r>
              <a:rPr lang="en-US" sz="1200" dirty="0" err="1">
                <a:latin typeface="+mn-lt"/>
              </a:rPr>
              <a:t>constamment</a:t>
            </a:r>
            <a:r>
              <a:rPr lang="en-US" sz="1200" dirty="0">
                <a:latin typeface="+mn-lt"/>
              </a:rPr>
              <a:t> </a:t>
            </a:r>
            <a:r>
              <a:rPr lang="en-US" sz="1200" dirty="0" err="1">
                <a:latin typeface="+mn-lt"/>
              </a:rPr>
              <a:t>attentif</a:t>
            </a:r>
            <a:r>
              <a:rPr lang="en-US" sz="1200" dirty="0">
                <a:latin typeface="+mn-lt"/>
              </a:rPr>
              <a:t>, </a:t>
            </a:r>
            <a:r>
              <a:rPr lang="en-US" sz="1200" b="1" dirty="0">
                <a:solidFill>
                  <a:srgbClr val="FF0000"/>
                </a:solidFill>
                <a:latin typeface="+mn-lt"/>
              </a:rPr>
              <a:t>NE PAS SE LAISSER DISTRAIRE </a:t>
            </a:r>
            <a:r>
              <a:rPr lang="en-US" sz="1200" dirty="0">
                <a:latin typeface="+mn-lt"/>
              </a:rPr>
              <a:t>;</a:t>
            </a:r>
          </a:p>
          <a:p>
            <a:pPr marL="177800" indent="-177800" algn="just">
              <a:buFontTx/>
              <a:buChar char="-"/>
              <a:defRPr/>
            </a:pPr>
            <a:r>
              <a:rPr lang="en-US" sz="1200" dirty="0" err="1">
                <a:latin typeface="+mn-lt"/>
              </a:rPr>
              <a:t>Regarder</a:t>
            </a:r>
            <a:r>
              <a:rPr lang="en-US" sz="1200" dirty="0">
                <a:latin typeface="+mn-lt"/>
              </a:rPr>
              <a:t> </a:t>
            </a:r>
            <a:r>
              <a:rPr lang="en-US" sz="1200" dirty="0" err="1">
                <a:latin typeface="+mn-lt"/>
              </a:rPr>
              <a:t>alternativement</a:t>
            </a:r>
            <a:r>
              <a:rPr lang="en-US" sz="1200" dirty="0">
                <a:latin typeface="+mn-lt"/>
              </a:rPr>
              <a:t> </a:t>
            </a:r>
            <a:r>
              <a:rPr lang="en-US" sz="1200" dirty="0" err="1">
                <a:latin typeface="+mn-lt"/>
              </a:rPr>
              <a:t>dans</a:t>
            </a:r>
            <a:r>
              <a:rPr lang="en-US" sz="1200" dirty="0">
                <a:latin typeface="+mn-lt"/>
              </a:rPr>
              <a:t> </a:t>
            </a:r>
            <a:r>
              <a:rPr lang="en-US" sz="1200" dirty="0" err="1">
                <a:latin typeface="+mn-lt"/>
              </a:rPr>
              <a:t>toutes</a:t>
            </a:r>
            <a:r>
              <a:rPr lang="en-US" sz="1200" dirty="0">
                <a:latin typeface="+mn-lt"/>
              </a:rPr>
              <a:t> les directions </a:t>
            </a:r>
            <a:r>
              <a:rPr lang="en-US" sz="1200" dirty="0" err="1">
                <a:latin typeface="+mn-lt"/>
              </a:rPr>
              <a:t>d’où</a:t>
            </a:r>
            <a:r>
              <a:rPr lang="en-US" sz="1200" dirty="0">
                <a:latin typeface="+mn-lt"/>
              </a:rPr>
              <a:t> </a:t>
            </a:r>
            <a:r>
              <a:rPr lang="en-US" sz="1200" dirty="0" err="1">
                <a:latin typeface="+mn-lt"/>
              </a:rPr>
              <a:t>peuvent</a:t>
            </a:r>
            <a:r>
              <a:rPr lang="en-US" sz="1200" dirty="0">
                <a:latin typeface="+mn-lt"/>
              </a:rPr>
              <a:t> arriver les </a:t>
            </a:r>
            <a:r>
              <a:rPr lang="en-US" sz="1200" dirty="0" err="1">
                <a:latin typeface="+mn-lt"/>
              </a:rPr>
              <a:t>mouvements</a:t>
            </a:r>
            <a:r>
              <a:rPr lang="en-US" sz="1200" dirty="0">
                <a:latin typeface="+mn-lt"/>
              </a:rPr>
              <a:t>, sans </a:t>
            </a:r>
            <a:r>
              <a:rPr lang="en-US" sz="1200" dirty="0" err="1">
                <a:latin typeface="+mn-lt"/>
              </a:rPr>
              <a:t>s’attarder</a:t>
            </a:r>
            <a:r>
              <a:rPr lang="en-US" sz="1200" dirty="0">
                <a:latin typeface="+mn-lt"/>
              </a:rPr>
              <a:t> trop </a:t>
            </a:r>
            <a:r>
              <a:rPr lang="en-US" sz="1200" dirty="0" err="1">
                <a:latin typeface="+mn-lt"/>
              </a:rPr>
              <a:t>longtemps</a:t>
            </a:r>
            <a:r>
              <a:rPr lang="en-US" sz="1200" dirty="0">
                <a:latin typeface="+mn-lt"/>
              </a:rPr>
              <a:t> </a:t>
            </a:r>
            <a:r>
              <a:rPr lang="en-US" sz="1200" dirty="0" err="1">
                <a:latin typeface="+mn-lt"/>
              </a:rPr>
              <a:t>dans</a:t>
            </a:r>
            <a:r>
              <a:rPr lang="en-US" sz="1200" dirty="0">
                <a:latin typeface="+mn-lt"/>
              </a:rPr>
              <a:t> </a:t>
            </a:r>
            <a:r>
              <a:rPr lang="en-US" sz="1200" dirty="0" err="1">
                <a:latin typeface="+mn-lt"/>
              </a:rPr>
              <a:t>une</a:t>
            </a:r>
            <a:r>
              <a:rPr lang="en-US" sz="1200" dirty="0">
                <a:latin typeface="+mn-lt"/>
              </a:rPr>
              <a:t> direction ; </a:t>
            </a:r>
          </a:p>
          <a:p>
            <a:pPr marL="177800" indent="-177800" algn="just">
              <a:buFontTx/>
              <a:buChar char="-"/>
              <a:defRPr/>
            </a:pPr>
            <a:r>
              <a:rPr lang="en-US" sz="1200" dirty="0" err="1">
                <a:latin typeface="+mn-lt"/>
              </a:rPr>
              <a:t>Annoncer</a:t>
            </a:r>
            <a:r>
              <a:rPr lang="en-US" sz="1200" dirty="0">
                <a:latin typeface="+mn-lt"/>
              </a:rPr>
              <a:t> les </a:t>
            </a:r>
            <a:r>
              <a:rPr lang="en-US" sz="1200" dirty="0" err="1">
                <a:latin typeface="+mn-lt"/>
              </a:rPr>
              <a:t>mouvements</a:t>
            </a:r>
            <a:r>
              <a:rPr lang="en-US" sz="1200" dirty="0">
                <a:latin typeface="+mn-lt"/>
              </a:rPr>
              <a:t> au plus </a:t>
            </a:r>
            <a:r>
              <a:rPr lang="en-US" sz="1200" dirty="0" err="1">
                <a:latin typeface="+mn-lt"/>
              </a:rPr>
              <a:t>tard</a:t>
            </a:r>
            <a:r>
              <a:rPr lang="en-US" sz="1200" dirty="0">
                <a:latin typeface="+mn-lt"/>
              </a:rPr>
              <a:t> </a:t>
            </a:r>
            <a:r>
              <a:rPr lang="en-US" sz="1200" dirty="0" err="1">
                <a:latin typeface="+mn-lt"/>
              </a:rPr>
              <a:t>lorsqu’ils</a:t>
            </a:r>
            <a:r>
              <a:rPr lang="en-US" sz="1200" dirty="0">
                <a:latin typeface="+mn-lt"/>
              </a:rPr>
              <a:t> </a:t>
            </a:r>
            <a:r>
              <a:rPr lang="en-US" sz="1200" dirty="0" err="1">
                <a:latin typeface="+mn-lt"/>
              </a:rPr>
              <a:t>atteignent</a:t>
            </a:r>
            <a:r>
              <a:rPr lang="en-US" sz="1200" dirty="0">
                <a:latin typeface="+mn-lt"/>
              </a:rPr>
              <a:t> les points de </a:t>
            </a:r>
            <a:r>
              <a:rPr lang="en-US" sz="1200" dirty="0" err="1">
                <a:latin typeface="+mn-lt"/>
              </a:rPr>
              <a:t>détection</a:t>
            </a:r>
            <a:r>
              <a:rPr lang="en-US" sz="1200" dirty="0">
                <a:latin typeface="+mn-lt"/>
              </a:rPr>
              <a:t>;</a:t>
            </a:r>
          </a:p>
          <a:p>
            <a:pPr marL="177800" indent="-177800" algn="just">
              <a:buFontTx/>
              <a:buChar char="-"/>
              <a:defRPr/>
            </a:pPr>
            <a:r>
              <a:rPr lang="en-US" sz="1200" dirty="0" err="1">
                <a:latin typeface="+mn-lt"/>
              </a:rPr>
              <a:t>Lorsque</a:t>
            </a:r>
            <a:r>
              <a:rPr lang="en-US" sz="1200" dirty="0">
                <a:latin typeface="+mn-lt"/>
              </a:rPr>
              <a:t> </a:t>
            </a:r>
            <a:r>
              <a:rPr lang="en-US" sz="1200" dirty="0" err="1">
                <a:latin typeface="+mn-lt"/>
              </a:rPr>
              <a:t>l’on</a:t>
            </a:r>
            <a:r>
              <a:rPr lang="en-US" sz="1200" dirty="0">
                <a:latin typeface="+mn-lt"/>
              </a:rPr>
              <a:t> </a:t>
            </a:r>
            <a:r>
              <a:rPr lang="en-US" sz="1200" dirty="0" err="1">
                <a:latin typeface="+mn-lt"/>
              </a:rPr>
              <a:t>perd</a:t>
            </a:r>
            <a:r>
              <a:rPr lang="en-US" sz="1200" dirty="0">
                <a:latin typeface="+mn-lt"/>
              </a:rPr>
              <a:t> </a:t>
            </a:r>
            <a:r>
              <a:rPr lang="en-US" sz="1200" dirty="0" err="1">
                <a:latin typeface="+mn-lt"/>
              </a:rPr>
              <a:t>ou</a:t>
            </a:r>
            <a:r>
              <a:rPr lang="en-US" sz="1200" dirty="0">
                <a:latin typeface="+mn-lt"/>
              </a:rPr>
              <a:t> </a:t>
            </a:r>
            <a:r>
              <a:rPr lang="en-US" sz="1200" dirty="0" err="1">
                <a:latin typeface="+mn-lt"/>
              </a:rPr>
              <a:t>risque</a:t>
            </a:r>
            <a:r>
              <a:rPr lang="en-US" sz="1200" dirty="0">
                <a:latin typeface="+mn-lt"/>
              </a:rPr>
              <a:t> de </a:t>
            </a:r>
            <a:r>
              <a:rPr lang="en-US" sz="1200" dirty="0" err="1">
                <a:latin typeface="+mn-lt"/>
              </a:rPr>
              <a:t>perdre</a:t>
            </a:r>
            <a:r>
              <a:rPr lang="en-US" sz="1200" dirty="0">
                <a:latin typeface="+mn-lt"/>
              </a:rPr>
              <a:t> le contact </a:t>
            </a:r>
            <a:r>
              <a:rPr lang="en-US" sz="1200" dirty="0" err="1">
                <a:latin typeface="+mn-lt"/>
              </a:rPr>
              <a:t>visuel</a:t>
            </a:r>
            <a:r>
              <a:rPr lang="en-US" sz="1200" dirty="0">
                <a:latin typeface="+mn-lt"/>
              </a:rPr>
              <a:t> et </a:t>
            </a:r>
            <a:r>
              <a:rPr lang="en-US" sz="1200" dirty="0" err="1">
                <a:latin typeface="+mn-lt"/>
              </a:rPr>
              <a:t>auditif</a:t>
            </a:r>
            <a:r>
              <a:rPr lang="en-US" sz="1200" dirty="0">
                <a:latin typeface="+mn-lt"/>
              </a:rPr>
              <a:t> avec </a:t>
            </a:r>
            <a:r>
              <a:rPr lang="en-US" sz="1200" dirty="0" err="1">
                <a:latin typeface="+mn-lt"/>
              </a:rPr>
              <a:t>l’agent</a:t>
            </a:r>
            <a:r>
              <a:rPr lang="en-US" sz="1200" dirty="0">
                <a:latin typeface="+mn-lt"/>
              </a:rPr>
              <a:t> (les agents) </a:t>
            </a:r>
            <a:r>
              <a:rPr lang="en-US" sz="1200" dirty="0" err="1">
                <a:latin typeface="+mn-lt"/>
              </a:rPr>
              <a:t>ou</a:t>
            </a:r>
            <a:r>
              <a:rPr lang="en-US" sz="1200" dirty="0">
                <a:latin typeface="+mn-lt"/>
              </a:rPr>
              <a:t> les points de </a:t>
            </a:r>
            <a:r>
              <a:rPr lang="en-US" sz="1200" dirty="0" err="1">
                <a:latin typeface="+mn-lt"/>
              </a:rPr>
              <a:t>détection</a:t>
            </a:r>
            <a:r>
              <a:rPr lang="en-US" sz="1200" dirty="0">
                <a:latin typeface="+mn-lt"/>
              </a:rPr>
              <a:t>, faire </a:t>
            </a:r>
            <a:r>
              <a:rPr lang="en-US" sz="1200" dirty="0" err="1">
                <a:latin typeface="+mn-lt"/>
              </a:rPr>
              <a:t>libérer</a:t>
            </a:r>
            <a:r>
              <a:rPr lang="en-US" sz="1200" dirty="0">
                <a:latin typeface="+mn-lt"/>
              </a:rPr>
              <a:t> les </a:t>
            </a:r>
            <a:r>
              <a:rPr lang="en-US" sz="1200" dirty="0" err="1">
                <a:latin typeface="+mn-lt"/>
              </a:rPr>
              <a:t>voies</a:t>
            </a:r>
            <a:r>
              <a:rPr lang="en-US" sz="1200" dirty="0">
                <a:latin typeface="+mn-lt"/>
              </a:rPr>
              <a:t> </a:t>
            </a:r>
            <a:r>
              <a:rPr lang="en-US" sz="1200" dirty="0" err="1">
                <a:latin typeface="+mn-lt"/>
              </a:rPr>
              <a:t>immédiatement</a:t>
            </a:r>
            <a:r>
              <a:rPr lang="en-US" sz="1200" dirty="0">
                <a:latin typeface="+mn-lt"/>
              </a:rPr>
              <a:t> ; </a:t>
            </a:r>
          </a:p>
          <a:p>
            <a:pPr marL="177800" indent="-177800" algn="just">
              <a:buFontTx/>
              <a:buChar char="-"/>
              <a:defRPr/>
            </a:pPr>
            <a:r>
              <a:rPr lang="en-US" sz="1200" dirty="0" err="1">
                <a:latin typeface="+mn-lt"/>
              </a:rPr>
              <a:t>En</a:t>
            </a:r>
            <a:r>
              <a:rPr lang="en-US" sz="1200" dirty="0">
                <a:latin typeface="+mn-lt"/>
              </a:rPr>
              <a:t> </a:t>
            </a:r>
            <a:r>
              <a:rPr lang="en-US" sz="1200" dirty="0" err="1">
                <a:latin typeface="+mn-lt"/>
              </a:rPr>
              <a:t>cas</a:t>
            </a:r>
            <a:r>
              <a:rPr lang="en-US" sz="1200" dirty="0">
                <a:latin typeface="+mn-lt"/>
              </a:rPr>
              <a:t> de </a:t>
            </a:r>
            <a:r>
              <a:rPr lang="en-US" sz="1200" dirty="0" err="1">
                <a:latin typeface="+mn-lt"/>
              </a:rPr>
              <a:t>doute</a:t>
            </a:r>
            <a:r>
              <a:rPr lang="en-US" sz="1200" dirty="0">
                <a:latin typeface="+mn-lt"/>
              </a:rPr>
              <a:t>, faire </a:t>
            </a:r>
            <a:r>
              <a:rPr lang="en-US" sz="1200" dirty="0" err="1">
                <a:latin typeface="+mn-lt"/>
              </a:rPr>
              <a:t>libérer</a:t>
            </a:r>
            <a:r>
              <a:rPr lang="en-US" sz="1200" dirty="0">
                <a:latin typeface="+mn-lt"/>
              </a:rPr>
              <a:t> les </a:t>
            </a:r>
            <a:r>
              <a:rPr lang="en-US" sz="1200" dirty="0" err="1">
                <a:latin typeface="+mn-lt"/>
              </a:rPr>
              <a:t>voies</a:t>
            </a:r>
            <a:r>
              <a:rPr lang="en-US" sz="1200" dirty="0">
                <a:latin typeface="+mn-lt"/>
              </a:rPr>
              <a:t> ; </a:t>
            </a:r>
          </a:p>
          <a:p>
            <a:pPr marL="177800" indent="-177800" algn="just">
              <a:buFontTx/>
              <a:buChar char="-"/>
              <a:defRPr/>
            </a:pPr>
            <a:r>
              <a:rPr lang="en-US" sz="1200" dirty="0">
                <a:latin typeface="+mn-lt"/>
              </a:rPr>
              <a:t>Si </a:t>
            </a:r>
            <a:r>
              <a:rPr lang="en-US" sz="1200" dirty="0" err="1">
                <a:latin typeface="+mn-lt"/>
              </a:rPr>
              <a:t>nécessaire</a:t>
            </a:r>
            <a:r>
              <a:rPr lang="en-US" sz="1200" dirty="0">
                <a:latin typeface="+mn-lt"/>
              </a:rPr>
              <a:t>, ne pas </a:t>
            </a:r>
            <a:r>
              <a:rPr lang="en-US" sz="1200" dirty="0" err="1">
                <a:latin typeface="+mn-lt"/>
              </a:rPr>
              <a:t>hésiter</a:t>
            </a:r>
            <a:r>
              <a:rPr lang="en-US" sz="1200" dirty="0">
                <a:latin typeface="+mn-lt"/>
              </a:rPr>
              <a:t> à </a:t>
            </a:r>
            <a:r>
              <a:rPr lang="en-US" sz="1200" dirty="0" err="1">
                <a:latin typeface="+mn-lt"/>
              </a:rPr>
              <a:t>provoquer</a:t>
            </a:r>
            <a:r>
              <a:rPr lang="en-US" sz="1200" dirty="0">
                <a:latin typeface="+mn-lt"/>
              </a:rPr>
              <a:t> un </a:t>
            </a:r>
            <a:r>
              <a:rPr lang="en-US" sz="1200" dirty="0" err="1">
                <a:latin typeface="+mn-lt"/>
              </a:rPr>
              <a:t>freinage</a:t>
            </a:r>
            <a:r>
              <a:rPr lang="en-US" sz="1200" dirty="0">
                <a:latin typeface="+mn-lt"/>
              </a:rPr>
              <a:t> </a:t>
            </a:r>
            <a:r>
              <a:rPr lang="en-US" sz="1200" dirty="0" err="1">
                <a:latin typeface="+mn-lt"/>
              </a:rPr>
              <a:t>d’urgence</a:t>
            </a:r>
            <a:r>
              <a:rPr lang="en-US" sz="1200" dirty="0">
                <a:latin typeface="+mn-lt"/>
              </a:rPr>
              <a:t> </a:t>
            </a:r>
            <a:r>
              <a:rPr lang="en-US" sz="1200" dirty="0" err="1">
                <a:latin typeface="+mn-lt"/>
              </a:rPr>
              <a:t>immédiatement</a:t>
            </a:r>
            <a:r>
              <a:rPr lang="en-US" sz="1200" dirty="0">
                <a:latin typeface="+mn-lt"/>
              </a:rPr>
              <a:t> ; </a:t>
            </a:r>
          </a:p>
          <a:p>
            <a:pPr marL="177800" indent="-177800" algn="just">
              <a:buFontTx/>
              <a:buChar char="-"/>
              <a:defRPr/>
            </a:pPr>
            <a:r>
              <a:rPr lang="en-US" sz="1200" dirty="0" err="1">
                <a:latin typeface="+mn-lt"/>
              </a:rPr>
              <a:t>Veiller</a:t>
            </a:r>
            <a:r>
              <a:rPr lang="en-US" sz="1200" dirty="0">
                <a:latin typeface="+mn-lt"/>
              </a:rPr>
              <a:t> à </a:t>
            </a:r>
            <a:r>
              <a:rPr lang="en-US" sz="1200" dirty="0" err="1">
                <a:latin typeface="+mn-lt"/>
              </a:rPr>
              <a:t>sa</a:t>
            </a:r>
            <a:r>
              <a:rPr lang="en-US" sz="1200" dirty="0">
                <a:latin typeface="+mn-lt"/>
              </a:rPr>
              <a:t> </a:t>
            </a:r>
            <a:r>
              <a:rPr lang="en-US" sz="1200" dirty="0" err="1">
                <a:latin typeface="+mn-lt"/>
              </a:rPr>
              <a:t>propre</a:t>
            </a:r>
            <a:r>
              <a:rPr lang="en-US" sz="1200" dirty="0">
                <a:latin typeface="+mn-lt"/>
              </a:rPr>
              <a:t> </a:t>
            </a:r>
            <a:r>
              <a:rPr lang="en-US" sz="1200" dirty="0" err="1">
                <a:latin typeface="+mn-lt"/>
              </a:rPr>
              <a:t>sécurité</a:t>
            </a:r>
            <a:r>
              <a:rPr lang="en-US" sz="1200" dirty="0">
                <a:latin typeface="+mn-lt"/>
              </a:rPr>
              <a:t>  : </a:t>
            </a:r>
            <a:r>
              <a:rPr lang="en-US" sz="1200" b="1" dirty="0">
                <a:solidFill>
                  <a:srgbClr val="FF0000"/>
                </a:solidFill>
                <a:latin typeface="+mn-lt"/>
              </a:rPr>
              <a:t>LE VIGIE DOIT SE POSITIONER EN DEHORS DE LA ZONE DANGEREUSE </a:t>
            </a:r>
          </a:p>
          <a:p>
            <a:pPr marL="177800" indent="-177800" algn="just">
              <a:buFontTx/>
              <a:buChar char="-"/>
              <a:defRPr/>
            </a:pPr>
            <a:r>
              <a:rPr lang="en-US" sz="1200" dirty="0">
                <a:latin typeface="+mn-lt"/>
              </a:rPr>
              <a:t>...</a:t>
            </a:r>
          </a:p>
          <a:p>
            <a:endParaRPr lang="en-US" sz="1200" dirty="0">
              <a:latin typeface="+mn-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38" y="1147698"/>
            <a:ext cx="578754" cy="1460778"/>
          </a:xfrm>
          <a:prstGeom prst="rect">
            <a:avLst/>
          </a:prstGeom>
          <a:solidFill>
            <a:schemeClr val="accent1"/>
          </a:solidFill>
          <a:ln w="25400">
            <a:solidFill>
              <a:schemeClr val="tx2">
                <a:lumMod val="85000"/>
              </a:schemeClr>
            </a:solidFill>
          </a:ln>
        </p:spPr>
      </p:pic>
      <p:pic>
        <p:nvPicPr>
          <p:cNvPr id="2" name="Image 1"/>
          <p:cNvPicPr>
            <a:picLocks noChangeAspect="1"/>
          </p:cNvPicPr>
          <p:nvPr/>
        </p:nvPicPr>
        <p:blipFill>
          <a:blip r:embed="rId3"/>
          <a:stretch>
            <a:fillRect/>
          </a:stretch>
        </p:blipFill>
        <p:spPr>
          <a:xfrm>
            <a:off x="1257392" y="4725144"/>
            <a:ext cx="3592834" cy="1599828"/>
          </a:xfrm>
          <a:prstGeom prst="rect">
            <a:avLst/>
          </a:prstGeom>
        </p:spPr>
      </p:pic>
    </p:spTree>
    <p:extLst>
      <p:ext uri="{BB962C8B-B14F-4D97-AF65-F5344CB8AC3E}">
        <p14:creationId xmlns:p14="http://schemas.microsoft.com/office/powerpoint/2010/main" val="464797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0.3 </a:t>
            </a:r>
            <a:r>
              <a:rPr lang="en-US" b="1" kern="0" dirty="0" err="1">
                <a:solidFill>
                  <a:srgbClr val="0070C0"/>
                </a:solidFill>
                <a:latin typeface="+mj-lt"/>
                <a:ea typeface="+mj-ea"/>
                <a:cs typeface="+mj-cs"/>
              </a:rPr>
              <a:t>Vigie</a:t>
            </a:r>
            <a:r>
              <a:rPr lang="en-US" b="1" kern="0" dirty="0">
                <a:solidFill>
                  <a:srgbClr val="0070C0"/>
                </a:solidFill>
                <a:latin typeface="+mj-lt"/>
                <a:ea typeface="+mj-ea"/>
                <a:cs typeface="+mj-cs"/>
              </a:rPr>
              <a:t> : </a:t>
            </a:r>
            <a:r>
              <a:rPr lang="en-US" b="1" kern="0" dirty="0" err="1">
                <a:solidFill>
                  <a:srgbClr val="0070C0"/>
                </a:solidFill>
                <a:latin typeface="+mj-lt"/>
                <a:ea typeface="+mj-ea"/>
                <a:cs typeface="+mj-cs"/>
              </a:rPr>
              <a:t>Principes</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généraux</a:t>
            </a:r>
            <a:r>
              <a:rPr lang="en-US" b="1" kern="0" dirty="0">
                <a:solidFill>
                  <a:srgbClr val="0070C0"/>
                </a:solidFill>
                <a:latin typeface="+mj-lt"/>
                <a:ea typeface="+mj-ea"/>
                <a:cs typeface="+mj-cs"/>
              </a:rPr>
              <a:t>  </a:t>
            </a: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sp>
        <p:nvSpPr>
          <p:cNvPr id="11" name="Rechthoek 35"/>
          <p:cNvSpPr>
            <a:spLocks noChangeArrowheads="1"/>
          </p:cNvSpPr>
          <p:nvPr/>
        </p:nvSpPr>
        <p:spPr bwMode="auto">
          <a:xfrm>
            <a:off x="479377" y="2583779"/>
            <a:ext cx="1368425" cy="360362"/>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VIGIE </a:t>
            </a:r>
          </a:p>
          <a:p>
            <a:pPr algn="ctr"/>
            <a:r>
              <a:rPr lang="nl-BE" sz="1000" b="1" dirty="0">
                <a:solidFill>
                  <a:schemeClr val="bg1"/>
                </a:solidFill>
              </a:rPr>
              <a:t>ENTREPRENEUR</a:t>
            </a:r>
          </a:p>
        </p:txBody>
      </p:sp>
      <p:pic>
        <p:nvPicPr>
          <p:cNvPr id="13" name="Picture 12"/>
          <p:cNvPicPr>
            <a:picLocks noChangeAspect="1"/>
          </p:cNvPicPr>
          <p:nvPr/>
        </p:nvPicPr>
        <p:blipFill>
          <a:blip r:embed="rId3"/>
          <a:stretch>
            <a:fillRect/>
          </a:stretch>
        </p:blipFill>
        <p:spPr>
          <a:xfrm>
            <a:off x="911424" y="1263514"/>
            <a:ext cx="499915" cy="1201016"/>
          </a:xfrm>
          <a:prstGeom prst="rect">
            <a:avLst/>
          </a:prstGeom>
        </p:spPr>
      </p:pic>
      <p:sp>
        <p:nvSpPr>
          <p:cNvPr id="14" name="TextBox 13"/>
          <p:cNvSpPr txBox="1"/>
          <p:nvPr/>
        </p:nvSpPr>
        <p:spPr>
          <a:xfrm>
            <a:off x="2440765" y="1094582"/>
            <a:ext cx="9343867" cy="4392692"/>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pPr marL="177800" indent="-177800" algn="just">
              <a:buFontTx/>
              <a:buChar char="-"/>
              <a:defRPr/>
            </a:pPr>
            <a:r>
              <a:rPr lang="en-US" sz="1200" dirty="0" err="1">
                <a:latin typeface="+mn-lt"/>
              </a:rPr>
              <a:t>Veille</a:t>
            </a:r>
            <a:r>
              <a:rPr lang="en-US" sz="1200" dirty="0">
                <a:latin typeface="+mn-lt"/>
              </a:rPr>
              <a:t> à la </a:t>
            </a:r>
            <a:r>
              <a:rPr lang="en-US" sz="1200" dirty="0" err="1">
                <a:latin typeface="+mn-lt"/>
              </a:rPr>
              <a:t>sécurité</a:t>
            </a:r>
            <a:r>
              <a:rPr lang="en-US" sz="1200" dirty="0">
                <a:latin typeface="+mn-lt"/>
              </a:rPr>
              <a:t> au maximum de 2 agents au travail ;</a:t>
            </a:r>
          </a:p>
          <a:p>
            <a:pPr marL="177800" indent="-177800" algn="just">
              <a:buFontTx/>
              <a:buChar char="-"/>
              <a:defRPr/>
            </a:pPr>
            <a:endParaRPr lang="fr-BE" sz="1200" dirty="0">
              <a:latin typeface="+mn-lt"/>
            </a:endParaRPr>
          </a:p>
          <a:p>
            <a:pPr marL="177800" indent="-177800" algn="just">
              <a:buFontTx/>
              <a:buChar char="-"/>
              <a:defRPr/>
            </a:pPr>
            <a:r>
              <a:rPr lang="fr-BE" sz="1200" dirty="0">
                <a:latin typeface="+mn-lt"/>
              </a:rPr>
              <a:t>est chargé de la détection des mouvements approchant de la zone de chantier, et de la transmission de l’alerte aux travailleurs ; </a:t>
            </a:r>
            <a:r>
              <a:rPr lang="en-US" sz="1200" dirty="0">
                <a:latin typeface="+mn-lt"/>
              </a:rPr>
              <a:t>;</a:t>
            </a:r>
          </a:p>
          <a:p>
            <a:pPr marL="177800" indent="-177800" algn="just">
              <a:buFontTx/>
              <a:buChar char="-"/>
              <a:defRPr/>
            </a:pPr>
            <a:endParaRPr lang="en-US" sz="1200" dirty="0">
              <a:latin typeface="+mn-lt"/>
            </a:endParaRPr>
          </a:p>
          <a:p>
            <a:pPr marL="177800" indent="-177800" algn="just">
              <a:buFontTx/>
              <a:buChar char="-"/>
              <a:defRPr/>
            </a:pPr>
            <a:r>
              <a:rPr lang="fr-BE" sz="1200" dirty="0">
                <a:latin typeface="+mn-lt"/>
              </a:rPr>
              <a:t>est positionné à l’extérieur de la zone dangereuse de la voie en service à un emplacement  </a:t>
            </a:r>
          </a:p>
          <a:p>
            <a:pPr marL="177800" indent="-177800" algn="just">
              <a:buFontTx/>
              <a:buChar char="-"/>
              <a:defRPr/>
            </a:pPr>
            <a:endParaRPr lang="fr-BE" sz="1200" dirty="0">
              <a:latin typeface="+mn-lt"/>
            </a:endParaRPr>
          </a:p>
          <a:p>
            <a:pPr marL="542925" indent="-177800" algn="just">
              <a:buFont typeface="Arial" panose="020B0604020202020204" pitchFamily="34" charset="0"/>
              <a:buChar char="•"/>
              <a:defRPr/>
            </a:pPr>
            <a:r>
              <a:rPr lang="fr-BE" sz="1200" dirty="0">
                <a:latin typeface="+mn-lt"/>
              </a:rPr>
              <a:t>d’où il peut percevoir les mouvements approchant de la zone de chantier à partir du point de détection spécifié par le chef de travail ;  </a:t>
            </a:r>
          </a:p>
          <a:p>
            <a:pPr marL="542925" indent="-177800" algn="just">
              <a:buFont typeface="Arial" panose="020B0604020202020204" pitchFamily="34" charset="0"/>
              <a:buChar char="•"/>
              <a:defRPr/>
            </a:pPr>
            <a:r>
              <a:rPr lang="fr-BE" sz="1200" dirty="0">
                <a:latin typeface="+mn-lt"/>
              </a:rPr>
              <a:t>d’où il a, à tout moment, une vue sur les travailleurs. </a:t>
            </a:r>
            <a:r>
              <a:rPr lang="en-US" sz="1200" dirty="0">
                <a:latin typeface="+mn-lt"/>
              </a:rPr>
              <a:t>.</a:t>
            </a:r>
          </a:p>
          <a:p>
            <a:pPr marL="635000" lvl="1" indent="-177800" algn="just">
              <a:buFontTx/>
              <a:buChar char="-"/>
              <a:defRPr/>
            </a:pPr>
            <a:endParaRPr lang="en-US" sz="1200" dirty="0">
              <a:latin typeface="+mn-lt"/>
            </a:endParaRPr>
          </a:p>
          <a:p>
            <a:pPr marL="177800" indent="-177800" algn="just">
              <a:buFontTx/>
              <a:buChar char="-"/>
              <a:defRPr/>
            </a:pPr>
            <a:r>
              <a:rPr lang="fr-BE" sz="1200" dirty="0">
                <a:latin typeface="+mn-lt"/>
              </a:rPr>
              <a:t>est chargé de superviser le respect de la libération de la zone de dangereuse et de vérifier que les travailleurs restent dans la zone de dégagement, jusqu'à ce qu'ils soient autorisés à reprendre le travail </a:t>
            </a:r>
            <a:r>
              <a:rPr lang="en-US" sz="1200" dirty="0">
                <a:latin typeface="+mn-lt"/>
              </a:rPr>
              <a:t>;</a:t>
            </a:r>
            <a:endParaRPr lang="fr-BE" sz="1200" dirty="0">
              <a:latin typeface="+mn-lt"/>
            </a:endParaRPr>
          </a:p>
          <a:p>
            <a:pPr marL="177800" indent="-177800" algn="just">
              <a:buFontTx/>
              <a:buChar char="-"/>
              <a:defRPr/>
            </a:pPr>
            <a:endParaRPr lang="fr-BE" sz="1200" dirty="0">
              <a:latin typeface="+mn-lt"/>
            </a:endParaRPr>
          </a:p>
          <a:p>
            <a:pPr marL="177800" indent="-177800" algn="just">
              <a:buFontTx/>
              <a:buChar char="-"/>
              <a:defRPr/>
            </a:pPr>
            <a:r>
              <a:rPr lang="fr-BE" sz="1200" dirty="0">
                <a:latin typeface="+mn-lt"/>
              </a:rPr>
              <a:t>après le passage du (des) mouvement(s) annoncé(s), la vigie autorise les travailleurs à reprendre le travail si la visibilité est rétablie et que les conditions pour reprendre le travail sont réunies. </a:t>
            </a:r>
            <a:r>
              <a:rPr lang="en-US" sz="1200" dirty="0">
                <a:latin typeface="+mn-lt"/>
              </a:rPr>
              <a:t>;</a:t>
            </a:r>
          </a:p>
          <a:p>
            <a:pPr marL="177800" indent="-177800" algn="just">
              <a:buFontTx/>
              <a:buChar char="-"/>
              <a:defRPr/>
            </a:pPr>
            <a:endParaRPr lang="en-US" sz="1200" dirty="0">
              <a:latin typeface="+mn-lt"/>
            </a:endParaRPr>
          </a:p>
          <a:p>
            <a:pPr marL="177800" indent="-177800" algn="just">
              <a:buFontTx/>
              <a:buChar char="-"/>
              <a:defRPr/>
            </a:pPr>
            <a:r>
              <a:rPr lang="en-US" sz="1200" dirty="0">
                <a:latin typeface="+mn-lt"/>
              </a:rPr>
              <a:t>le </a:t>
            </a:r>
            <a:r>
              <a:rPr lang="en-US" sz="1200" dirty="0" err="1">
                <a:latin typeface="+mn-lt"/>
              </a:rPr>
              <a:t>cas</a:t>
            </a:r>
            <a:r>
              <a:rPr lang="en-US" sz="1200" dirty="0">
                <a:latin typeface="+mn-lt"/>
              </a:rPr>
              <a:t> </a:t>
            </a:r>
            <a:r>
              <a:rPr lang="en-US" sz="1200" dirty="0" err="1">
                <a:latin typeface="+mn-lt"/>
              </a:rPr>
              <a:t>échéant</a:t>
            </a:r>
            <a:r>
              <a:rPr lang="en-US" sz="1200" dirty="0">
                <a:latin typeface="+mn-lt"/>
              </a:rPr>
              <a:t>, dispose </a:t>
            </a:r>
            <a:r>
              <a:rPr lang="en-US" sz="1200" dirty="0" err="1">
                <a:latin typeface="+mn-lt"/>
              </a:rPr>
              <a:t>éventuellement</a:t>
            </a:r>
            <a:r>
              <a:rPr lang="en-US" sz="1200" dirty="0">
                <a:latin typeface="+mn-lt"/>
              </a:rPr>
              <a:t> de </a:t>
            </a:r>
            <a:r>
              <a:rPr lang="en-US" sz="1200" dirty="0" err="1">
                <a:latin typeface="+mn-lt"/>
              </a:rPr>
              <a:t>moyens</a:t>
            </a:r>
            <a:r>
              <a:rPr lang="en-US" sz="1200" dirty="0">
                <a:latin typeface="+mn-lt"/>
              </a:rPr>
              <a:t> de communications (radio, klaxon,..) </a:t>
            </a:r>
            <a:r>
              <a:rPr lang="en-US" sz="1200" dirty="0" err="1">
                <a:latin typeface="+mn-lt"/>
              </a:rPr>
              <a:t>lui</a:t>
            </a:r>
            <a:r>
              <a:rPr lang="en-US" sz="1200" dirty="0">
                <a:latin typeface="+mn-lt"/>
              </a:rPr>
              <a:t> </a:t>
            </a:r>
            <a:r>
              <a:rPr lang="en-US" sz="1200" dirty="0" err="1">
                <a:latin typeface="+mn-lt"/>
              </a:rPr>
              <a:t>permettant</a:t>
            </a:r>
            <a:r>
              <a:rPr lang="en-US" sz="1200" dirty="0">
                <a:latin typeface="+mn-lt"/>
              </a:rPr>
              <a:t> de </a:t>
            </a:r>
            <a:r>
              <a:rPr lang="en-US" sz="1200" dirty="0" err="1">
                <a:latin typeface="+mn-lt"/>
              </a:rPr>
              <a:t>relayer</a:t>
            </a:r>
            <a:r>
              <a:rPr lang="en-US" sz="1200" dirty="0">
                <a:latin typeface="+mn-lt"/>
              </a:rPr>
              <a:t> </a:t>
            </a:r>
            <a:r>
              <a:rPr lang="en-US" sz="1200" dirty="0" err="1">
                <a:latin typeface="+mn-lt"/>
              </a:rPr>
              <a:t>efficacement</a:t>
            </a:r>
            <a:r>
              <a:rPr lang="en-US" sz="1200" dirty="0">
                <a:latin typeface="+mn-lt"/>
              </a:rPr>
              <a:t> </a:t>
            </a:r>
            <a:r>
              <a:rPr lang="en-US" sz="1200" dirty="0" err="1">
                <a:latin typeface="+mn-lt"/>
              </a:rPr>
              <a:t>l’alarme</a:t>
            </a:r>
            <a:r>
              <a:rPr lang="en-US" sz="1200" dirty="0">
                <a:latin typeface="+mn-lt"/>
              </a:rPr>
              <a:t> à </a:t>
            </a:r>
            <a:r>
              <a:rPr lang="en-US" sz="1200" dirty="0" err="1">
                <a:latin typeface="+mn-lt"/>
              </a:rPr>
              <a:t>l’équipe</a:t>
            </a:r>
            <a:r>
              <a:rPr lang="en-US" sz="1200" dirty="0">
                <a:latin typeface="+mn-lt"/>
              </a:rPr>
              <a:t> au travail ;</a:t>
            </a:r>
          </a:p>
          <a:p>
            <a:pPr marL="177800" indent="-177800" algn="just">
              <a:buFontTx/>
              <a:buChar char="-"/>
              <a:defRPr/>
            </a:pPr>
            <a:endParaRPr lang="en-US" sz="1200" dirty="0">
              <a:latin typeface="+mn-lt"/>
            </a:endParaRPr>
          </a:p>
          <a:p>
            <a:pPr marL="177800" indent="-177800" algn="just">
              <a:buFontTx/>
              <a:buChar char="-"/>
              <a:defRPr/>
            </a:pPr>
            <a:r>
              <a:rPr lang="en-US" sz="1200" dirty="0" err="1">
                <a:latin typeface="+mn-lt"/>
              </a:rPr>
              <a:t>S’il</a:t>
            </a:r>
            <a:r>
              <a:rPr lang="en-US" sz="1200" dirty="0">
                <a:latin typeface="+mn-lt"/>
              </a:rPr>
              <a:t> dispose </a:t>
            </a:r>
            <a:r>
              <a:rPr lang="en-US" sz="1200" dirty="0" err="1">
                <a:latin typeface="+mn-lt"/>
              </a:rPr>
              <a:t>d’une</a:t>
            </a:r>
            <a:r>
              <a:rPr lang="en-US" sz="1200" dirty="0">
                <a:latin typeface="+mn-lt"/>
              </a:rPr>
              <a:t> radio : </a:t>
            </a:r>
            <a:r>
              <a:rPr lang="en-US" sz="1200" dirty="0" err="1">
                <a:latin typeface="+mn-lt"/>
              </a:rPr>
              <a:t>contrôle</a:t>
            </a:r>
            <a:r>
              <a:rPr lang="en-US" sz="1200" dirty="0">
                <a:latin typeface="+mn-lt"/>
              </a:rPr>
              <a:t> la </a:t>
            </a:r>
            <a:r>
              <a:rPr lang="en-US" sz="1200" dirty="0" err="1">
                <a:latin typeface="+mn-lt"/>
              </a:rPr>
              <a:t>qualité</a:t>
            </a:r>
            <a:r>
              <a:rPr lang="en-US" sz="1200" dirty="0">
                <a:latin typeface="+mn-lt"/>
              </a:rPr>
              <a:t> des communications à </a:t>
            </a:r>
            <a:r>
              <a:rPr lang="en-US" sz="1200" dirty="0" err="1">
                <a:latin typeface="+mn-lt"/>
              </a:rPr>
              <a:t>intervalles</a:t>
            </a:r>
            <a:r>
              <a:rPr lang="en-US" sz="1200" dirty="0">
                <a:latin typeface="+mn-lt"/>
              </a:rPr>
              <a:t> </a:t>
            </a:r>
            <a:r>
              <a:rPr lang="en-US" sz="1200" dirty="0" err="1">
                <a:latin typeface="+mn-lt"/>
              </a:rPr>
              <a:t>réguliers</a:t>
            </a:r>
            <a:r>
              <a:rPr lang="en-US" sz="1200" dirty="0">
                <a:latin typeface="+mn-lt"/>
              </a:rPr>
              <a:t>.</a:t>
            </a:r>
          </a:p>
        </p:txBody>
      </p:sp>
    </p:spTree>
    <p:extLst>
      <p:ext uri="{BB962C8B-B14F-4D97-AF65-F5344CB8AC3E}">
        <p14:creationId xmlns:p14="http://schemas.microsoft.com/office/powerpoint/2010/main" val="598946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0.4 </a:t>
            </a:r>
            <a:r>
              <a:rPr lang="en-US" b="1" kern="0" dirty="0" err="1">
                <a:solidFill>
                  <a:srgbClr val="0070C0"/>
                </a:solidFill>
                <a:latin typeface="+mj-lt"/>
                <a:ea typeface="+mj-ea"/>
                <a:cs typeface="+mj-cs"/>
              </a:rPr>
              <a:t>Equipement</a:t>
            </a:r>
            <a:r>
              <a:rPr lang="en-US" b="1" kern="0" dirty="0">
                <a:solidFill>
                  <a:srgbClr val="0070C0"/>
                </a:solidFill>
                <a:latin typeface="+mj-lt"/>
                <a:ea typeface="+mj-ea"/>
                <a:cs typeface="+mj-cs"/>
              </a:rPr>
              <a:t> de la </a:t>
            </a:r>
            <a:r>
              <a:rPr lang="en-US" b="1" kern="0" dirty="0" err="1">
                <a:solidFill>
                  <a:srgbClr val="0070C0"/>
                </a:solidFill>
                <a:latin typeface="+mj-lt"/>
                <a:ea typeface="+mj-ea"/>
                <a:cs typeface="+mj-cs"/>
              </a:rPr>
              <a:t>vigie</a:t>
            </a:r>
            <a:r>
              <a:rPr lang="en-US" b="1" kern="0" dirty="0">
                <a:solidFill>
                  <a:srgbClr val="0070C0"/>
                </a:solidFill>
                <a:latin typeface="+mj-lt"/>
                <a:ea typeface="+mj-ea"/>
                <a:cs typeface="+mj-cs"/>
              </a:rPr>
              <a:t> </a:t>
            </a: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sp>
        <p:nvSpPr>
          <p:cNvPr id="12" name="TextBox 11"/>
          <p:cNvSpPr txBox="1"/>
          <p:nvPr/>
        </p:nvSpPr>
        <p:spPr>
          <a:xfrm>
            <a:off x="2439569" y="3452034"/>
            <a:ext cx="8784976" cy="2690098"/>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defRPr/>
            </a:pPr>
            <a:r>
              <a:rPr lang="nl-BE" sz="1400" dirty="0">
                <a:latin typeface="+mn-lt"/>
              </a:rPr>
              <a:t>Le vigie </a:t>
            </a:r>
            <a:r>
              <a:rPr lang="nl-BE" sz="1400" dirty="0" err="1">
                <a:latin typeface="+mn-lt"/>
              </a:rPr>
              <a:t>doit</a:t>
            </a:r>
            <a:r>
              <a:rPr lang="nl-BE" sz="1400" dirty="0">
                <a:latin typeface="+mn-lt"/>
              </a:rPr>
              <a:t> </a:t>
            </a:r>
            <a:r>
              <a:rPr lang="nl-BE" sz="1400" dirty="0" err="1">
                <a:latin typeface="+mn-lt"/>
              </a:rPr>
              <a:t>avoir</a:t>
            </a:r>
            <a:r>
              <a:rPr lang="nl-BE" sz="1400" dirty="0">
                <a:latin typeface="+mn-lt"/>
              </a:rPr>
              <a:t> </a:t>
            </a:r>
            <a:r>
              <a:rPr lang="nl-BE" sz="1400" i="1" dirty="0">
                <a:latin typeface="+mn-lt"/>
              </a:rPr>
              <a:t>au </a:t>
            </a:r>
            <a:r>
              <a:rPr lang="nl-BE" sz="1400" i="1" dirty="0" err="1">
                <a:latin typeface="+mn-lt"/>
              </a:rPr>
              <a:t>moins</a:t>
            </a:r>
            <a:r>
              <a:rPr lang="nl-BE" sz="1400" i="1" dirty="0">
                <a:latin typeface="+mn-lt"/>
              </a:rPr>
              <a:t> </a:t>
            </a:r>
            <a:r>
              <a:rPr lang="nl-BE" sz="1400" b="1" dirty="0" err="1">
                <a:solidFill>
                  <a:srgbClr val="FF0000"/>
                </a:solidFill>
                <a:latin typeface="+mn-lt"/>
              </a:rPr>
              <a:t>un</a:t>
            </a:r>
            <a:r>
              <a:rPr lang="nl-BE" sz="1400" b="1" dirty="0">
                <a:solidFill>
                  <a:srgbClr val="FF0000"/>
                </a:solidFill>
                <a:latin typeface="+mn-lt"/>
              </a:rPr>
              <a:t> </a:t>
            </a:r>
            <a:r>
              <a:rPr lang="nl-BE" sz="1400" b="1" dirty="0" err="1">
                <a:solidFill>
                  <a:srgbClr val="FF0000"/>
                </a:solidFill>
                <a:latin typeface="+mn-lt"/>
              </a:rPr>
              <a:t>signal</a:t>
            </a:r>
            <a:r>
              <a:rPr lang="nl-BE" sz="1400" b="1" dirty="0">
                <a:solidFill>
                  <a:srgbClr val="FF0000"/>
                </a:solidFill>
                <a:latin typeface="+mn-lt"/>
              </a:rPr>
              <a:t> mobile rouge </a:t>
            </a:r>
            <a:r>
              <a:rPr lang="nl-BE" sz="1400" dirty="0">
                <a:latin typeface="+mn-lt"/>
              </a:rPr>
              <a:t>(drapeau rouge).</a:t>
            </a:r>
          </a:p>
          <a:p>
            <a:pPr>
              <a:defRPr/>
            </a:pPr>
            <a:endParaRPr lang="nl-BE" sz="1400" dirty="0">
              <a:latin typeface="+mn-lt"/>
            </a:endParaRPr>
          </a:p>
          <a:p>
            <a:pPr>
              <a:defRPr/>
            </a:pPr>
            <a:r>
              <a:rPr lang="nl-BE" sz="1400" dirty="0" err="1">
                <a:latin typeface="+mn-lt"/>
              </a:rPr>
              <a:t>Il</a:t>
            </a:r>
            <a:r>
              <a:rPr lang="nl-BE" sz="1400" dirty="0">
                <a:latin typeface="+mn-lt"/>
              </a:rPr>
              <a:t> </a:t>
            </a:r>
            <a:r>
              <a:rPr lang="nl-BE" sz="1400" dirty="0" err="1">
                <a:latin typeface="+mn-lt"/>
              </a:rPr>
              <a:t>doit</a:t>
            </a:r>
            <a:r>
              <a:rPr lang="nl-BE" sz="1400" dirty="0">
                <a:latin typeface="+mn-lt"/>
              </a:rPr>
              <a:t> </a:t>
            </a:r>
            <a:r>
              <a:rPr lang="nl-BE" sz="1400" dirty="0" err="1">
                <a:latin typeface="+mn-lt"/>
              </a:rPr>
              <a:t>disposer</a:t>
            </a:r>
            <a:r>
              <a:rPr lang="nl-BE" sz="1400" dirty="0">
                <a:latin typeface="+mn-lt"/>
              </a:rPr>
              <a:t> de </a:t>
            </a:r>
            <a:r>
              <a:rPr lang="nl-BE" sz="1400" dirty="0" err="1">
                <a:latin typeface="+mn-lt"/>
              </a:rPr>
              <a:t>moyens</a:t>
            </a:r>
            <a:r>
              <a:rPr lang="nl-BE" sz="1400" dirty="0">
                <a:latin typeface="+mn-lt"/>
              </a:rPr>
              <a:t> lui </a:t>
            </a:r>
            <a:r>
              <a:rPr lang="nl-BE" sz="1400" dirty="0" err="1">
                <a:latin typeface="+mn-lt"/>
              </a:rPr>
              <a:t>permettant</a:t>
            </a:r>
            <a:r>
              <a:rPr lang="nl-BE" sz="1400" dirty="0">
                <a:latin typeface="+mn-lt"/>
              </a:rPr>
              <a:t> de </a:t>
            </a:r>
            <a:r>
              <a:rPr lang="nl-BE" sz="1400" b="1" dirty="0" err="1">
                <a:solidFill>
                  <a:srgbClr val="FF0000"/>
                </a:solidFill>
                <a:latin typeface="+mn-lt"/>
              </a:rPr>
              <a:t>communiquer</a:t>
            </a:r>
            <a:r>
              <a:rPr lang="nl-BE" sz="1400" b="1" dirty="0">
                <a:solidFill>
                  <a:srgbClr val="FF0000"/>
                </a:solidFill>
                <a:latin typeface="+mn-lt"/>
              </a:rPr>
              <a:t> </a:t>
            </a:r>
            <a:r>
              <a:rPr lang="nl-BE" sz="1400" b="1" dirty="0" err="1">
                <a:solidFill>
                  <a:srgbClr val="FF0000"/>
                </a:solidFill>
                <a:latin typeface="+mn-lt"/>
              </a:rPr>
              <a:t>l’alarme</a:t>
            </a:r>
            <a:r>
              <a:rPr lang="nl-BE" sz="1400" dirty="0">
                <a:solidFill>
                  <a:srgbClr val="FF0000"/>
                </a:solidFill>
                <a:latin typeface="+mn-lt"/>
              </a:rPr>
              <a:t> </a:t>
            </a:r>
            <a:r>
              <a:rPr lang="nl-BE" sz="1400" dirty="0" err="1">
                <a:latin typeface="+mn-lt"/>
              </a:rPr>
              <a:t>aux</a:t>
            </a:r>
            <a:r>
              <a:rPr lang="nl-BE" sz="1400" dirty="0">
                <a:latin typeface="+mn-lt"/>
              </a:rPr>
              <a:t> </a:t>
            </a:r>
            <a:r>
              <a:rPr lang="nl-BE" sz="1400" dirty="0" err="1">
                <a:latin typeface="+mn-lt"/>
              </a:rPr>
              <a:t>agents</a:t>
            </a:r>
            <a:r>
              <a:rPr lang="nl-BE" sz="1400" dirty="0">
                <a:latin typeface="+mn-lt"/>
              </a:rPr>
              <a:t> au </a:t>
            </a:r>
            <a:r>
              <a:rPr lang="nl-BE" sz="1400" dirty="0" err="1">
                <a:latin typeface="+mn-lt"/>
              </a:rPr>
              <a:t>travail</a:t>
            </a:r>
            <a:r>
              <a:rPr lang="nl-BE" sz="1400" dirty="0">
                <a:latin typeface="+mn-lt"/>
              </a:rPr>
              <a:t> (par </a:t>
            </a:r>
            <a:r>
              <a:rPr lang="nl-BE" sz="1400" dirty="0" err="1">
                <a:latin typeface="+mn-lt"/>
              </a:rPr>
              <a:t>exemple</a:t>
            </a:r>
            <a:r>
              <a:rPr lang="nl-BE" sz="1400" dirty="0">
                <a:latin typeface="+mn-lt"/>
              </a:rPr>
              <a:t> </a:t>
            </a:r>
            <a:r>
              <a:rPr lang="nl-BE" sz="1400" dirty="0" err="1">
                <a:latin typeface="+mn-lt"/>
              </a:rPr>
              <a:t>un</a:t>
            </a:r>
            <a:r>
              <a:rPr lang="nl-BE" sz="1400" dirty="0">
                <a:latin typeface="+mn-lt"/>
              </a:rPr>
              <a:t> cornet sonore)</a:t>
            </a:r>
          </a:p>
          <a:p>
            <a:pPr>
              <a:defRPr/>
            </a:pPr>
            <a:endParaRPr lang="nl-BE" sz="1400" dirty="0">
              <a:latin typeface="+mn-lt"/>
            </a:endParaRPr>
          </a:p>
          <a:p>
            <a:pPr>
              <a:defRPr/>
            </a:pPr>
            <a:r>
              <a:rPr lang="nl-BE" sz="1400" dirty="0">
                <a:latin typeface="+mn-lt"/>
              </a:rPr>
              <a:t>Le vigie </a:t>
            </a:r>
            <a:r>
              <a:rPr lang="nl-BE" sz="1400" dirty="0" err="1">
                <a:latin typeface="+mn-lt"/>
              </a:rPr>
              <a:t>porte</a:t>
            </a:r>
            <a:r>
              <a:rPr lang="nl-BE" sz="1400" dirty="0">
                <a:latin typeface="+mn-lt"/>
              </a:rPr>
              <a:t> </a:t>
            </a:r>
            <a:r>
              <a:rPr lang="nl-BE" sz="1400" dirty="0" err="1">
                <a:latin typeface="+mn-lt"/>
              </a:rPr>
              <a:t>un</a:t>
            </a:r>
            <a:r>
              <a:rPr lang="nl-BE" sz="1400" dirty="0">
                <a:latin typeface="+mn-lt"/>
              </a:rPr>
              <a:t> </a:t>
            </a:r>
            <a:r>
              <a:rPr lang="nl-BE" sz="1400" dirty="0" err="1">
                <a:latin typeface="+mn-lt"/>
              </a:rPr>
              <a:t>vêtement</a:t>
            </a:r>
            <a:r>
              <a:rPr lang="nl-BE" sz="1400" dirty="0">
                <a:latin typeface="+mn-lt"/>
              </a:rPr>
              <a:t> de </a:t>
            </a:r>
            <a:r>
              <a:rPr lang="nl-BE" sz="1400" dirty="0" err="1">
                <a:latin typeface="+mn-lt"/>
              </a:rPr>
              <a:t>travail</a:t>
            </a:r>
            <a:r>
              <a:rPr lang="nl-BE" sz="1400" dirty="0">
                <a:latin typeface="+mn-lt"/>
              </a:rPr>
              <a:t> </a:t>
            </a:r>
            <a:r>
              <a:rPr lang="nl-BE" sz="1400" b="1" dirty="0" err="1">
                <a:latin typeface="+mn-lt"/>
              </a:rPr>
              <a:t>jaune</a:t>
            </a:r>
            <a:r>
              <a:rPr lang="nl-BE" sz="1400" dirty="0">
                <a:latin typeface="+mn-lt"/>
              </a:rPr>
              <a:t> réglementaire. </a:t>
            </a:r>
          </a:p>
          <a:p>
            <a:pPr>
              <a:defRPr/>
            </a:pPr>
            <a:endParaRPr lang="nl-BE" sz="1400" dirty="0">
              <a:latin typeface="+mn-lt"/>
            </a:endParaRPr>
          </a:p>
          <a:p>
            <a:pPr>
              <a:defRPr/>
            </a:pPr>
            <a:r>
              <a:rPr lang="nl-BE" sz="1400" dirty="0">
                <a:latin typeface="+mn-lt"/>
              </a:rPr>
              <a:t>En </a:t>
            </a:r>
            <a:r>
              <a:rPr lang="nl-BE" sz="1400" dirty="0" err="1">
                <a:latin typeface="+mn-lt"/>
              </a:rPr>
              <a:t>ce</a:t>
            </a:r>
            <a:r>
              <a:rPr lang="nl-BE" sz="1400" dirty="0">
                <a:latin typeface="+mn-lt"/>
              </a:rPr>
              <a:t> </a:t>
            </a:r>
            <a:r>
              <a:rPr lang="nl-BE" sz="1400" dirty="0" err="1">
                <a:latin typeface="+mn-lt"/>
              </a:rPr>
              <a:t>qui</a:t>
            </a:r>
            <a:r>
              <a:rPr lang="nl-BE" sz="1400" dirty="0">
                <a:latin typeface="+mn-lt"/>
              </a:rPr>
              <a:t> </a:t>
            </a:r>
            <a:r>
              <a:rPr lang="nl-BE" sz="1400" dirty="0" err="1">
                <a:latin typeface="+mn-lt"/>
              </a:rPr>
              <a:t>concerne</a:t>
            </a:r>
            <a:r>
              <a:rPr lang="nl-BE" sz="1400" dirty="0">
                <a:latin typeface="+mn-lt"/>
              </a:rPr>
              <a:t> </a:t>
            </a:r>
            <a:r>
              <a:rPr lang="nl-BE" sz="1400" dirty="0" err="1">
                <a:latin typeface="+mn-lt"/>
              </a:rPr>
              <a:t>l’équipement</a:t>
            </a:r>
            <a:r>
              <a:rPr lang="nl-BE" sz="1400" dirty="0">
                <a:latin typeface="+mn-lt"/>
              </a:rPr>
              <a:t> supplémentaire, les </a:t>
            </a:r>
            <a:r>
              <a:rPr lang="nl-BE" sz="1400" dirty="0" err="1">
                <a:latin typeface="+mn-lt"/>
              </a:rPr>
              <a:t>instructions</a:t>
            </a:r>
            <a:r>
              <a:rPr lang="nl-BE" sz="1400" dirty="0">
                <a:latin typeface="+mn-lt"/>
              </a:rPr>
              <a:t> de </a:t>
            </a:r>
            <a:r>
              <a:rPr lang="nl-BE" sz="1400" dirty="0" err="1">
                <a:latin typeface="+mn-lt"/>
              </a:rPr>
              <a:t>l’employeur</a:t>
            </a:r>
            <a:r>
              <a:rPr lang="nl-BE" sz="1400" dirty="0">
                <a:latin typeface="+mn-lt"/>
              </a:rPr>
              <a:t> et/</a:t>
            </a:r>
            <a:r>
              <a:rPr lang="nl-BE" sz="1400" dirty="0" err="1">
                <a:latin typeface="+mn-lt"/>
              </a:rPr>
              <a:t>ou</a:t>
            </a:r>
            <a:r>
              <a:rPr lang="nl-BE" sz="1400" dirty="0">
                <a:latin typeface="+mn-lt"/>
              </a:rPr>
              <a:t> de </a:t>
            </a:r>
            <a:r>
              <a:rPr lang="nl-BE" sz="1400" dirty="0" err="1">
                <a:latin typeface="+mn-lt"/>
              </a:rPr>
              <a:t>l’agent</a:t>
            </a:r>
            <a:r>
              <a:rPr lang="nl-BE" sz="1400" dirty="0">
                <a:latin typeface="+mn-lt"/>
              </a:rPr>
              <a:t> </a:t>
            </a:r>
            <a:r>
              <a:rPr lang="nl-BE" sz="1400" dirty="0" err="1">
                <a:latin typeface="+mn-lt"/>
              </a:rPr>
              <a:t>responsable</a:t>
            </a:r>
            <a:r>
              <a:rPr lang="nl-BE" sz="1400" dirty="0">
                <a:latin typeface="+mn-lt"/>
              </a:rPr>
              <a:t> </a:t>
            </a:r>
            <a:r>
              <a:rPr lang="nl-BE" sz="1400" dirty="0" err="1">
                <a:latin typeface="+mn-lt"/>
              </a:rPr>
              <a:t>doivent</a:t>
            </a:r>
            <a:r>
              <a:rPr lang="nl-BE" sz="1400" dirty="0">
                <a:latin typeface="+mn-lt"/>
              </a:rPr>
              <a:t> </a:t>
            </a:r>
            <a:r>
              <a:rPr lang="nl-BE" sz="1400" dirty="0" err="1">
                <a:latin typeface="+mn-lt"/>
              </a:rPr>
              <a:t>être</a:t>
            </a:r>
            <a:r>
              <a:rPr lang="nl-BE" sz="1400" dirty="0">
                <a:latin typeface="+mn-lt"/>
              </a:rPr>
              <a:t> </a:t>
            </a:r>
            <a:r>
              <a:rPr lang="nl-BE" sz="1400" dirty="0" err="1">
                <a:latin typeface="+mn-lt"/>
              </a:rPr>
              <a:t>suivies</a:t>
            </a:r>
            <a:r>
              <a:rPr lang="nl-BE" sz="1400" dirty="0">
                <a:latin typeface="+mn-lt"/>
              </a:rPr>
              <a:t>. </a:t>
            </a:r>
          </a:p>
          <a:p>
            <a:endParaRPr lang="en-US" sz="1400" dirty="0">
              <a:latin typeface="+mn-lt"/>
            </a:endParaRPr>
          </a:p>
        </p:txBody>
      </p:sp>
      <p:sp>
        <p:nvSpPr>
          <p:cNvPr id="11" name="Rechthoek 35"/>
          <p:cNvSpPr>
            <a:spLocks noChangeArrowheads="1"/>
          </p:cNvSpPr>
          <p:nvPr/>
        </p:nvSpPr>
        <p:spPr bwMode="auto">
          <a:xfrm>
            <a:off x="551384" y="3741153"/>
            <a:ext cx="1368425" cy="360362"/>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VIGIE </a:t>
            </a:r>
          </a:p>
          <a:p>
            <a:pPr algn="ctr"/>
            <a:r>
              <a:rPr lang="nl-BE" sz="1000" b="1" dirty="0">
                <a:solidFill>
                  <a:schemeClr val="bg1"/>
                </a:solidFill>
              </a:rPr>
              <a:t>ENTREPRENEUR</a:t>
            </a:r>
          </a:p>
        </p:txBody>
      </p:sp>
      <p:pic>
        <p:nvPicPr>
          <p:cNvPr id="13" name="Picture 12"/>
          <p:cNvPicPr>
            <a:picLocks noChangeAspect="1"/>
          </p:cNvPicPr>
          <p:nvPr/>
        </p:nvPicPr>
        <p:blipFill>
          <a:blip r:embed="rId3"/>
          <a:stretch>
            <a:fillRect/>
          </a:stretch>
        </p:blipFill>
        <p:spPr>
          <a:xfrm>
            <a:off x="983431" y="2420888"/>
            <a:ext cx="499915" cy="1201016"/>
          </a:xfrm>
          <a:prstGeom prst="rect">
            <a:avLst/>
          </a:prstGeom>
        </p:spPr>
      </p:pic>
      <p:pic>
        <p:nvPicPr>
          <p:cNvPr id="2" name="Picture 1"/>
          <p:cNvPicPr>
            <a:picLocks noChangeAspect="1"/>
          </p:cNvPicPr>
          <p:nvPr/>
        </p:nvPicPr>
        <p:blipFill>
          <a:blip r:embed="rId4"/>
          <a:stretch>
            <a:fillRect/>
          </a:stretch>
        </p:blipFill>
        <p:spPr>
          <a:xfrm>
            <a:off x="10206939" y="3583310"/>
            <a:ext cx="585267" cy="518205"/>
          </a:xfrm>
          <a:prstGeom prst="rect">
            <a:avLst/>
          </a:prstGeom>
        </p:spPr>
      </p:pic>
      <p:sp>
        <p:nvSpPr>
          <p:cNvPr id="3" name="Rectangle 2"/>
          <p:cNvSpPr/>
          <p:nvPr/>
        </p:nvSpPr>
        <p:spPr>
          <a:xfrm>
            <a:off x="2439568" y="2464530"/>
            <a:ext cx="8784977" cy="523220"/>
          </a:xfrm>
          <a:prstGeom prst="rect">
            <a:avLst/>
          </a:prstGeom>
          <a:solidFill>
            <a:schemeClr val="bg1">
              <a:lumMod val="85000"/>
            </a:schemeClr>
          </a:solidFill>
        </p:spPr>
        <p:txBody>
          <a:bodyPr wrap="square">
            <a:spAutoFit/>
          </a:bodyPr>
          <a:lstStyle/>
          <a:p>
            <a:pPr algn="just">
              <a:defRPr/>
            </a:pPr>
            <a:r>
              <a:rPr lang="fr-BE" sz="1400" dirty="0">
                <a:latin typeface="+mn-lt"/>
              </a:rPr>
              <a:t>L’agent qui veille à la sécurité (…) doit </a:t>
            </a:r>
            <a:r>
              <a:rPr lang="fr-BE" sz="1400" b="1" dirty="0">
                <a:latin typeface="+mn-lt"/>
              </a:rPr>
              <a:t>être en possession des moyens adéquats pour pouvoir exécuter sa tâche convenablement.</a:t>
            </a:r>
            <a:r>
              <a:rPr lang="fr-BE" sz="1400" dirty="0">
                <a:latin typeface="+mn-lt"/>
              </a:rPr>
              <a:t> </a:t>
            </a:r>
            <a:endParaRPr lang="fr-FR" sz="1600" dirty="0">
              <a:latin typeface="+mn-lt"/>
            </a:endParaRPr>
          </a:p>
        </p:txBody>
      </p:sp>
    </p:spTree>
    <p:extLst>
      <p:ext uri="{BB962C8B-B14F-4D97-AF65-F5344CB8AC3E}">
        <p14:creationId xmlns:p14="http://schemas.microsoft.com/office/powerpoint/2010/main" val="413756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6975659" cy="4244400"/>
          </a:xfrm>
        </p:spPr>
        <p:txBody>
          <a:bodyPr/>
          <a:lstStyle/>
          <a:p>
            <a:r>
              <a:rPr lang="nl-BE" sz="2000" b="1" dirty="0">
                <a:solidFill>
                  <a:schemeClr val="tx1"/>
                </a:solidFill>
              </a:rPr>
              <a:t>Documents de référence</a:t>
            </a:r>
            <a:br>
              <a:rPr lang="nl-BE" sz="2000" b="1" dirty="0">
                <a:solidFill>
                  <a:schemeClr val="tx1"/>
                </a:solidFill>
              </a:rPr>
            </a:br>
            <a:br>
              <a:rPr lang="nl-BE" sz="2000" b="1" dirty="0">
                <a:solidFill>
                  <a:schemeClr val="tx1"/>
                </a:solidFill>
              </a:rPr>
            </a:br>
            <a:r>
              <a:rPr lang="nl-BE" sz="2000" b="1" dirty="0">
                <a:solidFill>
                  <a:schemeClr val="tx1"/>
                </a:solidFill>
              </a:rPr>
              <a:t>Photo de famille “Entrepreneur"</a:t>
            </a:r>
            <a:br>
              <a:rPr lang="nl-BE" sz="2000" b="1" dirty="0">
                <a:solidFill>
                  <a:schemeClr val="tx1"/>
                </a:solidFill>
              </a:rPr>
            </a:br>
            <a:br>
              <a:rPr lang="nl-BE" sz="2000" b="1" dirty="0">
                <a:solidFill>
                  <a:schemeClr val="tx1"/>
                </a:solidFill>
              </a:rPr>
            </a:br>
            <a:r>
              <a:rPr lang="nl-BE" sz="2000" b="1" dirty="0">
                <a:solidFill>
                  <a:schemeClr val="tx1"/>
                </a:solidFill>
              </a:rPr>
              <a:t>0. Introduction</a:t>
            </a:r>
            <a:br>
              <a:rPr lang="nl-BE" sz="2000" b="1" dirty="0">
                <a:solidFill>
                  <a:schemeClr val="tx1"/>
                </a:solidFill>
              </a:rPr>
            </a:br>
            <a:br>
              <a:rPr lang="nl-BE" sz="2000" b="1" dirty="0">
                <a:solidFill>
                  <a:schemeClr val="tx1"/>
                </a:solidFill>
              </a:rPr>
            </a:br>
            <a:r>
              <a:rPr lang="nl-BE" sz="2000" b="1" dirty="0"/>
              <a:t>1. </a:t>
            </a:r>
            <a:r>
              <a:rPr lang="nl-BE" sz="2000" b="1" dirty="0" err="1"/>
              <a:t>Système</a:t>
            </a:r>
            <a:r>
              <a:rPr lang="nl-BE" sz="2000" b="1" dirty="0"/>
              <a:t> de </a:t>
            </a:r>
            <a:r>
              <a:rPr lang="nl-BE" sz="2000" b="1" dirty="0" err="1"/>
              <a:t>protection</a:t>
            </a:r>
            <a:r>
              <a:rPr lang="nl-BE" sz="2000" b="1" dirty="0"/>
              <a:t> </a:t>
            </a:r>
            <a:r>
              <a:rPr lang="nl-BE" sz="2000" b="1" dirty="0" err="1"/>
              <a:t>avec</a:t>
            </a:r>
            <a:r>
              <a:rPr lang="nl-BE" sz="2000" b="1" dirty="0"/>
              <a:t> </a:t>
            </a:r>
            <a:r>
              <a:rPr lang="nl-BE" sz="2000" b="1" dirty="0" err="1"/>
              <a:t>Vigie</a:t>
            </a:r>
            <a:endParaRPr lang="nl-BE" sz="2000" b="1" dirty="0"/>
          </a:p>
          <a:p>
            <a:br>
              <a:rPr lang="nl-BE" sz="2000" b="1" dirty="0"/>
            </a:br>
            <a:r>
              <a:rPr lang="nl-BE" sz="2000" b="1" dirty="0">
                <a:solidFill>
                  <a:schemeClr val="tx1"/>
                </a:solidFill>
              </a:rPr>
              <a:t>2. </a:t>
            </a:r>
            <a:r>
              <a:rPr lang="nl-BE" sz="2000" b="1" dirty="0" err="1">
                <a:solidFill>
                  <a:schemeClr val="tx1"/>
                </a:solidFill>
              </a:rPr>
              <a:t>Incidents</a:t>
            </a:r>
            <a:r>
              <a:rPr lang="nl-BE" sz="2000" b="1" dirty="0">
                <a:solidFill>
                  <a:schemeClr val="tx1"/>
                </a:solidFill>
              </a:rPr>
              <a:t> 	</a:t>
            </a: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1820298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9192344" y="186648"/>
            <a:ext cx="2632903" cy="360363"/>
          </a:xfrm>
        </p:spPr>
        <p:txBody>
          <a:bodyPr/>
          <a:lstStyle/>
          <a:p>
            <a:r>
              <a:rPr lang="en-GB" dirty="0"/>
              <a:t>2. </a:t>
            </a:r>
            <a:r>
              <a:rPr lang="en-GB" dirty="0" err="1"/>
              <a:t>Système</a:t>
            </a:r>
            <a:r>
              <a:rPr lang="en-GB" dirty="0"/>
              <a:t> de protection avec </a:t>
            </a:r>
            <a:r>
              <a:rPr lang="en-GB" dirty="0" err="1"/>
              <a:t>Vigie</a:t>
            </a:r>
            <a:endParaRPr lang="en-GB" dirty="0"/>
          </a:p>
        </p:txBody>
      </p:sp>
      <p:sp>
        <p:nvSpPr>
          <p:cNvPr id="7" name="Title 1"/>
          <p:cNvSpPr txBox="1">
            <a:spLocks/>
          </p:cNvSpPr>
          <p:nvPr/>
        </p:nvSpPr>
        <p:spPr bwMode="auto">
          <a:xfrm>
            <a:off x="1127844" y="635861"/>
            <a:ext cx="8064500" cy="506413"/>
          </a:xfrm>
          <a:prstGeom prst="rect">
            <a:avLst/>
          </a:prstGeom>
          <a:noFill/>
          <a:ln w="9525">
            <a:noFill/>
            <a:miter lim="800000"/>
            <a:headEnd/>
            <a:tailEnd/>
          </a:ln>
          <a:effectLst/>
        </p:spPr>
        <p:txBody>
          <a:bodyPr lIns="0" tIns="0" rIns="0" bIns="0"/>
          <a:lstStyle/>
          <a:p>
            <a:pPr algn="l">
              <a:defRPr/>
            </a:pPr>
            <a:r>
              <a:rPr lang="en-US" sz="2000" b="1" kern="0" dirty="0" err="1">
                <a:solidFill>
                  <a:srgbClr val="0070C0"/>
                </a:solidFill>
                <a:latin typeface="+mj-lt"/>
                <a:ea typeface="+mj-ea"/>
                <a:cs typeface="+mj-cs"/>
              </a:rPr>
              <a:t>Etablissement</a:t>
            </a:r>
            <a:r>
              <a:rPr lang="en-US" sz="2000" b="1" kern="0" dirty="0">
                <a:solidFill>
                  <a:srgbClr val="0070C0"/>
                </a:solidFill>
                <a:latin typeface="+mj-lt"/>
                <a:ea typeface="+mj-ea"/>
                <a:cs typeface="+mj-cs"/>
              </a:rPr>
              <a:t> du </a:t>
            </a:r>
            <a:r>
              <a:rPr lang="en-US" sz="2000" b="1" kern="0" dirty="0" err="1">
                <a:solidFill>
                  <a:srgbClr val="0070C0"/>
                </a:solidFill>
                <a:latin typeface="+mj-lt"/>
                <a:ea typeface="+mj-ea"/>
                <a:cs typeface="+mj-cs"/>
              </a:rPr>
              <a:t>système</a:t>
            </a:r>
            <a:r>
              <a:rPr lang="en-US" sz="2000" b="1" kern="0" dirty="0">
                <a:solidFill>
                  <a:srgbClr val="0070C0"/>
                </a:solidFill>
                <a:latin typeface="+mj-lt"/>
                <a:ea typeface="+mj-ea"/>
                <a:cs typeface="+mj-cs"/>
              </a:rPr>
              <a:t> de protection avec </a:t>
            </a:r>
            <a:r>
              <a:rPr lang="en-US" sz="2000" b="1" kern="0" dirty="0" err="1">
                <a:solidFill>
                  <a:srgbClr val="0070C0"/>
                </a:solidFill>
                <a:latin typeface="+mj-lt"/>
                <a:ea typeface="+mj-ea"/>
                <a:cs typeface="+mj-cs"/>
              </a:rPr>
              <a:t>vigie</a:t>
            </a:r>
            <a:r>
              <a:rPr lang="en-US" sz="2000" b="1" kern="0" dirty="0">
                <a:solidFill>
                  <a:srgbClr val="0070C0"/>
                </a:solidFill>
                <a:latin typeface="+mj-lt"/>
                <a:ea typeface="+mj-ea"/>
                <a:cs typeface="+mj-cs"/>
              </a:rPr>
              <a:t> - </a:t>
            </a:r>
            <a:r>
              <a:rPr lang="en-US" sz="2000" b="1" kern="0" dirty="0" err="1">
                <a:solidFill>
                  <a:srgbClr val="0070C0"/>
                </a:solidFill>
                <a:latin typeface="+mj-lt"/>
                <a:ea typeface="+mj-ea"/>
                <a:cs typeface="+mj-cs"/>
              </a:rPr>
              <a:t>Approche</a:t>
            </a:r>
            <a:endParaRPr lang="en-US" sz="2000" b="1" kern="0" dirty="0">
              <a:solidFill>
                <a:srgbClr val="0070C0"/>
              </a:solidFill>
              <a:latin typeface="+mj-lt"/>
              <a:ea typeface="+mj-ea"/>
              <a:cs typeface="+mj-cs"/>
            </a:endParaRPr>
          </a:p>
        </p:txBody>
      </p:sp>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de </a:t>
            </a:r>
            <a:r>
              <a:rPr lang="en-US" sz="1200" dirty="0" err="1"/>
              <a:t>l’étude</a:t>
            </a:r>
            <a:r>
              <a:rPr lang="en-US" sz="1200" dirty="0"/>
              <a:t> </a:t>
            </a:r>
            <a:r>
              <a:rPr lang="en-US" sz="1200" dirty="0" err="1"/>
              <a:t>théorique</a:t>
            </a:r>
            <a:r>
              <a:rPr lang="en-US" sz="1200" dirty="0"/>
              <a:t>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Calculs</a:t>
            </a:r>
            <a:r>
              <a:rPr lang="en-US" sz="1200" dirty="0"/>
              <a:t> de base </a:t>
            </a:r>
          </a:p>
          <a:p>
            <a:pPr algn="ctr"/>
            <a:r>
              <a:rPr lang="en-US" sz="1200" dirty="0"/>
              <a:t>Etude </a:t>
            </a:r>
            <a:r>
              <a:rPr lang="en-US" sz="1200" dirty="0" err="1"/>
              <a:t>théorique</a:t>
            </a:r>
            <a:endParaRPr lang="en-US" sz="1200" dirty="0"/>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Déterminer</a:t>
            </a:r>
            <a:r>
              <a:rPr lang="nl-NL" sz="1200" dirty="0"/>
              <a:t> </a:t>
            </a:r>
            <a:r>
              <a:rPr lang="nl-NL" sz="1200" dirty="0" err="1"/>
              <a:t>l’emplacement</a:t>
            </a:r>
            <a:r>
              <a:rPr lang="nl-NL" sz="1200" dirty="0"/>
              <a:t> de la vigie</a:t>
            </a:r>
            <a:endParaRPr lang="en-US" sz="1200" dirty="0"/>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la </a:t>
            </a:r>
            <a:r>
              <a:rPr lang="en-US" sz="1200" dirty="0" err="1"/>
              <a:t>vigie</a:t>
            </a:r>
            <a:endParaRPr lang="en-US" sz="1200" dirty="0"/>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a:t>
            </a:r>
          </a:p>
          <a:p>
            <a:pPr algn="ctr"/>
            <a:r>
              <a:rPr lang="en-US" sz="1200" dirty="0"/>
              <a:t>du </a:t>
            </a:r>
            <a:r>
              <a:rPr lang="en-US" sz="1200" dirty="0" err="1"/>
              <a:t>système</a:t>
            </a:r>
            <a:r>
              <a:rPr lang="en-US" sz="1200" dirty="0"/>
              <a:t>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endParaRPr lang="en-US" sz="1200" dirty="0"/>
          </a:p>
          <a:p>
            <a:pPr algn="ctr"/>
            <a:r>
              <a:rPr lang="en-US" sz="120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 name="Group 1"/>
          <p:cNvGrpSpPr/>
          <p:nvPr/>
        </p:nvGrpSpPr>
        <p:grpSpPr>
          <a:xfrm>
            <a:off x="2217225" y="2206168"/>
            <a:ext cx="4239077" cy="2404839"/>
            <a:chOff x="693224" y="2400123"/>
            <a:chExt cx="4239077" cy="2404839"/>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34" name="Wolkvormige toelichting 17"/>
            <p:cNvSpPr/>
            <p:nvPr/>
          </p:nvSpPr>
          <p:spPr bwMode="auto">
            <a:xfrm>
              <a:off x="693224" y="2400123"/>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258" y="2757488"/>
            <a:ext cx="378782" cy="999216"/>
          </a:xfrm>
          <a:prstGeom prst="rect">
            <a:avLst/>
          </a:prstGeom>
        </p:spPr>
      </p:pic>
      <p:sp>
        <p:nvSpPr>
          <p:cNvPr id="39" name="Rechthoek 35"/>
          <p:cNvSpPr>
            <a:spLocks noChangeArrowheads="1"/>
          </p:cNvSpPr>
          <p:nvPr/>
        </p:nvSpPr>
        <p:spPr bwMode="auto">
          <a:xfrm>
            <a:off x="4928205" y="3778807"/>
            <a:ext cx="1080120" cy="360239"/>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CHEF DE TRAVAIL – RS ENTREPRENEUR</a:t>
            </a:r>
            <a:endParaRPr lang="nl-BE" sz="1100" b="1" dirty="0">
              <a:solidFill>
                <a:schemeClr val="bg1"/>
              </a:solidFill>
            </a:endParaRPr>
          </a:p>
        </p:txBody>
      </p:sp>
      <p:sp>
        <p:nvSpPr>
          <p:cNvPr id="4" name="TextBox 3"/>
          <p:cNvSpPr txBox="1"/>
          <p:nvPr/>
        </p:nvSpPr>
        <p:spPr>
          <a:xfrm>
            <a:off x="2676712" y="2377489"/>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spTree>
    <p:extLst>
      <p:ext uri="{BB962C8B-B14F-4D97-AF65-F5344CB8AC3E}">
        <p14:creationId xmlns:p14="http://schemas.microsoft.com/office/powerpoint/2010/main" val="565730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9090140" y="164041"/>
            <a:ext cx="2785136" cy="360363"/>
          </a:xfrm>
        </p:spPr>
        <p:txBody>
          <a:bodyPr/>
          <a:lstStyle/>
          <a:p>
            <a:r>
              <a:rPr lang="en-GB" dirty="0"/>
              <a:t>1. </a:t>
            </a:r>
            <a:r>
              <a:rPr lang="en-GB" dirty="0" err="1"/>
              <a:t>Système</a:t>
            </a:r>
            <a:r>
              <a:rPr lang="en-GB" dirty="0"/>
              <a:t> de protection avec </a:t>
            </a:r>
            <a:r>
              <a:rPr lang="en-GB" dirty="0" err="1"/>
              <a:t>Vigie</a:t>
            </a:r>
            <a:endParaRPr lang="en-GB" dirty="0"/>
          </a:p>
        </p:txBody>
      </p:sp>
      <p:sp>
        <p:nvSpPr>
          <p:cNvPr id="7" name="Title 1"/>
          <p:cNvSpPr txBox="1">
            <a:spLocks/>
          </p:cNvSpPr>
          <p:nvPr/>
        </p:nvSpPr>
        <p:spPr bwMode="auto">
          <a:xfrm>
            <a:off x="657919" y="741868"/>
            <a:ext cx="8064500" cy="506413"/>
          </a:xfrm>
          <a:prstGeom prst="rect">
            <a:avLst/>
          </a:prstGeom>
          <a:noFill/>
          <a:ln w="9525">
            <a:noFill/>
            <a:miter lim="800000"/>
            <a:headEnd/>
            <a:tailEnd/>
          </a:ln>
          <a:effectLst/>
        </p:spPr>
        <p:txBody>
          <a:bodyPr lIns="0" tIns="0" rIns="0" bIns="0"/>
          <a:lstStyle/>
          <a:p>
            <a:pPr marL="1076325" indent="-1076325">
              <a:defRPr/>
            </a:pP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Planification</a:t>
            </a:r>
            <a:r>
              <a:rPr lang="en-US" sz="2000" b="1" kern="0" dirty="0">
                <a:solidFill>
                  <a:srgbClr val="0070C0"/>
                </a:solidFill>
                <a:latin typeface="+mj-lt"/>
                <a:ea typeface="+mj-ea"/>
                <a:cs typeface="+mj-cs"/>
              </a:rPr>
              <a:t> des </a:t>
            </a:r>
            <a:r>
              <a:rPr lang="en-US" sz="2000" b="1" kern="0" dirty="0" err="1">
                <a:solidFill>
                  <a:srgbClr val="0070C0"/>
                </a:solidFill>
                <a:latin typeface="+mj-lt"/>
                <a:ea typeface="+mj-ea"/>
                <a:cs typeface="+mj-cs"/>
              </a:rPr>
              <a:t>travaux</a:t>
            </a:r>
            <a:r>
              <a:rPr lang="en-US" sz="2000" b="1" kern="0" dirty="0">
                <a:solidFill>
                  <a:srgbClr val="0070C0"/>
                </a:solidFill>
                <a:latin typeface="+mj-lt"/>
                <a:ea typeface="+mj-ea"/>
                <a:cs typeface="+mj-cs"/>
              </a:rPr>
              <a:t> – Etude </a:t>
            </a:r>
            <a:r>
              <a:rPr lang="en-US" sz="2000" b="1" kern="0" dirty="0" err="1">
                <a:solidFill>
                  <a:srgbClr val="0070C0"/>
                </a:solidFill>
                <a:latin typeface="+mj-lt"/>
                <a:ea typeface="+mj-ea"/>
                <a:cs typeface="+mj-cs"/>
              </a:rPr>
              <a:t>théorique</a:t>
            </a:r>
            <a:endParaRPr lang="en-US" sz="2000" b="1" kern="0" dirty="0">
              <a:solidFill>
                <a:srgbClr val="0070C0"/>
              </a:solidFill>
              <a:latin typeface="+mj-lt"/>
              <a:ea typeface="+mj-ea"/>
              <a:cs typeface="+mj-cs"/>
            </a:endParaRPr>
          </a:p>
        </p:txBody>
      </p:sp>
      <p:grpSp>
        <p:nvGrpSpPr>
          <p:cNvPr id="3" name="Group 2"/>
          <p:cNvGrpSpPr/>
          <p:nvPr/>
        </p:nvGrpSpPr>
        <p:grpSpPr>
          <a:xfrm>
            <a:off x="2921238" y="1209051"/>
            <a:ext cx="4614552" cy="3454227"/>
            <a:chOff x="2195736" y="1268413"/>
            <a:chExt cx="5904656" cy="3096691"/>
          </a:xfrm>
        </p:grpSpPr>
        <p:sp>
          <p:nvSpPr>
            <p:cNvPr id="2" name="Rounded Rectangle 1"/>
            <p:cNvSpPr>
              <a:spLocks noChangeAspect="1"/>
            </p:cNvSpPr>
            <p:nvPr/>
          </p:nvSpPr>
          <p:spPr bwMode="auto">
            <a:xfrm>
              <a:off x="2195736" y="1268413"/>
              <a:ext cx="5904656" cy="3096691"/>
            </a:xfrm>
            <a:prstGeom prst="roundRect">
              <a:avLst/>
            </a:prstGeom>
            <a:solidFill>
              <a:schemeClr val="bg1">
                <a:lumMod val="50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9" name="Rounded Rectangle 8"/>
            <p:cNvSpPr>
              <a:spLocks noChangeAspect="1"/>
            </p:cNvSpPr>
            <p:nvPr/>
          </p:nvSpPr>
          <p:spPr bwMode="auto">
            <a:xfrm>
              <a:off x="2304064" y="1325225"/>
              <a:ext cx="5688000" cy="2983065"/>
            </a:xfrm>
            <a:prstGeom prst="roundRect">
              <a:avLst/>
            </a:prstGeom>
            <a:solidFill>
              <a:schemeClr val="bg1"/>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pic>
        <p:nvPicPr>
          <p:cNvPr id="11" name="Picture 7"/>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79976" y="4722640"/>
            <a:ext cx="4602732" cy="155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3" cstate="email">
            <a:grayscl/>
            <a:extLst>
              <a:ext uri="{28A0092B-C50C-407E-A947-70E740481C1C}">
                <a14:useLocalDpi xmlns:a14="http://schemas.microsoft.com/office/drawing/2010/main"/>
              </a:ext>
            </a:extLst>
          </a:blip>
          <a:srcRect/>
          <a:stretch/>
        </p:blipFill>
        <p:spPr bwMode="auto">
          <a:xfrm>
            <a:off x="8663493" y="4024601"/>
            <a:ext cx="574873" cy="99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4" cstate="email">
            <a:grayscl/>
            <a:extLst>
              <a:ext uri="{28A0092B-C50C-407E-A947-70E740481C1C}">
                <a14:useLocalDpi xmlns:a14="http://schemas.microsoft.com/office/drawing/2010/main"/>
              </a:ext>
            </a:extLst>
          </a:blip>
          <a:srcRect/>
          <a:stretch/>
        </p:blipFill>
        <p:spPr bwMode="auto">
          <a:xfrm>
            <a:off x="9238366" y="4024601"/>
            <a:ext cx="526473" cy="99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985912" y="2606753"/>
            <a:ext cx="701781" cy="2417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694682">
            <a:off x="7752024" y="5117197"/>
            <a:ext cx="568168" cy="46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bwMode="auto">
          <a:xfrm>
            <a:off x="8181342" y="3378599"/>
            <a:ext cx="362930" cy="646003"/>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10" name="TextBox 9"/>
          <p:cNvSpPr txBox="1"/>
          <p:nvPr/>
        </p:nvSpPr>
        <p:spPr>
          <a:xfrm>
            <a:off x="7886631" y="3437894"/>
            <a:ext cx="952352" cy="246221"/>
          </a:xfrm>
          <a:prstGeom prst="rect">
            <a:avLst/>
          </a:prstGeom>
          <a:noFill/>
        </p:spPr>
        <p:txBody>
          <a:bodyPr wrap="square" rtlCol="0">
            <a:spAutoFit/>
          </a:bodyPr>
          <a:lstStyle/>
          <a:p>
            <a:pPr algn="ctr"/>
            <a:r>
              <a:rPr lang="en-US" sz="500" b="1" dirty="0">
                <a:solidFill>
                  <a:schemeClr val="accent2"/>
                </a:solidFill>
              </a:rPr>
              <a:t>ANALYSE</a:t>
            </a:r>
          </a:p>
          <a:p>
            <a:pPr algn="ctr"/>
            <a:r>
              <a:rPr lang="en-US" sz="500" b="1" dirty="0">
                <a:solidFill>
                  <a:schemeClr val="accent2"/>
                </a:solidFill>
              </a:rPr>
              <a:t>DE RISQUES</a:t>
            </a:r>
            <a:endParaRPr lang="en-US" sz="600" b="1" dirty="0">
              <a:solidFill>
                <a:schemeClr val="accent2"/>
              </a:solidFill>
            </a:endParaRPr>
          </a:p>
        </p:txBody>
      </p:sp>
      <p:pic>
        <p:nvPicPr>
          <p:cNvPr id="32" name="Object 3"/>
          <p:cNvPicPr>
            <a:picLocks noChangeArrowheads="1"/>
          </p:cNvPicPr>
          <p:nvPr/>
        </p:nvPicPr>
        <p:blipFill>
          <a:blip r:embed="rId7" cstate="email">
            <a:extLst>
              <a:ext uri="{28A0092B-C50C-407E-A947-70E740481C1C}">
                <a14:useLocalDpi xmlns:a14="http://schemas.microsoft.com/office/drawing/2010/main"/>
              </a:ext>
            </a:extLst>
          </a:blip>
          <a:srcRect l="-24509" t="-18781" r="-26208" b="-5528"/>
          <a:stretch>
            <a:fillRect/>
          </a:stretch>
        </p:blipFill>
        <p:spPr bwMode="auto">
          <a:xfrm rot="18672480">
            <a:off x="7106307" y="2693936"/>
            <a:ext cx="2790485" cy="1770525"/>
          </a:xfrm>
          <a:prstGeom prst="rect">
            <a:avLst/>
          </a:prstGeom>
          <a:noFill/>
          <a:ln w="9525">
            <a:noFill/>
            <a:miter lim="800000"/>
            <a:headEnd/>
            <a:tailEnd/>
          </a:ln>
        </p:spPr>
      </p:pic>
      <p:sp>
        <p:nvSpPr>
          <p:cNvPr id="40" name="Ovaal 21"/>
          <p:cNvSpPr>
            <a:spLocks noChangeAspect="1"/>
          </p:cNvSpPr>
          <p:nvPr/>
        </p:nvSpPr>
        <p:spPr bwMode="auto">
          <a:xfrm>
            <a:off x="663687" y="653019"/>
            <a:ext cx="807461" cy="807461"/>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3200" b="1" dirty="0">
                <a:solidFill>
                  <a:schemeClr val="bg1"/>
                </a:solidFill>
                <a:latin typeface="Arial" charset="0"/>
                <a:cs typeface="Arial" charset="0"/>
              </a:rPr>
              <a:t>1</a:t>
            </a:r>
            <a:endParaRPr lang="nl-BE" sz="3200" b="1" dirty="0">
              <a:solidFill>
                <a:schemeClr val="bg1"/>
              </a:solidFill>
              <a:latin typeface="Arial" charset="0"/>
              <a:cs typeface="Arial" charset="0"/>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0676" y="3404459"/>
            <a:ext cx="893467" cy="2356938"/>
          </a:xfrm>
          <a:prstGeom prst="rect">
            <a:avLst/>
          </a:prstGeom>
        </p:spPr>
      </p:pic>
      <p:sp>
        <p:nvSpPr>
          <p:cNvPr id="44" name="Rechthoek 35"/>
          <p:cNvSpPr>
            <a:spLocks noChangeArrowheads="1"/>
          </p:cNvSpPr>
          <p:nvPr/>
        </p:nvSpPr>
        <p:spPr bwMode="auto">
          <a:xfrm>
            <a:off x="1867349" y="5877272"/>
            <a:ext cx="1080120" cy="360239"/>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CHEF DE TRAVAIL – RS ENTREPRENEUR</a:t>
            </a:r>
            <a:endParaRPr lang="nl-BE" sz="1100" b="1" dirty="0">
              <a:solidFill>
                <a:schemeClr val="bg1"/>
              </a:solidFill>
            </a:endParaRPr>
          </a:p>
        </p:txBody>
      </p:sp>
      <p:pic>
        <p:nvPicPr>
          <p:cNvPr id="15" name="Picture 14"/>
          <p:cNvPicPr>
            <a:picLocks noChangeAspect="1"/>
          </p:cNvPicPr>
          <p:nvPr/>
        </p:nvPicPr>
        <p:blipFill>
          <a:blip r:embed="rId9">
            <a:duotone>
              <a:prstClr val="black"/>
              <a:schemeClr val="tx2">
                <a:lumMod val="75000"/>
                <a:tint val="45000"/>
                <a:satMod val="400000"/>
              </a:schemeClr>
            </a:duotone>
            <a:extLst>
              <a:ext uri="{28A0092B-C50C-407E-A947-70E740481C1C}">
                <a14:useLocalDpi xmlns:a14="http://schemas.microsoft.com/office/drawing/2010/main" val="0"/>
              </a:ext>
            </a:extLst>
          </a:blip>
          <a:stretch>
            <a:fillRect/>
          </a:stretch>
        </p:blipFill>
        <p:spPr>
          <a:xfrm>
            <a:off x="6834203" y="4909842"/>
            <a:ext cx="698536" cy="546128"/>
          </a:xfrm>
          <a:prstGeom prst="rect">
            <a:avLst/>
          </a:prstGeom>
        </p:spPr>
      </p:pic>
      <p:sp>
        <p:nvSpPr>
          <p:cNvPr id="48" name="TextBox 47"/>
          <p:cNvSpPr txBox="1"/>
          <p:nvPr/>
        </p:nvSpPr>
        <p:spPr>
          <a:xfrm>
            <a:off x="6914343" y="4997124"/>
            <a:ext cx="820636" cy="276999"/>
          </a:xfrm>
          <a:prstGeom prst="rect">
            <a:avLst/>
          </a:prstGeom>
          <a:noFill/>
        </p:spPr>
        <p:txBody>
          <a:bodyPr wrap="square" rtlCol="0">
            <a:spAutoFit/>
          </a:bodyPr>
          <a:lstStyle/>
          <a:p>
            <a:r>
              <a:rPr lang="fr-BE" sz="600" b="1" dirty="0">
                <a:solidFill>
                  <a:schemeClr val="accent1"/>
                </a:solidFill>
              </a:rPr>
              <a:t>FICHE DE TRAVAIL</a:t>
            </a: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04265" y="1391138"/>
            <a:ext cx="3871855" cy="3122703"/>
          </a:xfrm>
          <a:prstGeom prst="rect">
            <a:avLst/>
          </a:prstGeom>
        </p:spPr>
      </p:pic>
      <p:sp>
        <p:nvSpPr>
          <p:cNvPr id="57" name="Curved Down Arrow 56"/>
          <p:cNvSpPr>
            <a:spLocks noChangeAspect="1"/>
          </p:cNvSpPr>
          <p:nvPr/>
        </p:nvSpPr>
        <p:spPr bwMode="auto">
          <a:xfrm rot="2283584">
            <a:off x="5291902" y="3503822"/>
            <a:ext cx="2505957" cy="835319"/>
          </a:xfrm>
          <a:prstGeom prst="curvedDownArrow">
            <a:avLst>
              <a:gd name="adj1" fmla="val 25000"/>
              <a:gd name="adj2" fmla="val 62722"/>
              <a:gd name="adj3" fmla="val 26865"/>
            </a:avLst>
          </a:prstGeom>
          <a:solidFill>
            <a:schemeClr val="bg1">
              <a:lumMod val="85000"/>
            </a:schemeClr>
          </a:solidFill>
          <a:ln w="3175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Tree>
    <p:extLst>
      <p:ext uri="{BB962C8B-B14F-4D97-AF65-F5344CB8AC3E}">
        <p14:creationId xmlns:p14="http://schemas.microsoft.com/office/powerpoint/2010/main" val="4022582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9033028" y="231156"/>
            <a:ext cx="2856252"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271464" y="-116639"/>
            <a:ext cx="8064500" cy="820044"/>
          </a:xfrm>
          <a:prstGeom prst="rect">
            <a:avLst/>
          </a:prstGeom>
        </p:spPr>
        <p:txBody>
          <a:bodyPr/>
          <a:lstStyle/>
          <a:p>
            <a:pPr>
              <a:tabLst>
                <a:tab pos="542925" algn="l"/>
              </a:tabLst>
            </a:pPr>
            <a:br>
              <a:rPr lang="en-US" sz="2000" dirty="0"/>
            </a:br>
            <a:r>
              <a:rPr lang="en-US" sz="1800" b="1" kern="0" dirty="0" err="1">
                <a:solidFill>
                  <a:srgbClr val="0070C0"/>
                </a:solidFill>
              </a:rPr>
              <a:t>Principes</a:t>
            </a:r>
            <a:r>
              <a:rPr lang="en-US" sz="1800" b="1" kern="0" dirty="0">
                <a:solidFill>
                  <a:srgbClr val="0070C0"/>
                </a:solidFill>
              </a:rPr>
              <a:t> de base</a:t>
            </a:r>
          </a:p>
        </p:txBody>
      </p:sp>
      <p:sp>
        <p:nvSpPr>
          <p:cNvPr id="28" name="Afgeronde rechthoek 14"/>
          <p:cNvSpPr/>
          <p:nvPr/>
        </p:nvSpPr>
        <p:spPr bwMode="auto">
          <a:xfrm>
            <a:off x="9259411" y="5352912"/>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err="1"/>
              <a:t>Sécurité</a:t>
            </a:r>
            <a:r>
              <a:rPr lang="nl-BE" sz="1200" dirty="0"/>
              <a:t> du </a:t>
            </a:r>
            <a:r>
              <a:rPr lang="nl-BE" sz="1200" dirty="0" err="1"/>
              <a:t>personnel</a:t>
            </a:r>
            <a:endParaRPr lang="nl-BE" sz="1200" dirty="0"/>
          </a:p>
        </p:txBody>
      </p:sp>
      <p:pic>
        <p:nvPicPr>
          <p:cNvPr id="29"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09321" y="5904449"/>
            <a:ext cx="479425" cy="390525"/>
          </a:xfrm>
          <a:prstGeom prst="rect">
            <a:avLst/>
          </a:prstGeom>
          <a:noFill/>
          <a:ln w="9525">
            <a:noFill/>
            <a:miter lim="800000"/>
            <a:headEnd/>
            <a:tailEnd/>
          </a:ln>
        </p:spPr>
      </p:pic>
      <p:sp>
        <p:nvSpPr>
          <p:cNvPr id="30" name="Afgeronde rechthoek 14"/>
          <p:cNvSpPr/>
          <p:nvPr/>
        </p:nvSpPr>
        <p:spPr bwMode="auto">
          <a:xfrm>
            <a:off x="9243613" y="6020793"/>
            <a:ext cx="2282516"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a:t>Passage du mouvement en </a:t>
            </a:r>
            <a:r>
              <a:rPr lang="nl-BE" sz="1200" dirty="0" err="1"/>
              <a:t>sécurité</a:t>
            </a:r>
            <a:endParaRPr lang="nl-BE" sz="1200" dirty="0"/>
          </a:p>
        </p:txBody>
      </p:sp>
      <p:pic>
        <p:nvPicPr>
          <p:cNvPr id="31"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12481" y="5126626"/>
            <a:ext cx="479425" cy="390525"/>
          </a:xfrm>
          <a:prstGeom prst="rect">
            <a:avLst/>
          </a:prstGeom>
          <a:noFill/>
          <a:ln w="9525">
            <a:noFill/>
            <a:miter lim="800000"/>
            <a:headEnd/>
            <a:tailEnd/>
          </a:ln>
        </p:spPr>
      </p:pic>
      <p:sp>
        <p:nvSpPr>
          <p:cNvPr id="17" name="Rounded Rectangle 12"/>
          <p:cNvSpPr/>
          <p:nvPr/>
        </p:nvSpPr>
        <p:spPr bwMode="auto">
          <a:xfrm>
            <a:off x="8772512" y="1211245"/>
            <a:ext cx="3309020" cy="3351877"/>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400" b="1" dirty="0">
                <a:latin typeface="+mn-lt"/>
              </a:rPr>
              <a:t>Libération des voies</a:t>
            </a:r>
          </a:p>
          <a:p>
            <a:pPr lvl="0" algn="just">
              <a:defRPr/>
            </a:pPr>
            <a:endParaRPr lang="fr-BE" sz="1400" b="1" dirty="0">
              <a:latin typeface="+mn-lt"/>
            </a:endParaRPr>
          </a:p>
          <a:p>
            <a:pPr lvl="0" algn="just">
              <a:defRPr/>
            </a:pPr>
            <a:r>
              <a:rPr lang="fr-BE" sz="1400" b="1" dirty="0">
                <a:solidFill>
                  <a:srgbClr val="FF0000"/>
                </a:solidFill>
                <a:latin typeface="+mn-lt"/>
              </a:rPr>
              <a:t>Dès qu’un mouvement</a:t>
            </a:r>
            <a:r>
              <a:rPr lang="fr-BE" sz="1400" dirty="0">
                <a:latin typeface="+mn-lt"/>
              </a:rPr>
              <a:t> se dirigeant vers la zone de travail</a:t>
            </a:r>
            <a:r>
              <a:rPr lang="fr-BE" sz="1400" b="1" dirty="0">
                <a:solidFill>
                  <a:srgbClr val="FF0000"/>
                </a:solidFill>
                <a:latin typeface="+mn-lt"/>
              </a:rPr>
              <a:t> est signalé</a:t>
            </a:r>
            <a:r>
              <a:rPr lang="fr-BE" sz="1400" dirty="0">
                <a:solidFill>
                  <a:srgbClr val="FF0000"/>
                </a:solidFill>
                <a:latin typeface="+mn-lt"/>
              </a:rPr>
              <a:t> </a:t>
            </a:r>
            <a:r>
              <a:rPr lang="fr-BE" sz="1400" dirty="0">
                <a:latin typeface="+mn-lt"/>
              </a:rPr>
              <a:t>ou </a:t>
            </a:r>
            <a:r>
              <a:rPr lang="fr-BE" sz="1400" b="1" dirty="0">
                <a:solidFill>
                  <a:srgbClr val="FF0000"/>
                </a:solidFill>
                <a:latin typeface="+mn-lt"/>
              </a:rPr>
              <a:t>aperçu</a:t>
            </a:r>
            <a:r>
              <a:rPr lang="fr-BE" sz="1400" dirty="0">
                <a:latin typeface="+mn-lt"/>
              </a:rPr>
              <a:t>, </a:t>
            </a:r>
            <a:r>
              <a:rPr lang="fr-BE" sz="1400" b="1" dirty="0">
                <a:latin typeface="+mn-lt"/>
              </a:rPr>
              <a:t>le ou les agent(s) </a:t>
            </a:r>
            <a:r>
              <a:rPr lang="fr-BE" sz="1400" b="1" dirty="0" err="1">
                <a:latin typeface="+mn-lt"/>
              </a:rPr>
              <a:t>doi</a:t>
            </a:r>
            <a:r>
              <a:rPr lang="fr-BE" sz="1400" b="1" dirty="0">
                <a:latin typeface="+mn-lt"/>
              </a:rPr>
              <a:t>(</a:t>
            </a:r>
            <a:r>
              <a:rPr lang="fr-BE" sz="1400" b="1" dirty="0" err="1">
                <a:latin typeface="+mn-lt"/>
              </a:rPr>
              <a:t>ven</a:t>
            </a:r>
            <a:r>
              <a:rPr lang="fr-BE" sz="1400" b="1" dirty="0">
                <a:latin typeface="+mn-lt"/>
              </a:rPr>
              <a:t>)t </a:t>
            </a:r>
            <a:r>
              <a:rPr lang="fr-BE" sz="1400" dirty="0">
                <a:latin typeface="+mn-lt"/>
              </a:rPr>
              <a:t>quitter la voie, enlever l’outillage ou le matériel utilisé et </a:t>
            </a:r>
            <a:r>
              <a:rPr lang="fr-BE" sz="1400" b="1" dirty="0">
                <a:latin typeface="+mn-lt"/>
              </a:rPr>
              <a:t>se retirer hors de la zone dangereuse des voies en service</a:t>
            </a:r>
            <a:r>
              <a:rPr lang="fr-BE" sz="1400" dirty="0">
                <a:latin typeface="+mn-lt"/>
              </a:rPr>
              <a:t> en évitant autant que possible de traverser la ou les voie(s) adjacente(s). </a:t>
            </a:r>
          </a:p>
          <a:p>
            <a:pPr lvl="0" algn="just">
              <a:defRPr/>
            </a:pPr>
            <a:endParaRPr lang="fr-BE" sz="1400" dirty="0">
              <a:latin typeface="+mn-lt"/>
            </a:endParaRPr>
          </a:p>
          <a:p>
            <a:pPr lvl="0" algn="just">
              <a:defRPr/>
            </a:pPr>
            <a:r>
              <a:rPr lang="fr-BE" sz="1400" dirty="0">
                <a:latin typeface="+mn-lt"/>
              </a:rPr>
              <a:t>Avant de reprendre le travail, ils s’assurent qu’aucun autre mouvement ne survient ni n’a été signalé.</a:t>
            </a:r>
          </a:p>
        </p:txBody>
      </p:sp>
      <p:cxnSp>
        <p:nvCxnSpPr>
          <p:cNvPr id="13" name="Straight Arrow Connector 135"/>
          <p:cNvCxnSpPr>
            <a:cxnSpLocks noChangeShapeType="1"/>
          </p:cNvCxnSpPr>
          <p:nvPr/>
        </p:nvCxnSpPr>
        <p:spPr bwMode="auto">
          <a:xfrm flipH="1">
            <a:off x="839168" y="629116"/>
            <a:ext cx="248" cy="6097933"/>
          </a:xfrm>
          <a:prstGeom prst="straightConnector1">
            <a:avLst/>
          </a:prstGeom>
          <a:noFill/>
          <a:ln w="12700" algn="ctr">
            <a:solidFill>
              <a:schemeClr val="accent1"/>
            </a:solidFill>
            <a:prstDash val="dash"/>
            <a:round/>
            <a:headEnd/>
            <a:tailEnd type="arrow" w="med" len="med"/>
          </a:ln>
        </p:spPr>
      </p:cxnSp>
      <p:sp>
        <p:nvSpPr>
          <p:cNvPr id="14" name="TextBox 370"/>
          <p:cNvSpPr txBox="1">
            <a:spLocks noChangeArrowheads="1"/>
          </p:cNvSpPr>
          <p:nvPr/>
        </p:nvSpPr>
        <p:spPr bwMode="auto">
          <a:xfrm>
            <a:off x="769319" y="6554010"/>
            <a:ext cx="360363" cy="276225"/>
          </a:xfrm>
          <a:prstGeom prst="rect">
            <a:avLst/>
          </a:prstGeom>
          <a:noFill/>
          <a:ln w="9525">
            <a:noFill/>
            <a:miter lim="800000"/>
            <a:headEnd/>
            <a:tailEnd/>
          </a:ln>
        </p:spPr>
        <p:txBody>
          <a:bodyPr>
            <a:spAutoFit/>
          </a:bodyPr>
          <a:lstStyle/>
          <a:p>
            <a:pPr algn="ctr"/>
            <a:r>
              <a:rPr lang="en-US" sz="1200" b="1" dirty="0">
                <a:solidFill>
                  <a:srgbClr val="0070C0"/>
                </a:solidFill>
              </a:rPr>
              <a:t>t</a:t>
            </a:r>
          </a:p>
        </p:txBody>
      </p:sp>
      <p:sp>
        <p:nvSpPr>
          <p:cNvPr id="37" name="TextBox 36"/>
          <p:cNvSpPr txBox="1"/>
          <p:nvPr/>
        </p:nvSpPr>
        <p:spPr>
          <a:xfrm>
            <a:off x="2281039" y="1607939"/>
            <a:ext cx="1241922" cy="253916"/>
          </a:xfrm>
          <a:prstGeom prst="rect">
            <a:avLst/>
          </a:prstGeom>
          <a:noFill/>
        </p:spPr>
        <p:txBody>
          <a:bodyPr wrap="square" rtlCol="0">
            <a:spAutoFit/>
          </a:bodyPr>
          <a:lstStyle/>
          <a:p>
            <a:pPr algn="ctr"/>
            <a:r>
              <a:rPr lang="en-GB" sz="1050" b="1" dirty="0"/>
              <a:t>Voie en service</a:t>
            </a:r>
          </a:p>
        </p:txBody>
      </p:sp>
      <p:sp>
        <p:nvSpPr>
          <p:cNvPr id="38" name="TextBox 37"/>
          <p:cNvSpPr txBox="1"/>
          <p:nvPr/>
        </p:nvSpPr>
        <p:spPr>
          <a:xfrm>
            <a:off x="4068743" y="1590273"/>
            <a:ext cx="1241922" cy="253916"/>
          </a:xfrm>
          <a:prstGeom prst="rect">
            <a:avLst/>
          </a:prstGeom>
          <a:noFill/>
        </p:spPr>
        <p:txBody>
          <a:bodyPr wrap="square" rtlCol="0">
            <a:spAutoFit/>
          </a:bodyPr>
          <a:lstStyle/>
          <a:p>
            <a:pPr algn="ctr"/>
            <a:r>
              <a:rPr lang="en-GB" sz="1050" b="1" dirty="0"/>
              <a:t>Voie en service</a:t>
            </a:r>
          </a:p>
        </p:txBody>
      </p:sp>
      <p:cxnSp>
        <p:nvCxnSpPr>
          <p:cNvPr id="40" name="Straight Connector 39"/>
          <p:cNvCxnSpPr/>
          <p:nvPr/>
        </p:nvCxnSpPr>
        <p:spPr>
          <a:xfrm>
            <a:off x="6129654" y="1234396"/>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48" name="Cloud Callout 47"/>
          <p:cNvSpPr/>
          <p:nvPr/>
        </p:nvSpPr>
        <p:spPr>
          <a:xfrm>
            <a:off x="5447334" y="-22406"/>
            <a:ext cx="1279539" cy="934208"/>
          </a:xfrm>
          <a:prstGeom prst="cloudCallout">
            <a:avLst>
              <a:gd name="adj1" fmla="val 130810"/>
              <a:gd name="adj2" fmla="val -879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9" name="Straight Connector 88"/>
          <p:cNvCxnSpPr/>
          <p:nvPr/>
        </p:nvCxnSpPr>
        <p:spPr>
          <a:xfrm>
            <a:off x="5775283" y="1518011"/>
            <a:ext cx="365391" cy="300876"/>
          </a:xfrm>
          <a:prstGeom prst="line">
            <a:avLst/>
          </a:prstGeom>
          <a:ln w="19050"/>
        </p:spPr>
        <p:style>
          <a:lnRef idx="1">
            <a:schemeClr val="dk1"/>
          </a:lnRef>
          <a:fillRef idx="0">
            <a:schemeClr val="dk1"/>
          </a:fillRef>
          <a:effectRef idx="0">
            <a:schemeClr val="dk1"/>
          </a:effectRef>
          <a:fontRef idx="minor">
            <a:schemeClr val="tx1"/>
          </a:fontRef>
        </p:style>
      </p:cxnSp>
      <p:grpSp>
        <p:nvGrpSpPr>
          <p:cNvPr id="11" name="Group 10"/>
          <p:cNvGrpSpPr/>
          <p:nvPr/>
        </p:nvGrpSpPr>
        <p:grpSpPr>
          <a:xfrm>
            <a:off x="1003409" y="123578"/>
            <a:ext cx="8485338" cy="1686767"/>
            <a:chOff x="1003409" y="123578"/>
            <a:chExt cx="8485338" cy="1686767"/>
          </a:xfrm>
        </p:grpSpPr>
        <p:cxnSp>
          <p:nvCxnSpPr>
            <p:cNvPr id="21"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23"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cxnSp>
          <p:nvCxnSpPr>
            <p:cNvPr id="32" name="Straight Connector 31"/>
            <p:cNvCxnSpPr/>
            <p:nvPr/>
          </p:nvCxnSpPr>
          <p:spPr>
            <a:xfrm flipV="1">
              <a:off x="7042096" y="1381053"/>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051902" y="1400138"/>
              <a:ext cx="537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594710" y="118732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585817" y="1178989"/>
              <a:ext cx="715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088" y="146082"/>
              <a:ext cx="432048" cy="1020675"/>
            </a:xfrm>
            <a:prstGeom prst="rect">
              <a:avLst/>
            </a:prstGeom>
          </p:spPr>
        </p:pic>
        <p:cxnSp>
          <p:nvCxnSpPr>
            <p:cNvPr id="41" name="Straight Arrow Connector 40"/>
            <p:cNvCxnSpPr/>
            <p:nvPr/>
          </p:nvCxnSpPr>
          <p:spPr>
            <a:xfrm flipV="1">
              <a:off x="5127488" y="1439115"/>
              <a:ext cx="1062576"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Rectangle 102"/>
            <p:cNvSpPr>
              <a:spLocks noChangeArrowheads="1"/>
            </p:cNvSpPr>
            <p:nvPr/>
          </p:nvSpPr>
          <p:spPr bwMode="auto">
            <a:xfrm>
              <a:off x="4197949" y="1247365"/>
              <a:ext cx="969350" cy="339725"/>
            </a:xfrm>
            <a:prstGeom prst="rect">
              <a:avLst/>
            </a:prstGeom>
            <a:solidFill>
              <a:srgbClr val="FFFF00"/>
            </a:solidFill>
            <a:ln w="31750" algn="ctr">
              <a:solidFill>
                <a:srgbClr val="FFC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pic>
          <p:nvPicPr>
            <p:cNvPr id="43"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44" name="Rectangle 102"/>
            <p:cNvSpPr>
              <a:spLocks noChangeArrowheads="1"/>
            </p:cNvSpPr>
            <p:nvPr/>
          </p:nvSpPr>
          <p:spPr bwMode="auto">
            <a:xfrm>
              <a:off x="2214150" y="1256784"/>
              <a:ext cx="1974680" cy="329981"/>
            </a:xfrm>
            <a:prstGeom prst="rect">
              <a:avLst/>
            </a:prstGeom>
            <a:noFill/>
            <a:ln w="31750" algn="ctr">
              <a:solidFill>
                <a:srgbClr val="FFC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5" name="TextBox 44"/>
            <p:cNvSpPr txBox="1"/>
            <p:nvPr/>
          </p:nvSpPr>
          <p:spPr>
            <a:xfrm>
              <a:off x="4984388" y="1050514"/>
              <a:ext cx="1360027" cy="400110"/>
            </a:xfrm>
            <a:prstGeom prst="rect">
              <a:avLst/>
            </a:prstGeom>
            <a:noFill/>
          </p:spPr>
          <p:txBody>
            <a:bodyPr wrap="square" rtlCol="0">
              <a:spAutoFit/>
            </a:bodyPr>
            <a:lstStyle/>
            <a:p>
              <a:pPr algn="ctr"/>
              <a:r>
                <a:rPr lang="en-GB" sz="1000" b="1" dirty="0"/>
                <a:t>Distance de sécurité</a:t>
              </a:r>
            </a:p>
          </p:txBody>
        </p:sp>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2244" y="816448"/>
              <a:ext cx="479923" cy="737855"/>
            </a:xfrm>
            <a:prstGeom prst="rect">
              <a:avLst/>
            </a:prstGeom>
          </p:spPr>
        </p:pic>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4979" y="801595"/>
              <a:ext cx="479923" cy="737855"/>
            </a:xfrm>
            <a:prstGeom prst="rect">
              <a:avLst/>
            </a:prstGeom>
          </p:spPr>
        </p:pic>
        <p:sp>
          <p:nvSpPr>
            <p:cNvPr id="49" name="Rectangular Callout 50"/>
            <p:cNvSpPr>
              <a:spLocks noChangeArrowheads="1"/>
            </p:cNvSpPr>
            <p:nvPr/>
          </p:nvSpPr>
          <p:spPr bwMode="auto">
            <a:xfrm>
              <a:off x="8548999" y="123578"/>
              <a:ext cx="484029" cy="159828"/>
            </a:xfrm>
            <a:prstGeom prst="wedgeRectCallout">
              <a:avLst>
                <a:gd name="adj1" fmla="val -116085"/>
                <a:gd name="adj2" fmla="val 20670"/>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chemeClr val="bg1"/>
                  </a:solidFill>
                  <a:latin typeface="+mn-lt"/>
                </a:rPr>
                <a:t>ALARME!</a:t>
              </a:r>
              <a:endParaRPr lang="nl-BE" altLang="en-US" sz="1000" b="1" dirty="0">
                <a:solidFill>
                  <a:schemeClr val="bg1"/>
                </a:solidFill>
                <a:latin typeface="+mn-lt"/>
              </a:endParaRPr>
            </a:p>
          </p:txBody>
        </p:sp>
        <p:sp>
          <p:nvSpPr>
            <p:cNvPr id="50" name="Rectangular Callout 50"/>
            <p:cNvSpPr>
              <a:spLocks noChangeArrowheads="1"/>
            </p:cNvSpPr>
            <p:nvPr/>
          </p:nvSpPr>
          <p:spPr bwMode="auto">
            <a:xfrm>
              <a:off x="8582217" y="612801"/>
              <a:ext cx="906530" cy="172367"/>
            </a:xfrm>
            <a:prstGeom prst="wedgeRectCallout">
              <a:avLst>
                <a:gd name="adj1" fmla="val -82110"/>
                <a:gd name="adj2" fmla="val -159887"/>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chemeClr val="bg1"/>
                  </a:solidFill>
                  <a:latin typeface="+mn-lt"/>
                </a:rPr>
                <a:t>LIBÉREZ LA VOIE!</a:t>
              </a:r>
              <a:endParaRPr lang="nl-BE" altLang="en-US" sz="1000" b="1" dirty="0">
                <a:solidFill>
                  <a:schemeClr val="bg1"/>
                </a:solidFill>
                <a:latin typeface="+mn-lt"/>
              </a:endParaRPr>
            </a:p>
          </p:txBody>
        </p:sp>
        <p:grpSp>
          <p:nvGrpSpPr>
            <p:cNvPr id="51" name="Groupe 32"/>
            <p:cNvGrpSpPr/>
            <p:nvPr/>
          </p:nvGrpSpPr>
          <p:grpSpPr>
            <a:xfrm>
              <a:off x="6106351" y="167933"/>
              <a:ext cx="381915" cy="435685"/>
              <a:chOff x="2332909" y="2329640"/>
              <a:chExt cx="3104985" cy="3397124"/>
            </a:xfrm>
          </p:grpSpPr>
          <p:pic>
            <p:nvPicPr>
              <p:cNvPr id="52" name="Image 33"/>
              <p:cNvPicPr>
                <a:picLocks noChangeAspect="1"/>
              </p:cNvPicPr>
              <p:nvPr/>
            </p:nvPicPr>
            <p:blipFill>
              <a:blip r:embed="rId6"/>
              <a:stretch>
                <a:fillRect/>
              </a:stretch>
            </p:blipFill>
            <p:spPr>
              <a:xfrm>
                <a:off x="2332909" y="2329640"/>
                <a:ext cx="3104985" cy="3397124"/>
              </a:xfrm>
              <a:prstGeom prst="rect">
                <a:avLst/>
              </a:prstGeom>
              <a:gradFill>
                <a:gsLst>
                  <a:gs pos="100000">
                    <a:srgbClr val="FF0000"/>
                  </a:gs>
                  <a:gs pos="100000">
                    <a:srgbClr val="2DA358"/>
                  </a:gs>
                  <a:gs pos="100000">
                    <a:schemeClr val="accent4">
                      <a:satMod val="110000"/>
                      <a:lumMod val="100000"/>
                      <a:shade val="100000"/>
                    </a:schemeClr>
                  </a:gs>
                </a:gsLst>
                <a:lin ang="5400000" scaled="0"/>
              </a:gradFill>
            </p:spPr>
          </p:pic>
          <p:cxnSp>
            <p:nvCxnSpPr>
              <p:cNvPr id="53" name="Connecteur droit 34"/>
              <p:cNvCxnSpPr/>
              <p:nvPr/>
            </p:nvCxnSpPr>
            <p:spPr>
              <a:xfrm>
                <a:off x="2958669" y="3415861"/>
                <a:ext cx="0" cy="1981971"/>
              </a:xfrm>
              <a:prstGeom prst="line">
                <a:avLst/>
              </a:prstGeom>
              <a:ln w="38100">
                <a:solidFill>
                  <a:srgbClr val="F3FAFF"/>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5543723" y="253763"/>
              <a:ext cx="853563" cy="276999"/>
            </a:xfrm>
            <a:prstGeom prst="rect">
              <a:avLst/>
            </a:prstGeom>
            <a:noFill/>
          </p:spPr>
          <p:txBody>
            <a:bodyPr wrap="square" rtlCol="0">
              <a:spAutoFit/>
            </a:bodyPr>
            <a:lstStyle/>
            <a:p>
              <a:r>
                <a:rPr lang="fr-BE" sz="600" b="1" dirty="0"/>
                <a:t>Train en</a:t>
              </a:r>
            </a:p>
            <a:p>
              <a:r>
                <a:rPr lang="fr-BE" sz="600" b="1" dirty="0"/>
                <a:t>approche</a:t>
              </a:r>
            </a:p>
          </p:txBody>
        </p:sp>
        <p:cxnSp>
          <p:nvCxnSpPr>
            <p:cNvPr id="90" name="Straight Connector 89"/>
            <p:cNvCxnSpPr/>
            <p:nvPr/>
          </p:nvCxnSpPr>
          <p:spPr>
            <a:xfrm>
              <a:off x="6129654" y="1808582"/>
              <a:ext cx="444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573552" y="160369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563367" y="1595232"/>
              <a:ext cx="4885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1100617" y="3201926"/>
            <a:ext cx="7774662" cy="1664263"/>
            <a:chOff x="1003409" y="146082"/>
            <a:chExt cx="7774662" cy="1664263"/>
          </a:xfrm>
        </p:grpSpPr>
        <p:cxnSp>
          <p:nvCxnSpPr>
            <p:cNvPr id="94"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95"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cxnSp>
          <p:nvCxnSpPr>
            <p:cNvPr id="96" name="Straight Connector 95"/>
            <p:cNvCxnSpPr/>
            <p:nvPr/>
          </p:nvCxnSpPr>
          <p:spPr>
            <a:xfrm flipV="1">
              <a:off x="7042096" y="1381053"/>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051902" y="1400138"/>
              <a:ext cx="537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7594710" y="118732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585817" y="1178989"/>
              <a:ext cx="715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0" name="Picture 9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088" y="146082"/>
              <a:ext cx="432048" cy="1020675"/>
            </a:xfrm>
            <a:prstGeom prst="rect">
              <a:avLst/>
            </a:prstGeom>
          </p:spPr>
        </p:pic>
        <p:cxnSp>
          <p:nvCxnSpPr>
            <p:cNvPr id="101" name="Straight Arrow Connector 100"/>
            <p:cNvCxnSpPr/>
            <p:nvPr/>
          </p:nvCxnSpPr>
          <p:spPr>
            <a:xfrm flipV="1">
              <a:off x="5134410" y="1439115"/>
              <a:ext cx="1062576"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3"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105" name="TextBox 104"/>
            <p:cNvSpPr txBox="1"/>
            <p:nvPr/>
          </p:nvSpPr>
          <p:spPr>
            <a:xfrm>
              <a:off x="4991688" y="1023047"/>
              <a:ext cx="1360027" cy="400110"/>
            </a:xfrm>
            <a:prstGeom prst="rect">
              <a:avLst/>
            </a:prstGeom>
            <a:noFill/>
          </p:spPr>
          <p:txBody>
            <a:bodyPr wrap="square" rtlCol="0">
              <a:spAutoFit/>
            </a:bodyPr>
            <a:lstStyle/>
            <a:p>
              <a:pPr algn="ctr"/>
              <a:r>
                <a:rPr lang="en-GB" sz="1000" b="1" dirty="0"/>
                <a:t>Distance de sécurité</a:t>
              </a:r>
            </a:p>
          </p:txBody>
        </p:sp>
        <p:pic>
          <p:nvPicPr>
            <p:cNvPr id="106" name="Picture 1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8973" y="848910"/>
              <a:ext cx="479923" cy="737855"/>
            </a:xfrm>
            <a:prstGeom prst="rect">
              <a:avLst/>
            </a:prstGeom>
          </p:spPr>
        </p:pic>
        <p:pic>
          <p:nvPicPr>
            <p:cNvPr id="107" name="Picture 1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3163" y="675366"/>
              <a:ext cx="479923" cy="737855"/>
            </a:xfrm>
            <a:prstGeom prst="rect">
              <a:avLst/>
            </a:prstGeom>
          </p:spPr>
        </p:pic>
        <p:cxnSp>
          <p:nvCxnSpPr>
            <p:cNvPr id="116" name="Connecteur droit 34"/>
            <p:cNvCxnSpPr/>
            <p:nvPr/>
          </p:nvCxnSpPr>
          <p:spPr>
            <a:xfrm>
              <a:off x="8778071" y="307242"/>
              <a:ext cx="0" cy="254190"/>
            </a:xfrm>
            <a:prstGeom prst="line">
              <a:avLst/>
            </a:prstGeom>
            <a:ln w="38100">
              <a:solidFill>
                <a:srgbClr val="F3FAFF"/>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129654" y="1808582"/>
              <a:ext cx="444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6573552" y="160369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563367" y="1595232"/>
              <a:ext cx="4885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1072572" y="1650851"/>
            <a:ext cx="7774662" cy="2296372"/>
            <a:chOff x="1003409" y="-271777"/>
            <a:chExt cx="7774662" cy="2296372"/>
          </a:xfrm>
        </p:grpSpPr>
        <p:cxnSp>
          <p:nvCxnSpPr>
            <p:cNvPr id="118"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119"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cxnSp>
          <p:nvCxnSpPr>
            <p:cNvPr id="120" name="Straight Connector 119"/>
            <p:cNvCxnSpPr/>
            <p:nvPr/>
          </p:nvCxnSpPr>
          <p:spPr>
            <a:xfrm flipV="1">
              <a:off x="7042096" y="1381053"/>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051902" y="1400138"/>
              <a:ext cx="537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7594710" y="118732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585817" y="1178989"/>
              <a:ext cx="715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4" name="Picture 1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088" y="146082"/>
              <a:ext cx="432048" cy="1020675"/>
            </a:xfrm>
            <a:prstGeom prst="rect">
              <a:avLst/>
            </a:prstGeom>
          </p:spPr>
        </p:pic>
        <p:cxnSp>
          <p:nvCxnSpPr>
            <p:cNvPr id="125" name="Straight Arrow Connector 124"/>
            <p:cNvCxnSpPr/>
            <p:nvPr/>
          </p:nvCxnSpPr>
          <p:spPr>
            <a:xfrm flipV="1">
              <a:off x="5125941" y="1439115"/>
              <a:ext cx="1062576"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6" name="Rectangle 102"/>
            <p:cNvSpPr>
              <a:spLocks noChangeArrowheads="1"/>
            </p:cNvSpPr>
            <p:nvPr/>
          </p:nvSpPr>
          <p:spPr bwMode="auto">
            <a:xfrm>
              <a:off x="4197949" y="1247365"/>
              <a:ext cx="969350" cy="339725"/>
            </a:xfrm>
            <a:prstGeom prst="rect">
              <a:avLst/>
            </a:prstGeom>
            <a:solidFill>
              <a:srgbClr val="FFFF00"/>
            </a:solidFill>
            <a:ln w="31750" algn="ctr">
              <a:solidFill>
                <a:srgbClr val="FFC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pic>
          <p:nvPicPr>
            <p:cNvPr id="127"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128" name="Rectangle 102"/>
            <p:cNvSpPr>
              <a:spLocks noChangeArrowheads="1"/>
            </p:cNvSpPr>
            <p:nvPr/>
          </p:nvSpPr>
          <p:spPr bwMode="auto">
            <a:xfrm>
              <a:off x="2214150" y="1256784"/>
              <a:ext cx="1974680" cy="329981"/>
            </a:xfrm>
            <a:prstGeom prst="rect">
              <a:avLst/>
            </a:prstGeom>
            <a:noFill/>
            <a:ln w="31750" algn="ctr">
              <a:solidFill>
                <a:srgbClr val="FFC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29" name="TextBox 128"/>
            <p:cNvSpPr txBox="1"/>
            <p:nvPr/>
          </p:nvSpPr>
          <p:spPr>
            <a:xfrm>
              <a:off x="4947674" y="1624485"/>
              <a:ext cx="1360027" cy="400110"/>
            </a:xfrm>
            <a:prstGeom prst="rect">
              <a:avLst/>
            </a:prstGeom>
            <a:noFill/>
          </p:spPr>
          <p:txBody>
            <a:bodyPr wrap="square" rtlCol="0">
              <a:spAutoFit/>
            </a:bodyPr>
            <a:lstStyle/>
            <a:p>
              <a:pPr algn="ctr"/>
              <a:r>
                <a:rPr lang="en-GB" sz="1000" b="1" dirty="0"/>
                <a:t>Distance de sécurité</a:t>
              </a:r>
            </a:p>
          </p:txBody>
        </p:sp>
        <p:pic>
          <p:nvPicPr>
            <p:cNvPr id="130" name="Picture 1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959" y="777900"/>
              <a:ext cx="479923" cy="737855"/>
            </a:xfrm>
            <a:prstGeom prst="rect">
              <a:avLst/>
            </a:prstGeom>
          </p:spPr>
        </p:pic>
        <p:pic>
          <p:nvPicPr>
            <p:cNvPr id="131" name="Picture 1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318" y="790177"/>
              <a:ext cx="479923" cy="737855"/>
            </a:xfrm>
            <a:prstGeom prst="rect">
              <a:avLst/>
            </a:prstGeom>
          </p:spPr>
        </p:pic>
        <p:sp>
          <p:nvSpPr>
            <p:cNvPr id="132" name="Rectangular Callout 50"/>
            <p:cNvSpPr>
              <a:spLocks noChangeArrowheads="1"/>
            </p:cNvSpPr>
            <p:nvPr/>
          </p:nvSpPr>
          <p:spPr bwMode="auto">
            <a:xfrm>
              <a:off x="7913679" y="-271777"/>
              <a:ext cx="532146" cy="168092"/>
            </a:xfrm>
            <a:prstGeom prst="wedgeRectCallout">
              <a:avLst>
                <a:gd name="adj1" fmla="val -39182"/>
                <a:gd name="adj2" fmla="val 139232"/>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chemeClr val="bg1"/>
                  </a:solidFill>
                  <a:latin typeface="+mn-lt"/>
                </a:rPr>
                <a:t>ALARME!</a:t>
              </a:r>
              <a:endParaRPr lang="nl-BE" altLang="en-US" sz="1000" b="1" dirty="0">
                <a:solidFill>
                  <a:schemeClr val="bg1"/>
                </a:solidFill>
                <a:latin typeface="+mn-lt"/>
              </a:endParaRPr>
            </a:p>
          </p:txBody>
        </p:sp>
        <p:sp>
          <p:nvSpPr>
            <p:cNvPr id="133" name="Rectangular Callout 50"/>
            <p:cNvSpPr>
              <a:spLocks noChangeArrowheads="1"/>
            </p:cNvSpPr>
            <p:nvPr/>
          </p:nvSpPr>
          <p:spPr bwMode="auto">
            <a:xfrm>
              <a:off x="6755635" y="550"/>
              <a:ext cx="923533" cy="118684"/>
            </a:xfrm>
            <a:prstGeom prst="wedgeRectCallout">
              <a:avLst>
                <a:gd name="adj1" fmla="val 63416"/>
                <a:gd name="adj2" fmla="val 148807"/>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chemeClr val="bg1"/>
                  </a:solidFill>
                  <a:latin typeface="+mn-lt"/>
                </a:rPr>
                <a:t>LIBÉREZ LA VOIE!</a:t>
              </a:r>
              <a:endParaRPr lang="nl-BE" altLang="en-US" sz="1000" b="1" dirty="0">
                <a:solidFill>
                  <a:schemeClr val="bg1"/>
                </a:solidFill>
                <a:latin typeface="+mn-lt"/>
              </a:endParaRPr>
            </a:p>
          </p:txBody>
        </p:sp>
        <p:cxnSp>
          <p:nvCxnSpPr>
            <p:cNvPr id="140" name="Connecteur droit 34"/>
            <p:cNvCxnSpPr/>
            <p:nvPr/>
          </p:nvCxnSpPr>
          <p:spPr>
            <a:xfrm>
              <a:off x="8778071" y="307242"/>
              <a:ext cx="0" cy="254190"/>
            </a:xfrm>
            <a:prstGeom prst="line">
              <a:avLst/>
            </a:prstGeom>
            <a:ln w="38100">
              <a:solidFill>
                <a:srgbClr val="F3FAF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129654" y="1808582"/>
              <a:ext cx="444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6573552" y="160369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563367" y="1595232"/>
              <a:ext cx="4885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1" name="Straight Connector 140"/>
          <p:cNvCxnSpPr/>
          <p:nvPr/>
        </p:nvCxnSpPr>
        <p:spPr>
          <a:xfrm>
            <a:off x="5817929" y="3443553"/>
            <a:ext cx="392004" cy="287657"/>
          </a:xfrm>
          <a:prstGeom prst="line">
            <a:avLst/>
          </a:prstGeom>
          <a:ln w="19050"/>
        </p:spPr>
        <p:style>
          <a:lnRef idx="1">
            <a:schemeClr val="dk1"/>
          </a:lnRef>
          <a:fillRef idx="0">
            <a:schemeClr val="dk1"/>
          </a:fillRef>
          <a:effectRef idx="0">
            <a:schemeClr val="dk1"/>
          </a:effectRef>
          <a:fontRef idx="minor">
            <a:schemeClr val="tx1"/>
          </a:fontRef>
        </p:style>
      </p:cxnSp>
      <p:cxnSp>
        <p:nvCxnSpPr>
          <p:cNvPr id="143" name="Straight Connector 142"/>
          <p:cNvCxnSpPr/>
          <p:nvPr/>
        </p:nvCxnSpPr>
        <p:spPr>
          <a:xfrm>
            <a:off x="5845798" y="4574987"/>
            <a:ext cx="392004" cy="287657"/>
          </a:xfrm>
          <a:prstGeom prst="line">
            <a:avLst/>
          </a:prstGeom>
          <a:ln w="19050"/>
        </p:spPr>
        <p:style>
          <a:lnRef idx="1">
            <a:schemeClr val="dk1"/>
          </a:lnRef>
          <a:fillRef idx="0">
            <a:schemeClr val="dk1"/>
          </a:fillRef>
          <a:effectRef idx="0">
            <a:schemeClr val="dk1"/>
          </a:effectRef>
          <a:fontRef idx="minor">
            <a:schemeClr val="tx1"/>
          </a:fontRef>
        </p:style>
      </p:cxnSp>
      <p:cxnSp>
        <p:nvCxnSpPr>
          <p:cNvPr id="144" name="Straight Connector 143"/>
          <p:cNvCxnSpPr/>
          <p:nvPr/>
        </p:nvCxnSpPr>
        <p:spPr>
          <a:xfrm>
            <a:off x="6226862" y="3160192"/>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237060" y="4222601"/>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2357575" y="3548999"/>
            <a:ext cx="1241922" cy="253916"/>
          </a:xfrm>
          <a:prstGeom prst="rect">
            <a:avLst/>
          </a:prstGeom>
          <a:noFill/>
        </p:spPr>
        <p:txBody>
          <a:bodyPr wrap="square" rtlCol="0">
            <a:spAutoFit/>
          </a:bodyPr>
          <a:lstStyle/>
          <a:p>
            <a:pPr algn="ctr"/>
            <a:r>
              <a:rPr lang="en-GB" sz="1050" b="1" dirty="0"/>
              <a:t>Voie en service</a:t>
            </a:r>
          </a:p>
        </p:txBody>
      </p:sp>
      <p:sp>
        <p:nvSpPr>
          <p:cNvPr id="147" name="TextBox 146"/>
          <p:cNvSpPr txBox="1"/>
          <p:nvPr/>
        </p:nvSpPr>
        <p:spPr>
          <a:xfrm>
            <a:off x="4153941" y="3536816"/>
            <a:ext cx="1241922" cy="253916"/>
          </a:xfrm>
          <a:prstGeom prst="rect">
            <a:avLst/>
          </a:prstGeom>
          <a:noFill/>
        </p:spPr>
        <p:txBody>
          <a:bodyPr wrap="square" rtlCol="0">
            <a:spAutoFit/>
          </a:bodyPr>
          <a:lstStyle/>
          <a:p>
            <a:pPr algn="ctr"/>
            <a:r>
              <a:rPr lang="en-GB" sz="1050" b="1" dirty="0"/>
              <a:t>Voie en service</a:t>
            </a:r>
          </a:p>
        </p:txBody>
      </p:sp>
      <p:sp>
        <p:nvSpPr>
          <p:cNvPr id="148" name="TextBox 147"/>
          <p:cNvSpPr txBox="1"/>
          <p:nvPr/>
        </p:nvSpPr>
        <p:spPr>
          <a:xfrm>
            <a:off x="4164756" y="4685598"/>
            <a:ext cx="1241922" cy="253916"/>
          </a:xfrm>
          <a:prstGeom prst="rect">
            <a:avLst/>
          </a:prstGeom>
          <a:noFill/>
        </p:spPr>
        <p:txBody>
          <a:bodyPr wrap="square" rtlCol="0">
            <a:spAutoFit/>
          </a:bodyPr>
          <a:lstStyle/>
          <a:p>
            <a:pPr algn="ctr"/>
            <a:r>
              <a:rPr lang="en-GB" sz="1050" b="1" dirty="0"/>
              <a:t>Voie en service</a:t>
            </a:r>
          </a:p>
        </p:txBody>
      </p:sp>
      <p:sp>
        <p:nvSpPr>
          <p:cNvPr id="149" name="TextBox 148"/>
          <p:cNvSpPr txBox="1"/>
          <p:nvPr/>
        </p:nvSpPr>
        <p:spPr>
          <a:xfrm>
            <a:off x="2386054" y="4697713"/>
            <a:ext cx="1241922" cy="253916"/>
          </a:xfrm>
          <a:prstGeom prst="rect">
            <a:avLst/>
          </a:prstGeom>
          <a:noFill/>
        </p:spPr>
        <p:txBody>
          <a:bodyPr wrap="square" rtlCol="0">
            <a:spAutoFit/>
          </a:bodyPr>
          <a:lstStyle/>
          <a:p>
            <a:pPr algn="ctr"/>
            <a:r>
              <a:rPr lang="en-GB" sz="1050" b="1" dirty="0"/>
              <a:t>Voie en service</a:t>
            </a:r>
          </a:p>
        </p:txBody>
      </p:sp>
      <p:grpSp>
        <p:nvGrpSpPr>
          <p:cNvPr id="150" name="Group 149"/>
          <p:cNvGrpSpPr/>
          <p:nvPr/>
        </p:nvGrpSpPr>
        <p:grpSpPr>
          <a:xfrm>
            <a:off x="1167395" y="4829720"/>
            <a:ext cx="7774662" cy="1908200"/>
            <a:chOff x="1003409" y="146082"/>
            <a:chExt cx="7774662" cy="1908200"/>
          </a:xfrm>
        </p:grpSpPr>
        <p:cxnSp>
          <p:nvCxnSpPr>
            <p:cNvPr id="151"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152"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cxnSp>
          <p:nvCxnSpPr>
            <p:cNvPr id="153" name="Straight Connector 152"/>
            <p:cNvCxnSpPr/>
            <p:nvPr/>
          </p:nvCxnSpPr>
          <p:spPr>
            <a:xfrm flipV="1">
              <a:off x="7042096" y="1381053"/>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7051902" y="1400138"/>
              <a:ext cx="537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7594710" y="118732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585817" y="1178989"/>
              <a:ext cx="715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7" name="Picture 1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088" y="146082"/>
              <a:ext cx="432048" cy="1020675"/>
            </a:xfrm>
            <a:prstGeom prst="rect">
              <a:avLst/>
            </a:prstGeom>
          </p:spPr>
        </p:pic>
        <p:cxnSp>
          <p:nvCxnSpPr>
            <p:cNvPr id="158" name="Straight Arrow Connector 157"/>
            <p:cNvCxnSpPr/>
            <p:nvPr/>
          </p:nvCxnSpPr>
          <p:spPr>
            <a:xfrm flipV="1">
              <a:off x="5127488" y="1439115"/>
              <a:ext cx="1062576"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0"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162" name="TextBox 161"/>
            <p:cNvSpPr txBox="1"/>
            <p:nvPr/>
          </p:nvSpPr>
          <p:spPr>
            <a:xfrm>
              <a:off x="4959932" y="1654172"/>
              <a:ext cx="1360027" cy="400110"/>
            </a:xfrm>
            <a:prstGeom prst="rect">
              <a:avLst/>
            </a:prstGeom>
            <a:noFill/>
          </p:spPr>
          <p:txBody>
            <a:bodyPr wrap="square" rtlCol="0">
              <a:spAutoFit/>
            </a:bodyPr>
            <a:lstStyle/>
            <a:p>
              <a:pPr algn="ctr"/>
              <a:r>
                <a:rPr lang="en-GB" sz="1000" b="1" dirty="0"/>
                <a:t>Distance de sécurité</a:t>
              </a:r>
            </a:p>
          </p:txBody>
        </p:sp>
        <p:pic>
          <p:nvPicPr>
            <p:cNvPr id="163" name="Picture 1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1787" y="827018"/>
              <a:ext cx="479923" cy="737855"/>
            </a:xfrm>
            <a:prstGeom prst="rect">
              <a:avLst/>
            </a:prstGeom>
          </p:spPr>
        </p:pic>
        <p:pic>
          <p:nvPicPr>
            <p:cNvPr id="164" name="Picture 1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0405" y="653815"/>
              <a:ext cx="479923" cy="737855"/>
            </a:xfrm>
            <a:prstGeom prst="rect">
              <a:avLst/>
            </a:prstGeom>
          </p:spPr>
        </p:pic>
        <p:cxnSp>
          <p:nvCxnSpPr>
            <p:cNvPr id="173" name="Connecteur droit 34"/>
            <p:cNvCxnSpPr/>
            <p:nvPr/>
          </p:nvCxnSpPr>
          <p:spPr>
            <a:xfrm>
              <a:off x="8778071" y="307242"/>
              <a:ext cx="0" cy="254190"/>
            </a:xfrm>
            <a:prstGeom prst="line">
              <a:avLst/>
            </a:prstGeom>
            <a:ln w="38100">
              <a:solidFill>
                <a:srgbClr val="F3FAFF"/>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129654" y="1808582"/>
              <a:ext cx="444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6573552" y="160369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6563367" y="1595232"/>
              <a:ext cx="4885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4" name="Straight Connector 173"/>
          <p:cNvCxnSpPr/>
          <p:nvPr/>
        </p:nvCxnSpPr>
        <p:spPr>
          <a:xfrm>
            <a:off x="5909529" y="6186076"/>
            <a:ext cx="387683" cy="285792"/>
          </a:xfrm>
          <a:prstGeom prst="line">
            <a:avLst/>
          </a:prstGeom>
          <a:ln w="19050"/>
        </p:spPr>
        <p:style>
          <a:lnRef idx="1">
            <a:schemeClr val="dk1"/>
          </a:lnRef>
          <a:fillRef idx="0">
            <a:schemeClr val="dk1"/>
          </a:fillRef>
          <a:effectRef idx="0">
            <a:schemeClr val="dk1"/>
          </a:effectRef>
          <a:fontRef idx="minor">
            <a:schemeClr val="tx1"/>
          </a:fontRef>
        </p:style>
      </p:cxnSp>
      <p:cxnSp>
        <p:nvCxnSpPr>
          <p:cNvPr id="181" name="Straight Connector 180"/>
          <p:cNvCxnSpPr/>
          <p:nvPr/>
        </p:nvCxnSpPr>
        <p:spPr>
          <a:xfrm>
            <a:off x="6293640" y="5847480"/>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2456591" y="6289193"/>
            <a:ext cx="1241922" cy="253916"/>
          </a:xfrm>
          <a:prstGeom prst="rect">
            <a:avLst/>
          </a:prstGeom>
          <a:noFill/>
        </p:spPr>
        <p:txBody>
          <a:bodyPr wrap="square" rtlCol="0">
            <a:spAutoFit/>
          </a:bodyPr>
          <a:lstStyle/>
          <a:p>
            <a:pPr algn="ctr"/>
            <a:r>
              <a:rPr lang="en-GB" sz="1050" b="1" dirty="0"/>
              <a:t>Voie en service</a:t>
            </a:r>
          </a:p>
        </p:txBody>
      </p:sp>
      <p:sp>
        <p:nvSpPr>
          <p:cNvPr id="183" name="TextBox 182"/>
          <p:cNvSpPr txBox="1"/>
          <p:nvPr/>
        </p:nvSpPr>
        <p:spPr>
          <a:xfrm>
            <a:off x="4257993" y="6314508"/>
            <a:ext cx="1241922" cy="253916"/>
          </a:xfrm>
          <a:prstGeom prst="rect">
            <a:avLst/>
          </a:prstGeom>
          <a:noFill/>
        </p:spPr>
        <p:txBody>
          <a:bodyPr wrap="square" rtlCol="0">
            <a:spAutoFit/>
          </a:bodyPr>
          <a:lstStyle/>
          <a:p>
            <a:pPr algn="ctr"/>
            <a:r>
              <a:rPr lang="en-GB" sz="1050" b="1" dirty="0"/>
              <a:t>Voie en service</a:t>
            </a:r>
          </a:p>
        </p:txBody>
      </p:sp>
      <p:grpSp>
        <p:nvGrpSpPr>
          <p:cNvPr id="184" name="Groupe 32"/>
          <p:cNvGrpSpPr/>
          <p:nvPr/>
        </p:nvGrpSpPr>
        <p:grpSpPr>
          <a:xfrm>
            <a:off x="3697915" y="4868872"/>
            <a:ext cx="2288173" cy="1344683"/>
            <a:chOff x="2332909" y="2329640"/>
            <a:chExt cx="3543300" cy="3876675"/>
          </a:xfrm>
        </p:grpSpPr>
        <p:pic>
          <p:nvPicPr>
            <p:cNvPr id="185" name="Image 33"/>
            <p:cNvPicPr>
              <a:picLocks noChangeAspect="1"/>
            </p:cNvPicPr>
            <p:nvPr/>
          </p:nvPicPr>
          <p:blipFill>
            <a:blip r:embed="rId6"/>
            <a:stretch>
              <a:fillRect/>
            </a:stretch>
          </p:blipFill>
          <p:spPr>
            <a:xfrm>
              <a:off x="2332909" y="2329640"/>
              <a:ext cx="3543300" cy="3876675"/>
            </a:xfrm>
            <a:prstGeom prst="rect">
              <a:avLst/>
            </a:prstGeom>
          </p:spPr>
        </p:pic>
        <p:cxnSp>
          <p:nvCxnSpPr>
            <p:cNvPr id="186" name="Connecteur droit 34"/>
            <p:cNvCxnSpPr/>
            <p:nvPr/>
          </p:nvCxnSpPr>
          <p:spPr>
            <a:xfrm>
              <a:off x="2958669" y="3415861"/>
              <a:ext cx="0" cy="1981971"/>
            </a:xfrm>
            <a:prstGeom prst="line">
              <a:avLst/>
            </a:prstGeom>
            <a:ln w="38100">
              <a:solidFill>
                <a:srgbClr val="F3FAFF"/>
              </a:solidFill>
            </a:ln>
          </p:spPr>
          <p:style>
            <a:lnRef idx="1">
              <a:schemeClr val="accent1"/>
            </a:lnRef>
            <a:fillRef idx="0">
              <a:schemeClr val="accent1"/>
            </a:fillRef>
            <a:effectRef idx="0">
              <a:schemeClr val="accent1"/>
            </a:effectRef>
            <a:fontRef idx="minor">
              <a:schemeClr val="tx1"/>
            </a:fontRef>
          </p:style>
        </p:cxnSp>
      </p:grpSp>
      <p:sp>
        <p:nvSpPr>
          <p:cNvPr id="187" name="Rounded Rectangle 122"/>
          <p:cNvSpPr>
            <a:spLocks noChangeArrowheads="1"/>
          </p:cNvSpPr>
          <p:nvPr/>
        </p:nvSpPr>
        <p:spPr bwMode="auto">
          <a:xfrm>
            <a:off x="362928" y="3160561"/>
            <a:ext cx="948670" cy="580198"/>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800" dirty="0" err="1">
                <a:latin typeface="Arial" panose="020B0604020202020204" pitchFamily="34" charset="0"/>
                <a:cs typeface="Arial" panose="020B0604020202020204" pitchFamily="34" charset="0"/>
              </a:rPr>
              <a:t>libération</a:t>
            </a:r>
            <a:r>
              <a:rPr lang="en-US" sz="800" dirty="0">
                <a:latin typeface="Arial" panose="020B0604020202020204" pitchFamily="34" charset="0"/>
                <a:cs typeface="Arial" panose="020B0604020202020204" pitchFamily="34" charset="0"/>
              </a:rPr>
              <a:t> de la </a:t>
            </a:r>
            <a:r>
              <a:rPr lang="en-US" sz="800" dirty="0" err="1">
                <a:latin typeface="Arial" panose="020B0604020202020204" pitchFamily="34" charset="0"/>
                <a:cs typeface="Arial" panose="020B0604020202020204" pitchFamily="34" charset="0"/>
              </a:rPr>
              <a:t>voie</a:t>
            </a:r>
            <a:r>
              <a:rPr lang="en-US" sz="800" dirty="0">
                <a:latin typeface="Arial" panose="020B0604020202020204" pitchFamily="34" charset="0"/>
                <a:cs typeface="Arial" panose="020B0604020202020204" pitchFamily="34" charset="0"/>
              </a:rPr>
              <a:t> et </a:t>
            </a:r>
            <a:r>
              <a:rPr lang="en-US" sz="800" dirty="0" err="1">
                <a:latin typeface="Arial" panose="020B0604020202020204" pitchFamily="34" charset="0"/>
                <a:cs typeface="Arial" panose="020B0604020202020204" pitchFamily="34" charset="0"/>
              </a:rPr>
              <a:t>répétition</a:t>
            </a:r>
            <a:r>
              <a:rPr lang="en-US" sz="800" dirty="0">
                <a:latin typeface="Arial" panose="020B0604020202020204" pitchFamily="34" charset="0"/>
                <a:cs typeface="Arial" panose="020B0604020202020204" pitchFamily="34" charset="0"/>
              </a:rPr>
              <a:t> de </a:t>
            </a:r>
            <a:r>
              <a:rPr lang="en-US" sz="800" dirty="0" err="1">
                <a:latin typeface="Arial" panose="020B0604020202020204" pitchFamily="34" charset="0"/>
                <a:cs typeface="Arial" panose="020B0604020202020204" pitchFamily="34" charset="0"/>
              </a:rPr>
              <a:t>l’alarme</a:t>
            </a:r>
            <a:endParaRPr lang="en-US" sz="800" dirty="0">
              <a:latin typeface="Arial" panose="020B0604020202020204" pitchFamily="34" charset="0"/>
              <a:cs typeface="Arial" panose="020B0604020202020204" pitchFamily="34" charset="0"/>
            </a:endParaRPr>
          </a:p>
        </p:txBody>
      </p:sp>
      <p:sp>
        <p:nvSpPr>
          <p:cNvPr id="188" name="Rounded Rectangle 122"/>
          <p:cNvSpPr>
            <a:spLocks noChangeArrowheads="1"/>
          </p:cNvSpPr>
          <p:nvPr/>
        </p:nvSpPr>
        <p:spPr bwMode="auto">
          <a:xfrm>
            <a:off x="571874" y="1407959"/>
            <a:ext cx="557808" cy="273212"/>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800" dirty="0">
                <a:latin typeface="Arial" panose="020B0604020202020204" pitchFamily="34" charset="0"/>
                <a:cs typeface="Arial" panose="020B0604020202020204" pitchFamily="34" charset="0"/>
              </a:rPr>
              <a:t>alarme</a:t>
            </a:r>
          </a:p>
        </p:txBody>
      </p:sp>
      <p:sp>
        <p:nvSpPr>
          <p:cNvPr id="189" name="Rounded Rectangle 122"/>
          <p:cNvSpPr>
            <a:spLocks noChangeArrowheads="1"/>
          </p:cNvSpPr>
          <p:nvPr/>
        </p:nvSpPr>
        <p:spPr bwMode="auto">
          <a:xfrm>
            <a:off x="430412" y="4346496"/>
            <a:ext cx="841052" cy="489236"/>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800" dirty="0" err="1">
                <a:latin typeface="Arial" panose="020B0604020202020204" pitchFamily="34" charset="0"/>
                <a:cs typeface="Arial" panose="020B0604020202020204" pitchFamily="34" charset="0"/>
              </a:rPr>
              <a:t>retrait</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dans</a:t>
            </a:r>
            <a:r>
              <a:rPr lang="en-US" sz="800" dirty="0">
                <a:latin typeface="Arial" panose="020B0604020202020204" pitchFamily="34" charset="0"/>
                <a:cs typeface="Arial" panose="020B0604020202020204" pitchFamily="34" charset="0"/>
              </a:rPr>
              <a:t> la zone de </a:t>
            </a:r>
            <a:r>
              <a:rPr lang="en-US" sz="800" dirty="0" err="1">
                <a:latin typeface="Arial" panose="020B0604020202020204" pitchFamily="34" charset="0"/>
                <a:cs typeface="Arial" panose="020B0604020202020204" pitchFamily="34" charset="0"/>
              </a:rPr>
              <a:t>dégagement</a:t>
            </a:r>
            <a:endParaRPr lang="en-US" sz="800" dirty="0">
              <a:latin typeface="Arial" panose="020B0604020202020204" pitchFamily="34" charset="0"/>
              <a:cs typeface="Arial" panose="020B0604020202020204" pitchFamily="34" charset="0"/>
            </a:endParaRPr>
          </a:p>
        </p:txBody>
      </p:sp>
      <p:sp>
        <p:nvSpPr>
          <p:cNvPr id="190" name="Rounded Rectangle 122"/>
          <p:cNvSpPr>
            <a:spLocks noChangeArrowheads="1"/>
          </p:cNvSpPr>
          <p:nvPr/>
        </p:nvSpPr>
        <p:spPr bwMode="auto">
          <a:xfrm>
            <a:off x="458394" y="5945111"/>
            <a:ext cx="841052" cy="489236"/>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800" dirty="0">
                <a:latin typeface="Arial" panose="020B0604020202020204" pitchFamily="34" charset="0"/>
                <a:cs typeface="Arial" panose="020B0604020202020204" pitchFamily="34" charset="0"/>
              </a:rPr>
              <a:t>passage du </a:t>
            </a:r>
            <a:r>
              <a:rPr lang="en-US" sz="800" dirty="0" err="1">
                <a:latin typeface="Arial" panose="020B0604020202020204" pitchFamily="34" charset="0"/>
                <a:cs typeface="Arial" panose="020B0604020202020204" pitchFamily="34" charset="0"/>
              </a:rPr>
              <a:t>mouvement</a:t>
            </a:r>
            <a:endParaRPr lang="en-US" sz="800" dirty="0">
              <a:latin typeface="Arial" panose="020B0604020202020204" pitchFamily="34" charset="0"/>
              <a:cs typeface="Arial" panose="020B0604020202020204" pitchFamily="34" charset="0"/>
            </a:endParaRPr>
          </a:p>
        </p:txBody>
      </p:sp>
      <p:cxnSp>
        <p:nvCxnSpPr>
          <p:cNvPr id="191" name="Straight Arrow Connector 190"/>
          <p:cNvCxnSpPr/>
          <p:nvPr/>
        </p:nvCxnSpPr>
        <p:spPr>
          <a:xfrm>
            <a:off x="3858479" y="2803491"/>
            <a:ext cx="5841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a:off x="3950752" y="2877776"/>
            <a:ext cx="5841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3861847" y="2950344"/>
            <a:ext cx="5841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4" name="Freeform 193"/>
          <p:cNvSpPr/>
          <p:nvPr/>
        </p:nvSpPr>
        <p:spPr>
          <a:xfrm>
            <a:off x="5735822" y="3156619"/>
            <a:ext cx="1705221" cy="478392"/>
          </a:xfrm>
          <a:custGeom>
            <a:avLst/>
            <a:gdLst>
              <a:gd name="connsiteX0" fmla="*/ 0 w 2209800"/>
              <a:gd name="connsiteY0" fmla="*/ 92032 h 616161"/>
              <a:gd name="connsiteX1" fmla="*/ 550333 w 2209800"/>
              <a:gd name="connsiteY1" fmla="*/ 540766 h 616161"/>
              <a:gd name="connsiteX2" fmla="*/ 1109133 w 2209800"/>
              <a:gd name="connsiteY2" fmla="*/ 583099 h 616161"/>
              <a:gd name="connsiteX3" fmla="*/ 1176867 w 2209800"/>
              <a:gd name="connsiteY3" fmla="*/ 202099 h 616161"/>
              <a:gd name="connsiteX4" fmla="*/ 1642533 w 2209800"/>
              <a:gd name="connsiteY4" fmla="*/ 430699 h 616161"/>
              <a:gd name="connsiteX5" fmla="*/ 1735667 w 2209800"/>
              <a:gd name="connsiteY5" fmla="*/ 7366 h 616161"/>
              <a:gd name="connsiteX6" fmla="*/ 2209800 w 2209800"/>
              <a:gd name="connsiteY6" fmla="*/ 202099 h 61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800" h="616161">
                <a:moveTo>
                  <a:pt x="0" y="92032"/>
                </a:moveTo>
                <a:cubicBezTo>
                  <a:pt x="182739" y="275477"/>
                  <a:pt x="365478" y="458922"/>
                  <a:pt x="550333" y="540766"/>
                </a:cubicBezTo>
                <a:cubicBezTo>
                  <a:pt x="735189" y="622611"/>
                  <a:pt x="1004711" y="639543"/>
                  <a:pt x="1109133" y="583099"/>
                </a:cubicBezTo>
                <a:cubicBezTo>
                  <a:pt x="1213555" y="526655"/>
                  <a:pt x="1087967" y="227499"/>
                  <a:pt x="1176867" y="202099"/>
                </a:cubicBezTo>
                <a:cubicBezTo>
                  <a:pt x="1265767" y="176699"/>
                  <a:pt x="1549400" y="463155"/>
                  <a:pt x="1642533" y="430699"/>
                </a:cubicBezTo>
                <a:cubicBezTo>
                  <a:pt x="1735666" y="398244"/>
                  <a:pt x="1641123" y="45466"/>
                  <a:pt x="1735667" y="7366"/>
                </a:cubicBezTo>
                <a:cubicBezTo>
                  <a:pt x="1830211" y="-30734"/>
                  <a:pt x="2020005" y="85682"/>
                  <a:pt x="2209800" y="202099"/>
                </a:cubicBez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Cloud Callout 133"/>
          <p:cNvSpPr/>
          <p:nvPr/>
        </p:nvSpPr>
        <p:spPr>
          <a:xfrm>
            <a:off x="5743854" y="2056394"/>
            <a:ext cx="1279539" cy="934208"/>
          </a:xfrm>
          <a:prstGeom prst="cloudCallout">
            <a:avLst>
              <a:gd name="adj1" fmla="val 107743"/>
              <a:gd name="adj2" fmla="val -2056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35" name="Image 33"/>
          <p:cNvPicPr>
            <a:picLocks noChangeAspect="1"/>
          </p:cNvPicPr>
          <p:nvPr/>
        </p:nvPicPr>
        <p:blipFill>
          <a:blip r:embed="rId6"/>
          <a:stretch>
            <a:fillRect/>
          </a:stretch>
        </p:blipFill>
        <p:spPr>
          <a:xfrm>
            <a:off x="6383623" y="2231411"/>
            <a:ext cx="350563" cy="399919"/>
          </a:xfrm>
          <a:prstGeom prst="rect">
            <a:avLst/>
          </a:prstGeom>
          <a:gradFill>
            <a:gsLst>
              <a:gs pos="100000">
                <a:srgbClr val="FF0000"/>
              </a:gs>
              <a:gs pos="100000">
                <a:srgbClr val="2DA358"/>
              </a:gs>
              <a:gs pos="100000">
                <a:schemeClr val="accent4">
                  <a:satMod val="110000"/>
                  <a:lumMod val="100000"/>
                  <a:shade val="100000"/>
                </a:schemeClr>
              </a:gs>
            </a:gsLst>
            <a:lin ang="5400000" scaled="0"/>
          </a:gradFill>
        </p:spPr>
      </p:pic>
      <p:sp>
        <p:nvSpPr>
          <p:cNvPr id="139" name="TextBox 138"/>
          <p:cNvSpPr txBox="1"/>
          <p:nvPr/>
        </p:nvSpPr>
        <p:spPr>
          <a:xfrm>
            <a:off x="5866858" y="2327754"/>
            <a:ext cx="853563" cy="276999"/>
          </a:xfrm>
          <a:prstGeom prst="rect">
            <a:avLst/>
          </a:prstGeom>
          <a:noFill/>
        </p:spPr>
        <p:txBody>
          <a:bodyPr wrap="square" rtlCol="0">
            <a:spAutoFit/>
          </a:bodyPr>
          <a:lstStyle/>
          <a:p>
            <a:r>
              <a:rPr lang="fr-BE" sz="600" b="1" dirty="0"/>
              <a:t>Train en</a:t>
            </a:r>
          </a:p>
          <a:p>
            <a:r>
              <a:rPr lang="fr-BE" sz="600" b="1" dirty="0"/>
              <a:t>approche</a:t>
            </a:r>
          </a:p>
        </p:txBody>
      </p:sp>
    </p:spTree>
    <p:extLst>
      <p:ext uri="{BB962C8B-B14F-4D97-AF65-F5344CB8AC3E}">
        <p14:creationId xmlns:p14="http://schemas.microsoft.com/office/powerpoint/2010/main" val="55426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endParaRPr lang="en-GB" dirty="0"/>
          </a:p>
        </p:txBody>
      </p:sp>
      <p:sp>
        <p:nvSpPr>
          <p:cNvPr id="7" name="TextBox 7"/>
          <p:cNvSpPr txBox="1"/>
          <p:nvPr/>
        </p:nvSpPr>
        <p:spPr>
          <a:xfrm>
            <a:off x="2063553" y="5878801"/>
            <a:ext cx="7848871" cy="276999"/>
          </a:xfrm>
          <a:prstGeom prst="rect">
            <a:avLst/>
          </a:prstGeom>
          <a:solidFill>
            <a:schemeClr val="bg1">
              <a:lumMod val="85000"/>
            </a:schemeClr>
          </a:solidFill>
          <a:ln>
            <a:solidFill>
              <a:schemeClr val="tx1"/>
            </a:solidFill>
          </a:ln>
        </p:spPr>
        <p:txBody>
          <a:bodyPr wrap="square">
            <a:spAutoFit/>
          </a:bodyPr>
          <a:lstStyle/>
          <a:p>
            <a:pPr algn="ctr">
              <a:defRPr/>
            </a:pPr>
            <a:r>
              <a:rPr lang="en-US" sz="1200" b="1" dirty="0"/>
              <a:t>Le </a:t>
            </a:r>
            <a:r>
              <a:rPr lang="en-US" sz="1200" b="1" dirty="0" err="1"/>
              <a:t>présent</a:t>
            </a:r>
            <a:r>
              <a:rPr lang="en-US" sz="1200" b="1" dirty="0"/>
              <a:t> document est la propriété d’INFRABEL.</a:t>
            </a:r>
          </a:p>
        </p:txBody>
      </p:sp>
      <p:graphicFrame>
        <p:nvGraphicFramePr>
          <p:cNvPr id="6" name="Tabel 4"/>
          <p:cNvGraphicFramePr>
            <a:graphicFrameLocks noGrp="1"/>
          </p:cNvGraphicFramePr>
          <p:nvPr>
            <p:extLst>
              <p:ext uri="{D42A27DB-BD31-4B8C-83A1-F6EECF244321}">
                <p14:modId xmlns:p14="http://schemas.microsoft.com/office/powerpoint/2010/main" val="672770321"/>
              </p:ext>
            </p:extLst>
          </p:nvPr>
        </p:nvGraphicFramePr>
        <p:xfrm>
          <a:off x="1824748" y="1340768"/>
          <a:ext cx="7848871" cy="2566130"/>
        </p:xfrm>
        <a:graphic>
          <a:graphicData uri="http://schemas.openxmlformats.org/drawingml/2006/table">
            <a:tbl>
              <a:tblPr firstRow="1" bandRow="1">
                <a:tableStyleId>{2D5ABB26-0587-4C30-8999-92F81FD0307C}</a:tableStyleId>
              </a:tblPr>
              <a:tblGrid>
                <a:gridCol w="2175363">
                  <a:extLst>
                    <a:ext uri="{9D8B030D-6E8A-4147-A177-3AD203B41FA5}">
                      <a16:colId xmlns:a16="http://schemas.microsoft.com/office/drawing/2014/main" val="20000"/>
                    </a:ext>
                  </a:extLst>
                </a:gridCol>
                <a:gridCol w="1010813">
                  <a:extLst>
                    <a:ext uri="{9D8B030D-6E8A-4147-A177-3AD203B41FA5}">
                      <a16:colId xmlns:a16="http://schemas.microsoft.com/office/drawing/2014/main" val="20001"/>
                    </a:ext>
                  </a:extLst>
                </a:gridCol>
                <a:gridCol w="3263887">
                  <a:extLst>
                    <a:ext uri="{9D8B030D-6E8A-4147-A177-3AD203B41FA5}">
                      <a16:colId xmlns:a16="http://schemas.microsoft.com/office/drawing/2014/main" val="20002"/>
                    </a:ext>
                  </a:extLst>
                </a:gridCol>
                <a:gridCol w="1398808">
                  <a:extLst>
                    <a:ext uri="{9D8B030D-6E8A-4147-A177-3AD203B41FA5}">
                      <a16:colId xmlns:a16="http://schemas.microsoft.com/office/drawing/2014/main" val="20003"/>
                    </a:ext>
                  </a:extLst>
                </a:gridCol>
              </a:tblGrid>
              <a:tr h="380325">
                <a:tc gridSpan="4">
                  <a:txBody>
                    <a:bodyPr/>
                    <a:lstStyle/>
                    <a:p>
                      <a:pPr marL="0" algn="ctr" defTabSz="914400" rtl="0" eaLnBrk="1" latinLnBrk="0" hangingPunct="1"/>
                      <a:r>
                        <a:rPr lang="en-US" sz="1600" b="1" kern="1200" dirty="0" err="1">
                          <a:solidFill>
                            <a:schemeClr val="tx1"/>
                          </a:solidFill>
                          <a:latin typeface="+mn-lt"/>
                          <a:ea typeface="+mn-ea"/>
                          <a:cs typeface="+mn-cs"/>
                        </a:rPr>
                        <a:t>Données</a:t>
                      </a:r>
                      <a:r>
                        <a:rPr lang="en-US" sz="1600" b="1" kern="1200" dirty="0">
                          <a:solidFill>
                            <a:schemeClr val="tx1"/>
                          </a:solidFill>
                          <a:latin typeface="+mn-lt"/>
                          <a:ea typeface="+mn-ea"/>
                          <a:cs typeface="+mn-cs"/>
                        </a:rPr>
                        <a:t> de 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0"/>
                  </a:ext>
                </a:extLst>
              </a:tr>
              <a:tr h="341021">
                <a:tc gridSpan="4">
                  <a:txBody>
                    <a:bodyPr/>
                    <a:lstStyle/>
                    <a:p>
                      <a:pPr algn="ctr"/>
                      <a:r>
                        <a:rPr lang="nl-BE" sz="1200" b="0" dirty="0">
                          <a:solidFill>
                            <a:schemeClr val="tx1"/>
                          </a:solidFill>
                          <a:latin typeface="+mn-lt"/>
                          <a:ea typeface="Times New Roman"/>
                          <a:cs typeface="Times New Roman"/>
                          <a:sym typeface="Wingdings"/>
                        </a:rPr>
                        <a:t>   </a:t>
                      </a:r>
                      <a:r>
                        <a:rPr lang="nl-BE" sz="1200" b="0" dirty="0" err="1">
                          <a:solidFill>
                            <a:schemeClr val="tx1"/>
                          </a:solidFill>
                          <a:latin typeface="+mn-lt"/>
                          <a:ea typeface="Times New Roman"/>
                          <a:cs typeface="Times New Roman"/>
                          <a:sym typeface="Wingdings"/>
                        </a:rPr>
                        <a:t>Unité</a:t>
                      </a:r>
                      <a:r>
                        <a:rPr lang="nl-BE" sz="1200" b="0" dirty="0">
                          <a:solidFill>
                            <a:schemeClr val="tx1"/>
                          </a:solidFill>
                          <a:latin typeface="+mn-lt"/>
                          <a:ea typeface="Times New Roman"/>
                          <a:cs typeface="Times New Roman"/>
                          <a:sym typeface="Wingdings"/>
                        </a:rPr>
                        <a:t> 65 chef</a:t>
                      </a:r>
                      <a:r>
                        <a:rPr lang="nl-BE" sz="1200" b="0" baseline="0" dirty="0">
                          <a:solidFill>
                            <a:schemeClr val="tx1"/>
                          </a:solidFill>
                          <a:latin typeface="+mn-lt"/>
                          <a:ea typeface="Times New Roman"/>
                          <a:cs typeface="Times New Roman"/>
                          <a:sym typeface="Wingdings"/>
                        </a:rPr>
                        <a:t> de </a:t>
                      </a:r>
                      <a:r>
                        <a:rPr lang="nl-BE" sz="1200" b="0" baseline="0" dirty="0" err="1">
                          <a:solidFill>
                            <a:schemeClr val="tx1"/>
                          </a:solidFill>
                          <a:latin typeface="+mn-lt"/>
                          <a:ea typeface="Times New Roman"/>
                          <a:cs typeface="Times New Roman"/>
                          <a:sym typeface="Wingdings"/>
                        </a:rPr>
                        <a:t>travail</a:t>
                      </a:r>
                      <a:r>
                        <a:rPr lang="nl-BE" sz="1200" b="0" dirty="0" err="1">
                          <a:solidFill>
                            <a:schemeClr val="tx1"/>
                          </a:solidFill>
                          <a:latin typeface="+mn-lt"/>
                          <a:ea typeface="Times New Roman"/>
                          <a:cs typeface="Times New Roman"/>
                          <a:sym typeface="Wingdings"/>
                        </a:rPr>
                        <a:t>_système</a:t>
                      </a:r>
                      <a:r>
                        <a:rPr lang="nl-BE" sz="1200" b="0" dirty="0">
                          <a:solidFill>
                            <a:schemeClr val="tx1"/>
                          </a:solidFill>
                          <a:latin typeface="+mn-lt"/>
                          <a:ea typeface="Times New Roman"/>
                          <a:cs typeface="Times New Roman"/>
                          <a:sym typeface="Wingdings"/>
                        </a:rPr>
                        <a:t> de </a:t>
                      </a:r>
                      <a:r>
                        <a:rPr lang="nl-BE" sz="1200" b="0" dirty="0" err="1">
                          <a:solidFill>
                            <a:schemeClr val="tx1"/>
                          </a:solidFill>
                          <a:latin typeface="+mn-lt"/>
                          <a:ea typeface="Times New Roman"/>
                          <a:cs typeface="Times New Roman"/>
                          <a:sym typeface="Wingdings"/>
                        </a:rPr>
                        <a:t>protection</a:t>
                      </a:r>
                      <a:r>
                        <a:rPr lang="nl-BE" sz="1200" b="0" dirty="0">
                          <a:solidFill>
                            <a:schemeClr val="tx1"/>
                          </a:solidFill>
                          <a:latin typeface="+mn-lt"/>
                          <a:ea typeface="Times New Roman"/>
                          <a:cs typeface="Times New Roman"/>
                          <a:sym typeface="Wingdings"/>
                        </a:rPr>
                        <a:t> </a:t>
                      </a:r>
                      <a:r>
                        <a:rPr lang="nl-BE" sz="1200" b="0" dirty="0" err="1">
                          <a:solidFill>
                            <a:schemeClr val="tx1"/>
                          </a:solidFill>
                          <a:latin typeface="+mn-lt"/>
                          <a:ea typeface="Times New Roman"/>
                          <a:cs typeface="Times New Roman"/>
                          <a:sym typeface="Wingdings"/>
                        </a:rPr>
                        <a:t>avec</a:t>
                      </a:r>
                      <a:r>
                        <a:rPr lang="nl-BE" sz="1200" b="0" dirty="0">
                          <a:solidFill>
                            <a:schemeClr val="tx1"/>
                          </a:solidFill>
                          <a:latin typeface="+mn-lt"/>
                          <a:ea typeface="Times New Roman"/>
                          <a:cs typeface="Times New Roman"/>
                          <a:sym typeface="Wingdings"/>
                        </a:rPr>
                        <a:t> vigie</a:t>
                      </a:r>
                      <a:r>
                        <a:rPr lang="nl-BE" sz="1200" b="0" baseline="0" dirty="0">
                          <a:solidFill>
                            <a:schemeClr val="tx1"/>
                          </a:solidFill>
                          <a:latin typeface="+mn-lt"/>
                          <a:ea typeface="Times New Roman"/>
                          <a:cs typeface="Times New Roman"/>
                          <a:sym typeface="Wingdings"/>
                        </a:rPr>
                        <a:t>_V3.0</a:t>
                      </a:r>
                      <a:r>
                        <a:rPr lang="nl-BE" sz="1200" b="0" dirty="0">
                          <a:solidFill>
                            <a:schemeClr val="tx1"/>
                          </a:solidFill>
                          <a:latin typeface="+mn-lt"/>
                          <a:ea typeface="Times New Roman"/>
                          <a:cs typeface="Times New Roman"/>
                          <a:sym typeface="Wingdings"/>
                        </a:rPr>
                        <a:t>.pptx</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1"/>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latin typeface="+mn-lt"/>
                          <a:ea typeface="+mn-ea"/>
                          <a:cs typeface="+mn-cs"/>
                        </a:rPr>
                        <a:t>Groupe</a:t>
                      </a:r>
                      <a:r>
                        <a:rPr lang="en-US" sz="1200" b="1" kern="1200" baseline="0" dirty="0">
                          <a:solidFill>
                            <a:schemeClr val="tx1"/>
                          </a:solidFill>
                          <a:latin typeface="+mn-lt"/>
                          <a:ea typeface="+mn-ea"/>
                          <a:cs typeface="+mn-cs"/>
                        </a:rPr>
                        <a:t> de travail</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514350" rtl="0" eaLnBrk="1" fontAlgn="auto" latinLnBrk="0" hangingPunct="1">
                        <a:lnSpc>
                          <a:spcPct val="100000"/>
                        </a:lnSpc>
                        <a:spcBef>
                          <a:spcPts val="0"/>
                        </a:spcBef>
                        <a:spcAft>
                          <a:spcPts val="0"/>
                        </a:spcAft>
                        <a:buClrTx/>
                        <a:buSzTx/>
                        <a:buFontTx/>
                        <a:buNone/>
                        <a:tabLst/>
                        <a:defRPr/>
                      </a:pPr>
                      <a:r>
                        <a:rPr lang="en-US" sz="1200" dirty="0"/>
                        <a:t>I-AM.111</a:t>
                      </a:r>
                    </a:p>
                    <a:p>
                      <a:endParaRPr lang="en-US"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Campet Simon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Festjens Ilse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Laurent Alexis  </a:t>
                      </a:r>
                    </a:p>
                    <a:p>
                      <a:endParaRPr lang="en-US"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dirty="0"/>
                    </a:p>
                  </a:txBody>
                  <a:tcPr/>
                </a:tc>
                <a:extLst>
                  <a:ext uri="{0D108BD9-81ED-4DB2-BD59-A6C34878D82A}">
                    <a16:rowId xmlns:a16="http://schemas.microsoft.com/office/drawing/2014/main" val="10003"/>
                  </a:ext>
                </a:extLst>
              </a:tr>
              <a:tr h="40689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kern="1200" dirty="0" err="1">
                          <a:solidFill>
                            <a:schemeClr val="tx1"/>
                          </a:solidFill>
                          <a:latin typeface="+mn-lt"/>
                          <a:ea typeface="+mn-ea"/>
                          <a:cs typeface="+mn-cs"/>
                        </a:rPr>
                        <a:t>Propriétaire</a:t>
                      </a:r>
                      <a:r>
                        <a:rPr lang="en-US" sz="1200" b="1" kern="1200" baseline="0" dirty="0">
                          <a:solidFill>
                            <a:schemeClr val="tx1"/>
                          </a:solidFill>
                          <a:latin typeface="+mn-lt"/>
                          <a:ea typeface="+mn-ea"/>
                          <a:cs typeface="+mn-cs"/>
                        </a:rPr>
                        <a:t> du </a:t>
                      </a:r>
                      <a:r>
                        <a:rPr lang="en-US" sz="1200" b="1" kern="1200" baseline="0" dirty="0" err="1">
                          <a:solidFill>
                            <a:schemeClr val="tx1"/>
                          </a:solidFill>
                          <a:latin typeface="+mn-lt"/>
                          <a:ea typeface="+mn-ea"/>
                          <a:cs typeface="+mn-cs"/>
                        </a:rPr>
                        <a:t>contenu</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dirty="0"/>
                        <a:t>I-AM.111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2048">
                <a:tc>
                  <a:txBody>
                    <a:bodyPr/>
                    <a:lstStyle/>
                    <a:p>
                      <a:pPr algn="l"/>
                      <a:r>
                        <a:rPr lang="en-US" sz="1200" b="1" kern="1200" dirty="0" err="1">
                          <a:solidFill>
                            <a:schemeClr val="tx1"/>
                          </a:solidFill>
                          <a:latin typeface="+mn-lt"/>
                          <a:ea typeface="+mn-ea"/>
                          <a:cs typeface="+mn-cs"/>
                        </a:rPr>
                        <a:t>Propriétaire</a:t>
                      </a:r>
                      <a:r>
                        <a:rPr lang="en-US" sz="1200" b="1" kern="1200" baseline="0" dirty="0">
                          <a:solidFill>
                            <a:schemeClr val="tx1"/>
                          </a:solidFill>
                          <a:latin typeface="+mn-lt"/>
                          <a:ea typeface="+mn-ea"/>
                          <a:cs typeface="+mn-cs"/>
                        </a:rPr>
                        <a:t> du</a:t>
                      </a:r>
                      <a:r>
                        <a:rPr lang="en-US" sz="1200" b="1" kern="1200" dirty="0">
                          <a:solidFill>
                            <a:schemeClr val="tx1"/>
                          </a:solidFill>
                          <a:latin typeface="+mn-lt"/>
                          <a:ea typeface="+mn-ea"/>
                          <a:cs typeface="+mn-cs"/>
                        </a:rPr>
                        <a:t> lay-out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en-US" sz="1200" dirty="0"/>
                        <a:t>I-AM.114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6407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8832304" y="210204"/>
            <a:ext cx="2856252"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132071" y="274513"/>
            <a:ext cx="8064500" cy="616960"/>
          </a:xfrm>
          <a:prstGeom prst="rect">
            <a:avLst/>
          </a:prstGeom>
        </p:spPr>
        <p:txBody>
          <a:bodyPr/>
          <a:lstStyle/>
          <a:p>
            <a:pPr>
              <a:tabLst>
                <a:tab pos="542925" algn="l"/>
              </a:tabLst>
            </a:pPr>
            <a:br>
              <a:rPr lang="en-US" sz="2000" dirty="0"/>
            </a:br>
            <a:r>
              <a:rPr lang="en-US" sz="1800" b="1" kern="0" dirty="0">
                <a:solidFill>
                  <a:srgbClr val="0070C0"/>
                </a:solidFill>
              </a:rPr>
              <a:t>Délai de dégagement: </a:t>
            </a:r>
            <a:r>
              <a:rPr lang="en-US" sz="1800" b="1" kern="0" dirty="0" err="1">
                <a:solidFill>
                  <a:srgbClr val="0070C0"/>
                </a:solidFill>
              </a:rPr>
              <a:t>définition</a:t>
            </a:r>
            <a:endParaRPr lang="en-US" sz="1800" b="1" kern="0" dirty="0">
              <a:solidFill>
                <a:srgbClr val="0070C0"/>
              </a:solidFill>
            </a:endParaRPr>
          </a:p>
        </p:txBody>
      </p:sp>
      <p:sp>
        <p:nvSpPr>
          <p:cNvPr id="17" name="Rounded Rectangle 12"/>
          <p:cNvSpPr/>
          <p:nvPr/>
        </p:nvSpPr>
        <p:spPr bwMode="auto">
          <a:xfrm>
            <a:off x="1199456" y="1307010"/>
            <a:ext cx="9528491" cy="71152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b="1" dirty="0">
                <a:latin typeface="+mn-lt"/>
              </a:rPr>
              <a:t>Le délai de dégagement </a:t>
            </a:r>
            <a:r>
              <a:rPr lang="fr-BE" dirty="0">
                <a:latin typeface="+mn-lt"/>
              </a:rPr>
              <a:t>est le temps nécessaire pour libérer la voie, la rendre parcourable et se retirer ensuite en un lieu sûr en tenant compte d’une marge de sécurité suffisante.</a:t>
            </a:r>
          </a:p>
          <a:p>
            <a:pPr algn="just">
              <a:defRPr/>
            </a:pPr>
            <a:endParaRPr lang="fr-BE" sz="1600" dirty="0"/>
          </a:p>
        </p:txBody>
      </p:sp>
      <p:sp>
        <p:nvSpPr>
          <p:cNvPr id="13" name="Rounded Rectangle 12"/>
          <p:cNvSpPr/>
          <p:nvPr/>
        </p:nvSpPr>
        <p:spPr bwMode="auto">
          <a:xfrm>
            <a:off x="1775520" y="3068960"/>
            <a:ext cx="4968552" cy="2448272"/>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dirty="0">
                <a:latin typeface="+mn-lt"/>
              </a:rPr>
              <a:t>Le </a:t>
            </a:r>
            <a:r>
              <a:rPr lang="fr-BE" b="1" dirty="0">
                <a:latin typeface="+mn-lt"/>
              </a:rPr>
              <a:t>délai de dégagement</a:t>
            </a:r>
            <a:r>
              <a:rPr lang="fr-BE" dirty="0">
                <a:latin typeface="+mn-lt"/>
              </a:rPr>
              <a:t> dépend :  </a:t>
            </a:r>
          </a:p>
          <a:p>
            <a:pPr marL="285750" indent="-285750" algn="just">
              <a:buFontTx/>
              <a:buChar char="-"/>
              <a:defRPr/>
            </a:pPr>
            <a:r>
              <a:rPr lang="fr-BE" dirty="0">
                <a:latin typeface="+mn-lt"/>
              </a:rPr>
              <a:t>de la nature du travail ; </a:t>
            </a:r>
          </a:p>
          <a:p>
            <a:pPr marL="285750" indent="-285750" algn="just">
              <a:buFontTx/>
              <a:buChar char="-"/>
              <a:defRPr/>
            </a:pPr>
            <a:r>
              <a:rPr lang="fr-BE" dirty="0">
                <a:latin typeface="+mn-lt"/>
              </a:rPr>
              <a:t>de l’outillage utilisé;</a:t>
            </a:r>
          </a:p>
          <a:p>
            <a:pPr marL="285750" indent="-285750" algn="just">
              <a:buFontTx/>
              <a:buChar char="-"/>
              <a:defRPr/>
            </a:pPr>
            <a:r>
              <a:rPr lang="fr-BE" dirty="0">
                <a:latin typeface="+mn-lt"/>
              </a:rPr>
              <a:t>de l’endroit où sont occupés les agents dans la voie ;</a:t>
            </a:r>
          </a:p>
          <a:p>
            <a:pPr marL="285750" indent="-285750" algn="just">
              <a:buFontTx/>
              <a:buChar char="-"/>
              <a:defRPr/>
            </a:pPr>
            <a:r>
              <a:rPr lang="fr-BE" dirty="0">
                <a:latin typeface="+mn-lt"/>
              </a:rPr>
              <a:t>de la distance et la facilité d’atteindre l’endroit prévu pour se retirer. </a:t>
            </a:r>
          </a:p>
        </p:txBody>
      </p:sp>
      <p:pic>
        <p:nvPicPr>
          <p:cNvPr id="9" name="Object 3"/>
          <p:cNvPicPr>
            <a:picLocks noChangeArrowheads="1"/>
          </p:cNvPicPr>
          <p:nvPr/>
        </p:nvPicPr>
        <p:blipFill>
          <a:blip r:embed="rId2" cstate="email">
            <a:extLst>
              <a:ext uri="{28A0092B-C50C-407E-A947-70E740481C1C}">
                <a14:useLocalDpi xmlns:a14="http://schemas.microsoft.com/office/drawing/2010/main"/>
              </a:ext>
            </a:extLst>
          </a:blip>
          <a:srcRect l="-24509" t="-18781" r="-26208" b="-5528"/>
          <a:stretch>
            <a:fillRect/>
          </a:stretch>
        </p:blipFill>
        <p:spPr bwMode="auto">
          <a:xfrm rot="21178767">
            <a:off x="806934" y="617821"/>
            <a:ext cx="3791376" cy="2057611"/>
          </a:xfrm>
          <a:prstGeom prst="rect">
            <a:avLst/>
          </a:prstGeom>
          <a:noFill/>
          <a:ln w="9525">
            <a:noFill/>
            <a:miter lim="800000"/>
            <a:headEnd/>
            <a:tailEnd/>
          </a:ln>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7551" l="0" r="91798">
                        <a14:foregroundMark x1="7256" y1="4898" x2="315" y2="204"/>
                        <a14:foregroundMark x1="15142" y1="56939" x2="15142" y2="56939"/>
                        <a14:foregroundMark x1="2208" y1="54082" x2="2208" y2="54082"/>
                        <a14:foregroundMark x1="6940" y1="93673" x2="6940" y2="93673"/>
                        <a14:foregroundMark x1="14196" y1="97755" x2="14196" y2="97755"/>
                        <a14:foregroundMark x1="75394" y1="93265" x2="75394" y2="93265"/>
                        <a14:foregroundMark x1="85174" y1="12857" x2="85174" y2="12857"/>
                        <a14:foregroundMark x1="83912" y1="6939" x2="83912" y2="6939"/>
                        <a14:foregroundMark x1="83912" y1="73061" x2="83912" y2="73061"/>
                        <a14:foregroundMark x1="84543" y1="79796" x2="84543" y2="79796"/>
                        <a14:foregroundMark x1="91798" y1="67959" x2="91798" y2="67959"/>
                        <a14:foregroundMark x1="87697" y1="95714" x2="87697" y2="95714"/>
                        <a14:foregroundMark x1="90221" y1="92041" x2="90221" y2="92041"/>
                      </a14:backgroundRemoval>
                    </a14:imgEffect>
                  </a14:imgLayer>
                </a14:imgProps>
              </a:ext>
              <a:ext uri="{28A0092B-C50C-407E-A947-70E740481C1C}">
                <a14:useLocalDpi xmlns:a14="http://schemas.microsoft.com/office/drawing/2010/main" val="0"/>
              </a:ext>
            </a:extLst>
          </a:blip>
          <a:stretch>
            <a:fillRect/>
          </a:stretch>
        </p:blipFill>
        <p:spPr>
          <a:xfrm>
            <a:off x="7980076" y="2095382"/>
            <a:ext cx="3076339" cy="4755226"/>
          </a:xfrm>
          <a:prstGeom prst="rect">
            <a:avLst/>
          </a:prstGeom>
        </p:spPr>
      </p:pic>
      <p:pic>
        <p:nvPicPr>
          <p:cNvPr id="11" name="Picture 10"/>
          <p:cNvPicPr>
            <a:picLocks noChangeAspect="1"/>
          </p:cNvPicPr>
          <p:nvPr/>
        </p:nvPicPr>
        <p:blipFill>
          <a:blip r:embed="rId5"/>
          <a:stretch>
            <a:fillRect/>
          </a:stretch>
        </p:blipFill>
        <p:spPr>
          <a:xfrm>
            <a:off x="6633924" y="4166471"/>
            <a:ext cx="1800200" cy="642929"/>
          </a:xfrm>
          <a:prstGeom prst="rect">
            <a:avLst/>
          </a:prstGeom>
        </p:spPr>
      </p:pic>
    </p:spTree>
    <p:extLst>
      <p:ext uri="{BB962C8B-B14F-4D97-AF65-F5344CB8AC3E}">
        <p14:creationId xmlns:p14="http://schemas.microsoft.com/office/powerpoint/2010/main" val="173473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8969400" y="170316"/>
            <a:ext cx="2856252"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911424" y="255373"/>
            <a:ext cx="8064500" cy="616960"/>
          </a:xfrm>
          <a:prstGeom prst="rect">
            <a:avLst/>
          </a:prstGeom>
        </p:spPr>
        <p:txBody>
          <a:bodyPr/>
          <a:lstStyle/>
          <a:p>
            <a:pPr>
              <a:tabLst>
                <a:tab pos="542925" algn="l"/>
              </a:tabLst>
            </a:pPr>
            <a:br>
              <a:rPr lang="en-US" sz="2000" dirty="0"/>
            </a:br>
            <a:r>
              <a:rPr lang="en-US" sz="1800" b="1" kern="0" dirty="0">
                <a:solidFill>
                  <a:srgbClr val="0070C0"/>
                </a:solidFill>
              </a:rPr>
              <a:t>Calcul du délai de dégagement</a:t>
            </a:r>
          </a:p>
        </p:txBody>
      </p:sp>
      <p:sp>
        <p:nvSpPr>
          <p:cNvPr id="17" name="Rounded Rectangle 12"/>
          <p:cNvSpPr/>
          <p:nvPr/>
        </p:nvSpPr>
        <p:spPr bwMode="auto">
          <a:xfrm>
            <a:off x="911424" y="1106582"/>
            <a:ext cx="8928992" cy="225041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dirty="0">
                <a:latin typeface="+mn-lt"/>
              </a:rPr>
              <a:t>Le délai de dégagement est la somme de trois délais partiels, à savoir :</a:t>
            </a:r>
          </a:p>
          <a:p>
            <a:pPr algn="just">
              <a:defRPr/>
            </a:pPr>
            <a:endParaRPr lang="fr-BE" dirty="0">
              <a:latin typeface="+mn-lt"/>
            </a:endParaRPr>
          </a:p>
          <a:p>
            <a:pPr marL="228600" indent="-228600" algn="just">
              <a:buAutoNum type="alphaLcParenR"/>
              <a:defRPr/>
            </a:pPr>
            <a:r>
              <a:rPr lang="fr-BE" dirty="0">
                <a:latin typeface="+mn-lt"/>
              </a:rPr>
              <a:t>le délai de dégagement proprement dit (temps réel de dégagement) ;</a:t>
            </a:r>
          </a:p>
          <a:p>
            <a:pPr marL="228600" indent="-228600" algn="just">
              <a:buAutoNum type="alphaLcParenR"/>
              <a:defRPr/>
            </a:pPr>
            <a:endParaRPr lang="fr-BE" dirty="0">
              <a:latin typeface="+mn-lt"/>
            </a:endParaRPr>
          </a:p>
          <a:p>
            <a:pPr marL="228600" indent="-228600" algn="just">
              <a:buAutoNum type="alphaLcParenR"/>
              <a:defRPr/>
            </a:pPr>
            <a:r>
              <a:rPr lang="fr-BE" dirty="0">
                <a:latin typeface="+mn-lt"/>
              </a:rPr>
              <a:t>une marge de sécurité ;</a:t>
            </a:r>
          </a:p>
          <a:p>
            <a:pPr marL="228600" indent="-228600" algn="just">
              <a:buAutoNum type="alphaLcParenR"/>
              <a:defRPr/>
            </a:pPr>
            <a:endParaRPr lang="fr-BE" dirty="0">
              <a:latin typeface="+mn-lt"/>
            </a:endParaRPr>
          </a:p>
          <a:p>
            <a:pPr marL="228600" indent="-228600" algn="just">
              <a:buAutoNum type="alphaLcParenR"/>
              <a:defRPr/>
            </a:pPr>
            <a:r>
              <a:rPr lang="fr-BE" dirty="0">
                <a:latin typeface="+mn-lt"/>
              </a:rPr>
              <a:t>le temps de perception ou de répétition. </a:t>
            </a:r>
          </a:p>
          <a:p>
            <a:pPr algn="just">
              <a:defRPr/>
            </a:pPr>
            <a:endParaRPr lang="fr-BE" dirty="0">
              <a:latin typeface="+mn-lt"/>
            </a:endParaRPr>
          </a:p>
        </p:txBody>
      </p:sp>
      <p:sp>
        <p:nvSpPr>
          <p:cNvPr id="8" name="Rounded Rectangle 12"/>
          <p:cNvSpPr/>
          <p:nvPr/>
        </p:nvSpPr>
        <p:spPr bwMode="auto">
          <a:xfrm>
            <a:off x="2916513" y="3784330"/>
            <a:ext cx="6912768" cy="729521"/>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600" dirty="0"/>
              <a:t>Le délai de dégagement doit toujours être vérifié avant de commencer les travaux. </a:t>
            </a:r>
          </a:p>
          <a:p>
            <a:pPr algn="just">
              <a:defRPr/>
            </a:pPr>
            <a:endParaRPr lang="fr-BE" sz="1600" dirty="0"/>
          </a:p>
        </p:txBody>
      </p:sp>
      <p:pic>
        <p:nvPicPr>
          <p:cNvPr id="9" name="Picture 8"/>
          <p:cNvPicPr>
            <a:picLocks noChangeAspect="1"/>
          </p:cNvPicPr>
          <p:nvPr/>
        </p:nvPicPr>
        <p:blipFill>
          <a:blip r:embed="rId3"/>
          <a:stretch>
            <a:fillRect/>
          </a:stretch>
        </p:blipFill>
        <p:spPr>
          <a:xfrm>
            <a:off x="2422694" y="3496278"/>
            <a:ext cx="493819" cy="658425"/>
          </a:xfrm>
          <a:prstGeom prst="rect">
            <a:avLst/>
          </a:prstGeom>
        </p:spPr>
      </p:pic>
      <p:sp>
        <p:nvSpPr>
          <p:cNvPr id="11" name="Rounded Rectangle 12"/>
          <p:cNvSpPr/>
          <p:nvPr/>
        </p:nvSpPr>
        <p:spPr bwMode="auto">
          <a:xfrm>
            <a:off x="983432" y="4941189"/>
            <a:ext cx="8845849" cy="648051"/>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r>
              <a:rPr lang="nl-BE" sz="1600" dirty="0"/>
              <a:t>Le </a:t>
            </a:r>
            <a:r>
              <a:rPr lang="nl-BE" sz="1600" dirty="0" err="1"/>
              <a:t>délai</a:t>
            </a:r>
            <a:r>
              <a:rPr lang="nl-BE" sz="1600" dirty="0"/>
              <a:t> de </a:t>
            </a:r>
            <a:r>
              <a:rPr lang="nl-BE" sz="1600" dirty="0" err="1"/>
              <a:t>dégagement</a:t>
            </a:r>
            <a:r>
              <a:rPr lang="nl-BE" sz="1600" dirty="0"/>
              <a:t> </a:t>
            </a:r>
            <a:r>
              <a:rPr lang="nl-BE" sz="1600" dirty="0" err="1"/>
              <a:t>vise</a:t>
            </a:r>
            <a:r>
              <a:rPr lang="nl-BE" sz="1600" dirty="0"/>
              <a:t> à </a:t>
            </a:r>
            <a:r>
              <a:rPr lang="nl-BE" sz="1600" dirty="0" err="1"/>
              <a:t>garantir</a:t>
            </a:r>
            <a:r>
              <a:rPr lang="nl-BE" sz="1600" dirty="0"/>
              <a:t> </a:t>
            </a:r>
            <a:r>
              <a:rPr lang="nl-BE" sz="1600" dirty="0" err="1"/>
              <a:t>le</a:t>
            </a:r>
            <a:r>
              <a:rPr lang="nl-BE" sz="1600" dirty="0"/>
              <a:t> principe de base. </a:t>
            </a:r>
            <a:endParaRPr lang="nl-BE" sz="1400" i="1" dirty="0"/>
          </a:p>
          <a:p>
            <a:pPr algn="just">
              <a:defRPr/>
            </a:pPr>
            <a:endParaRPr lang="fr-BE" sz="1600" dirty="0"/>
          </a:p>
        </p:txBody>
      </p:sp>
    </p:spTree>
    <p:extLst>
      <p:ext uri="{BB962C8B-B14F-4D97-AF65-F5344CB8AC3E}">
        <p14:creationId xmlns:p14="http://schemas.microsoft.com/office/powerpoint/2010/main" val="326494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8673" y="1734236"/>
            <a:ext cx="663232" cy="720080"/>
          </a:xfrm>
          <a:prstGeom prst="rect">
            <a:avLst/>
          </a:prstGeom>
          <a:noFill/>
          <a:ln w="9525">
            <a:noFill/>
            <a:miter lim="800000"/>
            <a:headEnd/>
            <a:tailEnd/>
          </a:ln>
        </p:spPr>
      </p:pic>
      <p:sp>
        <p:nvSpPr>
          <p:cNvPr id="40" name="Rechthoek 10"/>
          <p:cNvSpPr/>
          <p:nvPr/>
        </p:nvSpPr>
        <p:spPr>
          <a:xfrm>
            <a:off x="-186505" y="1537878"/>
            <a:ext cx="1110185" cy="307777"/>
          </a:xfrm>
          <a:prstGeom prst="rect">
            <a:avLst/>
          </a:prstGeom>
        </p:spPr>
        <p:txBody>
          <a:bodyPr wrap="square">
            <a:spAutoFit/>
          </a:bodyPr>
          <a:lstStyle/>
          <a:p>
            <a:pPr algn="ctr"/>
            <a:r>
              <a:rPr lang="nl-NL" sz="1400" b="1" dirty="0">
                <a:ln w="10160">
                  <a:solidFill>
                    <a:srgbClr val="FF0000"/>
                  </a:solidFill>
                  <a:prstDash val="solid"/>
                </a:ln>
                <a:solidFill>
                  <a:srgbClr val="FFFFFF"/>
                </a:solidFill>
                <a:effectLst>
                  <a:outerShdw blurRad="38100" dist="32000" dir="5400000" algn="tl">
                    <a:srgbClr val="000000">
                      <a:alpha val="30000"/>
                    </a:srgbClr>
                  </a:outerShdw>
                </a:effectLst>
              </a:rPr>
              <a:t>CLIC</a:t>
            </a:r>
          </a:p>
        </p:txBody>
      </p:sp>
      <p:sp>
        <p:nvSpPr>
          <p:cNvPr id="41" name="Rechthoek 12"/>
          <p:cNvSpPr/>
          <p:nvPr/>
        </p:nvSpPr>
        <p:spPr>
          <a:xfrm>
            <a:off x="91622" y="3559767"/>
            <a:ext cx="1080120" cy="360039"/>
          </a:xfrm>
          <a:prstGeom prst="rect">
            <a:avLst/>
          </a:prstGeom>
        </p:spPr>
        <p:txBody>
          <a:bodyPr wrap="square">
            <a:prstTxWarp prst="textArchUp">
              <a:avLst>
                <a:gd name="adj" fmla="val 10958584"/>
              </a:avLst>
            </a:prstTxWarp>
            <a:spAutoFit/>
          </a:bodyPr>
          <a:lstStyle/>
          <a:p>
            <a:pPr algn="ctr"/>
            <a:r>
              <a:rPr lang="nl-NL" sz="1100" b="1" dirty="0">
                <a:ln w="10160">
                  <a:solidFill>
                    <a:schemeClr val="bg1">
                      <a:lumMod val="50000"/>
                    </a:schemeClr>
                  </a:solidFill>
                  <a:prstDash val="solid"/>
                </a:ln>
                <a:solidFill>
                  <a:srgbClr val="111111"/>
                </a:solidFill>
                <a:effectLst>
                  <a:outerShdw blurRad="38100" dist="32000" dir="5400000" algn="tl">
                    <a:srgbClr val="000000">
                      <a:alpha val="30000"/>
                    </a:srgbClr>
                  </a:outerShdw>
                </a:effectLst>
              </a:rPr>
              <a:t>TIC TIC TIC</a:t>
            </a:r>
          </a:p>
        </p:txBody>
      </p:sp>
      <p:sp>
        <p:nvSpPr>
          <p:cNvPr id="44" name="Rounded Rectangle 43"/>
          <p:cNvSpPr/>
          <p:nvPr/>
        </p:nvSpPr>
        <p:spPr bwMode="auto">
          <a:xfrm>
            <a:off x="7896340" y="622774"/>
            <a:ext cx="2376124"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r>
              <a:rPr lang="en-US" sz="1100" dirty="0" err="1">
                <a:solidFill>
                  <a:schemeClr val="accent2"/>
                </a:solidFill>
              </a:rPr>
              <a:t>Délai</a:t>
            </a:r>
            <a:r>
              <a:rPr lang="en-US" sz="1100" dirty="0">
                <a:solidFill>
                  <a:schemeClr val="accent2"/>
                </a:solidFill>
              </a:rPr>
              <a:t> de </a:t>
            </a:r>
            <a:r>
              <a:rPr lang="en-US" sz="1100" dirty="0" err="1">
                <a:solidFill>
                  <a:schemeClr val="accent2"/>
                </a:solidFill>
              </a:rPr>
              <a:t>dégagement</a:t>
            </a:r>
            <a:endParaRPr lang="en-US" sz="1100" dirty="0">
              <a:solidFill>
                <a:schemeClr val="accent2"/>
              </a:solidFill>
            </a:endParaRPr>
          </a:p>
          <a:p>
            <a:r>
              <a:rPr lang="en-US" sz="1100" dirty="0" err="1">
                <a:solidFill>
                  <a:schemeClr val="accent2"/>
                </a:solidFill>
              </a:rPr>
              <a:t>proprement</a:t>
            </a:r>
            <a:r>
              <a:rPr lang="en-US" sz="1100" dirty="0">
                <a:solidFill>
                  <a:schemeClr val="accent2"/>
                </a:solidFill>
              </a:rPr>
              <a:t> </a:t>
            </a:r>
            <a:r>
              <a:rPr lang="en-US" sz="1100" dirty="0" err="1">
                <a:solidFill>
                  <a:schemeClr val="accent2"/>
                </a:solidFill>
              </a:rPr>
              <a:t>dit</a:t>
            </a:r>
            <a:endParaRPr lang="en-US" sz="1100" dirty="0">
              <a:solidFill>
                <a:schemeClr val="accent2"/>
              </a:solidFill>
            </a:endParaRPr>
          </a:p>
          <a:p>
            <a:pPr algn="ctr"/>
            <a:endParaRPr lang="en-US" sz="1100" dirty="0">
              <a:solidFill>
                <a:schemeClr val="accent2"/>
              </a:solidFill>
            </a:endParaRPr>
          </a:p>
          <a:p>
            <a:pPr algn="ctr"/>
            <a:endParaRPr lang="en-US" sz="1100" dirty="0">
              <a:solidFill>
                <a:schemeClr val="accent2"/>
              </a:solidFill>
            </a:endParaRPr>
          </a:p>
        </p:txBody>
      </p:sp>
      <p:grpSp>
        <p:nvGrpSpPr>
          <p:cNvPr id="47" name="Group 46"/>
          <p:cNvGrpSpPr>
            <a:grpSpLocks noChangeAspect="1"/>
          </p:cNvGrpSpPr>
          <p:nvPr/>
        </p:nvGrpSpPr>
        <p:grpSpPr>
          <a:xfrm>
            <a:off x="360889" y="3614623"/>
            <a:ext cx="572905" cy="694800"/>
            <a:chOff x="343185" y="262497"/>
            <a:chExt cx="895350" cy="1085850"/>
          </a:xfrm>
        </p:grpSpPr>
        <p:pic>
          <p:nvPicPr>
            <p:cNvPr id="48" name="Picture 4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185" y="262497"/>
              <a:ext cx="8953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Arc 48"/>
            <p:cNvSpPr>
              <a:spLocks noChangeAspect="1"/>
            </p:cNvSpPr>
            <p:nvPr/>
          </p:nvSpPr>
          <p:spPr bwMode="auto">
            <a:xfrm>
              <a:off x="395536" y="548680"/>
              <a:ext cx="756367" cy="709094"/>
            </a:xfrm>
            <a:prstGeom prst="arc">
              <a:avLst>
                <a:gd name="adj1" fmla="val 16200000"/>
                <a:gd name="adj2" fmla="val 17360613"/>
              </a:avLst>
            </a:prstGeom>
            <a:solidFill>
              <a:srgbClr val="33CC33"/>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50" name="Arc 49"/>
            <p:cNvSpPr>
              <a:spLocks noChangeAspect="1"/>
            </p:cNvSpPr>
            <p:nvPr/>
          </p:nvSpPr>
          <p:spPr bwMode="auto">
            <a:xfrm rot="900607">
              <a:off x="412676" y="548679"/>
              <a:ext cx="756367" cy="709094"/>
            </a:xfrm>
            <a:prstGeom prst="arc">
              <a:avLst>
                <a:gd name="adj1" fmla="val 16200000"/>
                <a:gd name="adj2" fmla="val 17360613"/>
              </a:avLst>
            </a:prstGeom>
            <a:solidFill>
              <a:srgbClr val="99FF33"/>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51" name="Picture 2"/>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1200000">
              <a:off x="791944" y="563657"/>
              <a:ext cx="109450" cy="37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2" name="Boog 24"/>
          <p:cNvSpPr/>
          <p:nvPr/>
        </p:nvSpPr>
        <p:spPr bwMode="auto">
          <a:xfrm rot="20956385">
            <a:off x="693010" y="3709198"/>
            <a:ext cx="432048" cy="504056"/>
          </a:xfrm>
          <a:prstGeom prst="arc">
            <a:avLst>
              <a:gd name="adj1" fmla="val 16200000"/>
              <a:gd name="adj2" fmla="val 0"/>
            </a:avLst>
          </a:prstGeom>
          <a:noFill/>
          <a:ln w="19050" cap="flat" cmpd="sng" algn="ctr">
            <a:solidFill>
              <a:srgbClr val="00B05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a:endParaRPr lang="nl-BE"/>
          </a:p>
        </p:txBody>
      </p:sp>
      <p:grpSp>
        <p:nvGrpSpPr>
          <p:cNvPr id="53" name="Group 52"/>
          <p:cNvGrpSpPr/>
          <p:nvPr/>
        </p:nvGrpSpPr>
        <p:grpSpPr>
          <a:xfrm>
            <a:off x="290055" y="4852144"/>
            <a:ext cx="653100" cy="694800"/>
            <a:chOff x="2763614" y="333280"/>
            <a:chExt cx="653100" cy="694800"/>
          </a:xfrm>
        </p:grpSpPr>
        <p:grpSp>
          <p:nvGrpSpPr>
            <p:cNvPr id="54" name="Group 53"/>
            <p:cNvGrpSpPr>
              <a:grpSpLocks noChangeAspect="1"/>
            </p:cNvGrpSpPr>
            <p:nvPr/>
          </p:nvGrpSpPr>
          <p:grpSpPr>
            <a:xfrm>
              <a:off x="2843809" y="333280"/>
              <a:ext cx="572905" cy="694800"/>
              <a:chOff x="1567321" y="310172"/>
              <a:chExt cx="895350" cy="1085850"/>
            </a:xfrm>
          </p:grpSpPr>
          <p:pic>
            <p:nvPicPr>
              <p:cNvPr id="56" name="Picture 5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67321" y="310172"/>
                <a:ext cx="8953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Arc 56"/>
              <p:cNvSpPr>
                <a:spLocks noChangeAspect="1"/>
              </p:cNvSpPr>
              <p:nvPr/>
            </p:nvSpPr>
            <p:spPr bwMode="auto">
              <a:xfrm>
                <a:off x="1619672" y="596355"/>
                <a:ext cx="756367" cy="709094"/>
              </a:xfrm>
              <a:prstGeom prst="arc">
                <a:avLst>
                  <a:gd name="adj1" fmla="val 16200000"/>
                  <a:gd name="adj2" fmla="val 18469030"/>
                </a:avLst>
              </a:prstGeom>
              <a:solidFill>
                <a:srgbClr val="33CC33"/>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58" name="Picture 2"/>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2340000">
                <a:off x="2075205" y="635672"/>
                <a:ext cx="109450" cy="37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5" name="Picture 3"/>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763614" y="413726"/>
              <a:ext cx="196965" cy="15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9" name="Rechthoek 16"/>
          <p:cNvSpPr/>
          <p:nvPr/>
        </p:nvSpPr>
        <p:spPr>
          <a:xfrm>
            <a:off x="-215401" y="4645866"/>
            <a:ext cx="1110185" cy="307777"/>
          </a:xfrm>
          <a:prstGeom prst="rect">
            <a:avLst/>
          </a:prstGeom>
        </p:spPr>
        <p:txBody>
          <a:bodyPr wrap="square">
            <a:spAutoFit/>
          </a:bodyPr>
          <a:lstStyle/>
          <a:p>
            <a:pPr algn="ctr"/>
            <a:r>
              <a:rPr lang="nl-NL" sz="1400" b="1" dirty="0">
                <a:ln w="10160">
                  <a:solidFill>
                    <a:srgbClr val="00B050"/>
                  </a:solidFill>
                  <a:prstDash val="solid"/>
                </a:ln>
                <a:solidFill>
                  <a:srgbClr val="FFFFFF"/>
                </a:solidFill>
                <a:effectLst>
                  <a:outerShdw blurRad="38100" dist="32000" dir="5400000" algn="tl">
                    <a:srgbClr val="000000">
                      <a:alpha val="30000"/>
                    </a:srgbClr>
                  </a:outerShdw>
                </a:effectLst>
              </a:rPr>
              <a:t>CLIC</a:t>
            </a:r>
          </a:p>
        </p:txBody>
      </p:sp>
      <p:grpSp>
        <p:nvGrpSpPr>
          <p:cNvPr id="60" name="Group 59"/>
          <p:cNvGrpSpPr>
            <a:grpSpLocks noChangeAspect="1"/>
          </p:cNvGrpSpPr>
          <p:nvPr/>
        </p:nvGrpSpPr>
        <p:grpSpPr>
          <a:xfrm>
            <a:off x="9507032" y="644555"/>
            <a:ext cx="667894" cy="810000"/>
            <a:chOff x="1567321" y="310172"/>
            <a:chExt cx="895350" cy="1085850"/>
          </a:xfrm>
        </p:grpSpPr>
        <p:pic>
          <p:nvPicPr>
            <p:cNvPr id="61" name="Picture 6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67321" y="310172"/>
              <a:ext cx="8953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Arc 61"/>
            <p:cNvSpPr>
              <a:spLocks noChangeAspect="1"/>
            </p:cNvSpPr>
            <p:nvPr/>
          </p:nvSpPr>
          <p:spPr bwMode="auto">
            <a:xfrm>
              <a:off x="1619672" y="596355"/>
              <a:ext cx="756367" cy="709094"/>
            </a:xfrm>
            <a:prstGeom prst="arc">
              <a:avLst>
                <a:gd name="adj1" fmla="val 16200000"/>
                <a:gd name="adj2" fmla="val 18469030"/>
              </a:avLst>
            </a:prstGeom>
            <a:solidFill>
              <a:srgbClr val="33CC33"/>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63" name="Picture 2"/>
            <p:cNvPicPr>
              <a:picLocks noChangeAspect="1" noChangeArrowheads="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2340000">
              <a:off x="2075205" y="635672"/>
              <a:ext cx="109450" cy="37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4" name="Title 1"/>
          <p:cNvSpPr txBox="1">
            <a:spLocks/>
          </p:cNvSpPr>
          <p:nvPr/>
        </p:nvSpPr>
        <p:spPr>
          <a:xfrm>
            <a:off x="839614" y="263953"/>
            <a:ext cx="8064500" cy="616960"/>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tabLst>
                <a:tab pos="542925" algn="l"/>
              </a:tabLst>
            </a:pPr>
            <a:br>
              <a:rPr lang="en-US" sz="2000" dirty="0"/>
            </a:br>
            <a:r>
              <a:rPr lang="en-US" sz="1800" b="1" kern="0" dirty="0">
                <a:solidFill>
                  <a:srgbClr val="0070C0"/>
                </a:solidFill>
              </a:rPr>
              <a:t>a) </a:t>
            </a:r>
            <a:r>
              <a:rPr lang="en-US" sz="1800" b="1" kern="0" dirty="0" err="1">
                <a:solidFill>
                  <a:srgbClr val="0070C0"/>
                </a:solidFill>
              </a:rPr>
              <a:t>Délai</a:t>
            </a:r>
            <a:r>
              <a:rPr lang="en-US" sz="1800" b="1" kern="0" dirty="0">
                <a:solidFill>
                  <a:srgbClr val="0070C0"/>
                </a:solidFill>
              </a:rPr>
              <a:t> de </a:t>
            </a:r>
            <a:r>
              <a:rPr lang="en-US" sz="1800" b="1" kern="0" dirty="0" err="1">
                <a:solidFill>
                  <a:srgbClr val="0070C0"/>
                </a:solidFill>
              </a:rPr>
              <a:t>dégagement</a:t>
            </a:r>
            <a:r>
              <a:rPr lang="en-US" sz="1800" b="1" kern="0" dirty="0">
                <a:solidFill>
                  <a:srgbClr val="0070C0"/>
                </a:solidFill>
              </a:rPr>
              <a:t> </a:t>
            </a:r>
            <a:r>
              <a:rPr lang="en-US" sz="1800" b="1" kern="0" dirty="0" err="1">
                <a:solidFill>
                  <a:srgbClr val="0070C0"/>
                </a:solidFill>
              </a:rPr>
              <a:t>proprement</a:t>
            </a:r>
            <a:r>
              <a:rPr lang="en-US" sz="1800" b="1" kern="0" dirty="0">
                <a:solidFill>
                  <a:srgbClr val="0070C0"/>
                </a:solidFill>
              </a:rPr>
              <a:t> </a:t>
            </a:r>
            <a:r>
              <a:rPr lang="en-US" sz="1800" b="1" kern="0" dirty="0" err="1">
                <a:solidFill>
                  <a:srgbClr val="0070C0"/>
                </a:solidFill>
              </a:rPr>
              <a:t>dit</a:t>
            </a:r>
            <a:endParaRPr lang="en-US" sz="1800" b="1" kern="0" dirty="0">
              <a:solidFill>
                <a:srgbClr val="0070C0"/>
              </a:solidFill>
            </a:endParaRPr>
          </a:p>
        </p:txBody>
      </p:sp>
      <p:sp>
        <p:nvSpPr>
          <p:cNvPr id="65" name="Text Placeholder 2"/>
          <p:cNvSpPr>
            <a:spLocks noGrp="1"/>
          </p:cNvSpPr>
          <p:nvPr>
            <p:ph type="body" sz="quarter" idx="18"/>
          </p:nvPr>
        </p:nvSpPr>
        <p:spPr>
          <a:xfrm>
            <a:off x="8943166" y="188640"/>
            <a:ext cx="2856252"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Phase 1: Etude </a:t>
            </a:r>
            <a:r>
              <a:rPr lang="en-GB" dirty="0" err="1"/>
              <a:t>théorique</a:t>
            </a:r>
            <a:endParaRPr lang="en-GB" dirty="0"/>
          </a:p>
        </p:txBody>
      </p:sp>
      <p:sp>
        <p:nvSpPr>
          <p:cNvPr id="66" name="Rounded Rectangle 12"/>
          <p:cNvSpPr/>
          <p:nvPr/>
        </p:nvSpPr>
        <p:spPr bwMode="auto">
          <a:xfrm>
            <a:off x="7623904" y="2225619"/>
            <a:ext cx="4287571" cy="3615303"/>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endParaRPr lang="fr-BE" sz="1600" dirty="0">
              <a:latin typeface="+mn-lt"/>
            </a:endParaRPr>
          </a:p>
          <a:p>
            <a:pPr algn="just">
              <a:defRPr/>
            </a:pPr>
            <a:endParaRPr lang="fr-BE" sz="1600" dirty="0">
              <a:latin typeface="+mn-lt"/>
            </a:endParaRPr>
          </a:p>
          <a:p>
            <a:pPr algn="just">
              <a:defRPr/>
            </a:pPr>
            <a:r>
              <a:rPr lang="fr-BE" sz="1600" dirty="0">
                <a:latin typeface="+mn-lt"/>
              </a:rPr>
              <a:t>Le </a:t>
            </a:r>
            <a:r>
              <a:rPr lang="fr-BE" sz="1600" b="1" dirty="0">
                <a:latin typeface="+mn-lt"/>
              </a:rPr>
              <a:t>délai de dégagement proprement dit </a:t>
            </a:r>
            <a:r>
              <a:rPr lang="fr-BE" sz="1600" dirty="0">
                <a:latin typeface="+mn-lt"/>
              </a:rPr>
              <a:t>est le temps nécessaire pour:</a:t>
            </a:r>
          </a:p>
          <a:p>
            <a:pPr algn="just">
              <a:defRPr/>
            </a:pPr>
            <a:endParaRPr lang="fr-BE" sz="1600" dirty="0">
              <a:latin typeface="+mn-lt"/>
            </a:endParaRPr>
          </a:p>
          <a:p>
            <a:pPr algn="just">
              <a:defRPr/>
            </a:pPr>
            <a:r>
              <a:rPr lang="fr-BE" sz="1600" dirty="0">
                <a:latin typeface="+mn-lt"/>
              </a:rPr>
              <a:t>1° S’assurer du bon état parcourable de la voie ;</a:t>
            </a:r>
          </a:p>
          <a:p>
            <a:pPr algn="just">
              <a:defRPr/>
            </a:pPr>
            <a:endParaRPr lang="fr-BE" sz="1600" dirty="0">
              <a:latin typeface="+mn-lt"/>
            </a:endParaRPr>
          </a:p>
          <a:p>
            <a:pPr algn="just">
              <a:defRPr/>
            </a:pPr>
            <a:r>
              <a:rPr lang="fr-BE" sz="1600" dirty="0">
                <a:latin typeface="+mn-lt"/>
              </a:rPr>
              <a:t>2° </a:t>
            </a:r>
            <a:r>
              <a:rPr lang="fr-BE" sz="1600" b="1" dirty="0">
                <a:latin typeface="+mn-lt"/>
              </a:rPr>
              <a:t>Dégager la voie de tout objet </a:t>
            </a:r>
            <a:r>
              <a:rPr lang="fr-BE" sz="1600" dirty="0">
                <a:latin typeface="+mn-lt"/>
              </a:rPr>
              <a:t>(matériel, outillage, matériaux, etc…) puis se retirer à une </a:t>
            </a:r>
            <a:r>
              <a:rPr lang="fr-BE" sz="1600" b="1" dirty="0">
                <a:latin typeface="+mn-lt"/>
              </a:rPr>
              <a:t>distance de sécurité</a:t>
            </a:r>
            <a:r>
              <a:rPr lang="fr-BE" sz="1600" dirty="0">
                <a:latin typeface="+mn-lt"/>
              </a:rPr>
              <a:t> d’au moins 1.50 m du rail le plus proche. </a:t>
            </a:r>
          </a:p>
          <a:p>
            <a:pPr algn="just">
              <a:defRPr/>
            </a:pPr>
            <a:endParaRPr lang="fr-BE" sz="1600" dirty="0">
              <a:latin typeface="+mn-lt"/>
            </a:endParaRPr>
          </a:p>
          <a:p>
            <a:pPr algn="just">
              <a:defRPr/>
            </a:pPr>
            <a:endParaRPr lang="fr-BE" sz="1600" dirty="0"/>
          </a:p>
        </p:txBody>
      </p:sp>
      <p:sp>
        <p:nvSpPr>
          <p:cNvPr id="167" name="TextBox 370"/>
          <p:cNvSpPr txBox="1">
            <a:spLocks noChangeArrowheads="1"/>
          </p:cNvSpPr>
          <p:nvPr/>
        </p:nvSpPr>
        <p:spPr bwMode="auto">
          <a:xfrm>
            <a:off x="1684623" y="6594147"/>
            <a:ext cx="360363" cy="276225"/>
          </a:xfrm>
          <a:prstGeom prst="rect">
            <a:avLst/>
          </a:prstGeom>
          <a:noFill/>
          <a:ln w="9525">
            <a:noFill/>
            <a:miter lim="800000"/>
            <a:headEnd/>
            <a:tailEnd/>
          </a:ln>
        </p:spPr>
        <p:txBody>
          <a:bodyPr>
            <a:spAutoFit/>
          </a:bodyPr>
          <a:lstStyle/>
          <a:p>
            <a:pPr algn="ctr"/>
            <a:r>
              <a:rPr lang="en-US" sz="1200" b="1" dirty="0">
                <a:solidFill>
                  <a:srgbClr val="0070C0"/>
                </a:solidFill>
              </a:rPr>
              <a:t>t</a:t>
            </a:r>
          </a:p>
        </p:txBody>
      </p:sp>
      <p:grpSp>
        <p:nvGrpSpPr>
          <p:cNvPr id="3" name="Group 2"/>
          <p:cNvGrpSpPr/>
          <p:nvPr/>
        </p:nvGrpSpPr>
        <p:grpSpPr>
          <a:xfrm>
            <a:off x="1287713" y="203677"/>
            <a:ext cx="6284815" cy="6609699"/>
            <a:chOff x="1287713" y="203677"/>
            <a:chExt cx="6284815" cy="6609699"/>
          </a:xfrm>
        </p:grpSpPr>
        <p:grpSp>
          <p:nvGrpSpPr>
            <p:cNvPr id="38" name="Group 37"/>
            <p:cNvGrpSpPr/>
            <p:nvPr/>
          </p:nvGrpSpPr>
          <p:grpSpPr>
            <a:xfrm>
              <a:off x="1838883" y="780008"/>
              <a:ext cx="5296785" cy="1696945"/>
              <a:chOff x="1003409" y="113400"/>
              <a:chExt cx="7297672" cy="1696945"/>
            </a:xfrm>
          </p:grpSpPr>
          <p:cxnSp>
            <p:nvCxnSpPr>
              <p:cNvPr id="45"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46" name="Picture 3"/>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cxnSp>
            <p:nvCxnSpPr>
              <p:cNvPr id="69" name="Straight Connector 68"/>
              <p:cNvCxnSpPr/>
              <p:nvPr/>
            </p:nvCxnSpPr>
            <p:spPr>
              <a:xfrm flipV="1">
                <a:off x="7042096" y="1381053"/>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051902" y="1400138"/>
                <a:ext cx="537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7594710" y="118732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585817" y="1178989"/>
                <a:ext cx="715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8471" y="428289"/>
                <a:ext cx="581665" cy="738468"/>
              </a:xfrm>
              <a:prstGeom prst="rect">
                <a:avLst/>
              </a:prstGeom>
            </p:spPr>
          </p:pic>
          <p:cxnSp>
            <p:nvCxnSpPr>
              <p:cNvPr id="77" name="Straight Arrow Connector 76"/>
              <p:cNvCxnSpPr/>
              <p:nvPr/>
            </p:nvCxnSpPr>
            <p:spPr>
              <a:xfrm flipV="1">
                <a:off x="5127488" y="1439115"/>
                <a:ext cx="1062576"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Rectangle 102"/>
              <p:cNvSpPr>
                <a:spLocks noChangeArrowheads="1"/>
              </p:cNvSpPr>
              <p:nvPr/>
            </p:nvSpPr>
            <p:spPr bwMode="auto">
              <a:xfrm>
                <a:off x="4197949" y="1247365"/>
                <a:ext cx="969350" cy="339725"/>
              </a:xfrm>
              <a:prstGeom prst="rect">
                <a:avLst/>
              </a:prstGeom>
              <a:solidFill>
                <a:srgbClr val="FFFF00"/>
              </a:solidFill>
              <a:ln w="31750" algn="ctr">
                <a:solidFill>
                  <a:srgbClr val="FFC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pic>
            <p:nvPicPr>
              <p:cNvPr id="79" name="Picture 3"/>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80" name="Rectangle 102"/>
              <p:cNvSpPr>
                <a:spLocks noChangeArrowheads="1"/>
              </p:cNvSpPr>
              <p:nvPr/>
            </p:nvSpPr>
            <p:spPr bwMode="auto">
              <a:xfrm>
                <a:off x="2214150" y="1256784"/>
                <a:ext cx="1974680" cy="329981"/>
              </a:xfrm>
              <a:prstGeom prst="rect">
                <a:avLst/>
              </a:prstGeom>
              <a:noFill/>
              <a:ln w="31750" algn="ctr">
                <a:solidFill>
                  <a:srgbClr val="FFC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1" name="TextBox 80"/>
              <p:cNvSpPr txBox="1"/>
              <p:nvPr/>
            </p:nvSpPr>
            <p:spPr>
              <a:xfrm>
                <a:off x="4744092" y="1088313"/>
                <a:ext cx="1856916" cy="338554"/>
              </a:xfrm>
              <a:prstGeom prst="rect">
                <a:avLst/>
              </a:prstGeom>
              <a:noFill/>
            </p:spPr>
            <p:txBody>
              <a:bodyPr wrap="square" rtlCol="0">
                <a:spAutoFit/>
              </a:bodyPr>
              <a:lstStyle/>
              <a:p>
                <a:pPr algn="ctr"/>
                <a:r>
                  <a:rPr lang="en-GB" sz="800" b="1" dirty="0"/>
                  <a:t>Distance </a:t>
                </a:r>
              </a:p>
              <a:p>
                <a:pPr algn="ctr"/>
                <a:r>
                  <a:rPr lang="en-GB" sz="800" b="1" dirty="0"/>
                  <a:t>de sécurité</a:t>
                </a:r>
              </a:p>
            </p:txBody>
          </p:sp>
          <p:pic>
            <p:nvPicPr>
              <p:cNvPr id="83" name="Picture 8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4979" y="692173"/>
                <a:ext cx="647023" cy="847278"/>
              </a:xfrm>
              <a:prstGeom prst="rect">
                <a:avLst/>
              </a:prstGeom>
            </p:spPr>
          </p:pic>
          <p:sp>
            <p:nvSpPr>
              <p:cNvPr id="84" name="Rectangular Callout 50"/>
              <p:cNvSpPr>
                <a:spLocks noChangeArrowheads="1"/>
              </p:cNvSpPr>
              <p:nvPr/>
            </p:nvSpPr>
            <p:spPr bwMode="auto">
              <a:xfrm>
                <a:off x="6667376" y="113400"/>
                <a:ext cx="749438" cy="113564"/>
              </a:xfrm>
              <a:prstGeom prst="wedgeRectCallout">
                <a:avLst>
                  <a:gd name="adj1" fmla="val 85905"/>
                  <a:gd name="adj2" fmla="val 50086"/>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dirty="0">
                    <a:solidFill>
                      <a:schemeClr val="bg1"/>
                    </a:solidFill>
                    <a:latin typeface="+mn-lt"/>
                  </a:rPr>
                  <a:t>ALARME!</a:t>
                </a:r>
                <a:endParaRPr lang="nl-BE" altLang="en-US" sz="800" b="1" dirty="0">
                  <a:solidFill>
                    <a:schemeClr val="bg1"/>
                  </a:solidFill>
                  <a:latin typeface="+mn-lt"/>
                </a:endParaRPr>
              </a:p>
            </p:txBody>
          </p:sp>
          <p:sp>
            <p:nvSpPr>
              <p:cNvPr id="85" name="Rectangular Callout 50"/>
              <p:cNvSpPr>
                <a:spLocks noChangeArrowheads="1"/>
              </p:cNvSpPr>
              <p:nvPr/>
            </p:nvSpPr>
            <p:spPr bwMode="auto">
              <a:xfrm>
                <a:off x="6423712" y="366796"/>
                <a:ext cx="984301" cy="126248"/>
              </a:xfrm>
              <a:prstGeom prst="wedgeRectCallout">
                <a:avLst>
                  <a:gd name="adj1" fmla="val 70328"/>
                  <a:gd name="adj2" fmla="val 50488"/>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dirty="0">
                    <a:solidFill>
                      <a:schemeClr val="bg1"/>
                    </a:solidFill>
                    <a:latin typeface="+mn-lt"/>
                  </a:rPr>
                  <a:t>LIBEREZ LA VOIE!</a:t>
                </a:r>
                <a:endParaRPr lang="nl-BE" altLang="en-US" sz="800" b="1" dirty="0">
                  <a:solidFill>
                    <a:schemeClr val="bg1"/>
                  </a:solidFill>
                  <a:latin typeface="+mn-lt"/>
                </a:endParaRPr>
              </a:p>
            </p:txBody>
          </p:sp>
          <p:cxnSp>
            <p:nvCxnSpPr>
              <p:cNvPr id="88" name="Straight Connector 87"/>
              <p:cNvCxnSpPr/>
              <p:nvPr/>
            </p:nvCxnSpPr>
            <p:spPr>
              <a:xfrm>
                <a:off x="6129654" y="1808582"/>
                <a:ext cx="444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573552" y="160369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563367" y="1595232"/>
                <a:ext cx="4885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811276" y="203677"/>
              <a:ext cx="761252" cy="645747"/>
              <a:chOff x="6093186" y="42805"/>
              <a:chExt cx="761252" cy="645747"/>
            </a:xfrm>
          </p:grpSpPr>
          <p:sp>
            <p:nvSpPr>
              <p:cNvPr id="93" name="Cloud Callout 92"/>
              <p:cNvSpPr/>
              <p:nvPr/>
            </p:nvSpPr>
            <p:spPr>
              <a:xfrm>
                <a:off x="6093186" y="42805"/>
                <a:ext cx="761252" cy="645747"/>
              </a:xfrm>
              <a:prstGeom prst="cloudCallout">
                <a:avLst>
                  <a:gd name="adj1" fmla="val -26013"/>
                  <a:gd name="adj2" fmla="val 8890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94" name="Image 33"/>
              <p:cNvPicPr>
                <a:picLocks noChangeAspect="1"/>
              </p:cNvPicPr>
              <p:nvPr/>
            </p:nvPicPr>
            <p:blipFill>
              <a:blip r:embed="rId11"/>
              <a:stretch>
                <a:fillRect/>
              </a:stretch>
            </p:blipFill>
            <p:spPr>
              <a:xfrm>
                <a:off x="6581659" y="145143"/>
                <a:ext cx="183823" cy="288920"/>
              </a:xfrm>
              <a:prstGeom prst="rect">
                <a:avLst/>
              </a:prstGeom>
              <a:gradFill>
                <a:gsLst>
                  <a:gs pos="100000">
                    <a:srgbClr val="FF0000"/>
                  </a:gs>
                  <a:gs pos="100000">
                    <a:srgbClr val="2DA358"/>
                  </a:gs>
                  <a:gs pos="100000">
                    <a:schemeClr val="accent4">
                      <a:satMod val="110000"/>
                      <a:lumMod val="100000"/>
                      <a:shade val="100000"/>
                    </a:schemeClr>
                  </a:gs>
                </a:gsLst>
                <a:lin ang="5400000" scaled="0"/>
              </a:gradFill>
            </p:spPr>
          </p:pic>
          <p:sp>
            <p:nvSpPr>
              <p:cNvPr id="95" name="TextBox 94"/>
              <p:cNvSpPr txBox="1"/>
              <p:nvPr/>
            </p:nvSpPr>
            <p:spPr>
              <a:xfrm>
                <a:off x="6164046" y="185292"/>
                <a:ext cx="619532" cy="246221"/>
              </a:xfrm>
              <a:prstGeom prst="rect">
                <a:avLst/>
              </a:prstGeom>
              <a:noFill/>
            </p:spPr>
            <p:txBody>
              <a:bodyPr wrap="square" rtlCol="0">
                <a:spAutoFit/>
              </a:bodyPr>
              <a:lstStyle/>
              <a:p>
                <a:r>
                  <a:rPr lang="fr-BE" sz="500" dirty="0"/>
                  <a:t>Train en approche</a:t>
                </a:r>
              </a:p>
            </p:txBody>
          </p:sp>
        </p:grpSp>
        <p:cxnSp>
          <p:nvCxnSpPr>
            <p:cNvPr id="96" name="Straight Connector 95"/>
            <p:cNvCxnSpPr/>
            <p:nvPr/>
          </p:nvCxnSpPr>
          <p:spPr>
            <a:xfrm>
              <a:off x="5283653" y="2178983"/>
              <a:ext cx="275953" cy="296207"/>
            </a:xfrm>
            <a:prstGeom prst="line">
              <a:avLst/>
            </a:prstGeom>
            <a:ln w="19050"/>
          </p:spPr>
          <p:style>
            <a:lnRef idx="1">
              <a:schemeClr val="dk1"/>
            </a:lnRef>
            <a:fillRef idx="0">
              <a:schemeClr val="dk1"/>
            </a:fillRef>
            <a:effectRef idx="0">
              <a:schemeClr val="dk1"/>
            </a:effectRef>
            <a:fontRef idx="minor">
              <a:schemeClr val="tx1"/>
            </a:fontRef>
          </p:style>
        </p:cxnSp>
        <p:cxnSp>
          <p:nvCxnSpPr>
            <p:cNvPr id="97" name="Straight Connector 96"/>
            <p:cNvCxnSpPr/>
            <p:nvPr/>
          </p:nvCxnSpPr>
          <p:spPr>
            <a:xfrm>
              <a:off x="5559606" y="2047661"/>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8" name="Straight Arrow Connector 135"/>
            <p:cNvCxnSpPr>
              <a:cxnSpLocks noChangeShapeType="1"/>
            </p:cNvCxnSpPr>
            <p:nvPr/>
          </p:nvCxnSpPr>
          <p:spPr bwMode="auto">
            <a:xfrm>
              <a:off x="1701448" y="1049555"/>
              <a:ext cx="13985" cy="5763821"/>
            </a:xfrm>
            <a:prstGeom prst="straightConnector1">
              <a:avLst/>
            </a:prstGeom>
            <a:noFill/>
            <a:ln w="12700" algn="ctr">
              <a:solidFill>
                <a:schemeClr val="accent1"/>
              </a:solidFill>
              <a:prstDash val="dash"/>
              <a:round/>
              <a:headEnd/>
              <a:tailEnd type="arrow" w="med" len="med"/>
            </a:ln>
          </p:spPr>
        </p:cxnSp>
        <p:sp>
          <p:nvSpPr>
            <p:cNvPr id="100" name="TextBox 99"/>
            <p:cNvSpPr txBox="1"/>
            <p:nvPr/>
          </p:nvSpPr>
          <p:spPr>
            <a:xfrm>
              <a:off x="3930385" y="2275794"/>
              <a:ext cx="1241922" cy="215444"/>
            </a:xfrm>
            <a:prstGeom prst="rect">
              <a:avLst/>
            </a:prstGeom>
            <a:noFill/>
          </p:spPr>
          <p:txBody>
            <a:bodyPr wrap="square" rtlCol="0">
              <a:spAutoFit/>
            </a:bodyPr>
            <a:lstStyle/>
            <a:p>
              <a:pPr algn="ctr"/>
              <a:r>
                <a:rPr lang="en-GB" sz="800" b="1" dirty="0"/>
                <a:t>Voie en service</a:t>
              </a:r>
            </a:p>
          </p:txBody>
        </p:sp>
        <p:sp>
          <p:nvSpPr>
            <p:cNvPr id="101" name="TextBox 100"/>
            <p:cNvSpPr txBox="1"/>
            <p:nvPr/>
          </p:nvSpPr>
          <p:spPr>
            <a:xfrm>
              <a:off x="2584380" y="2260455"/>
              <a:ext cx="1241922" cy="215444"/>
            </a:xfrm>
            <a:prstGeom prst="rect">
              <a:avLst/>
            </a:prstGeom>
            <a:noFill/>
          </p:spPr>
          <p:txBody>
            <a:bodyPr wrap="square" rtlCol="0">
              <a:spAutoFit/>
            </a:bodyPr>
            <a:lstStyle/>
            <a:p>
              <a:pPr algn="ctr"/>
              <a:r>
                <a:rPr lang="en-GB" sz="800" b="1" dirty="0"/>
                <a:t>Voie en service</a:t>
              </a:r>
            </a:p>
          </p:txBody>
        </p:sp>
        <p:sp>
          <p:nvSpPr>
            <p:cNvPr id="102" name="Rounded Rectangle 122"/>
            <p:cNvSpPr>
              <a:spLocks noChangeArrowheads="1"/>
            </p:cNvSpPr>
            <p:nvPr/>
          </p:nvSpPr>
          <p:spPr bwMode="auto">
            <a:xfrm>
              <a:off x="1422544" y="2030863"/>
              <a:ext cx="557808" cy="273212"/>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800" dirty="0">
                  <a:latin typeface="Arial" panose="020B0604020202020204" pitchFamily="34" charset="0"/>
                  <a:cs typeface="Arial" panose="020B0604020202020204" pitchFamily="34" charset="0"/>
                </a:rPr>
                <a:t>alarme</a:t>
              </a:r>
            </a:p>
          </p:txBody>
        </p:sp>
        <p:grpSp>
          <p:nvGrpSpPr>
            <p:cNvPr id="103" name="Group 102"/>
            <p:cNvGrpSpPr/>
            <p:nvPr/>
          </p:nvGrpSpPr>
          <p:grpSpPr>
            <a:xfrm>
              <a:off x="1708239" y="2726229"/>
              <a:ext cx="5296785" cy="1700520"/>
              <a:chOff x="1003409" y="276013"/>
              <a:chExt cx="7297672" cy="1700520"/>
            </a:xfrm>
          </p:grpSpPr>
          <p:cxnSp>
            <p:nvCxnSpPr>
              <p:cNvPr id="104"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105" name="Picture 3"/>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cxnSp>
            <p:nvCxnSpPr>
              <p:cNvPr id="106" name="Straight Connector 105"/>
              <p:cNvCxnSpPr/>
              <p:nvPr/>
            </p:nvCxnSpPr>
            <p:spPr>
              <a:xfrm flipV="1">
                <a:off x="7042096" y="1381053"/>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051902" y="1400138"/>
                <a:ext cx="537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7594710" y="118732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585817" y="1178989"/>
                <a:ext cx="715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5127488" y="1439115"/>
                <a:ext cx="1062576"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2" name="Rectangle 102"/>
              <p:cNvSpPr>
                <a:spLocks noChangeArrowheads="1"/>
              </p:cNvSpPr>
              <p:nvPr/>
            </p:nvSpPr>
            <p:spPr bwMode="auto">
              <a:xfrm>
                <a:off x="4197949" y="1247365"/>
                <a:ext cx="969350" cy="339725"/>
              </a:xfrm>
              <a:prstGeom prst="rect">
                <a:avLst/>
              </a:prstGeom>
              <a:solidFill>
                <a:srgbClr val="FFFF00"/>
              </a:solidFill>
              <a:ln w="31750" algn="ctr">
                <a:solidFill>
                  <a:srgbClr val="FFC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pic>
            <p:nvPicPr>
              <p:cNvPr id="113" name="Picture 3"/>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114" name="Rectangle 102"/>
              <p:cNvSpPr>
                <a:spLocks noChangeArrowheads="1"/>
              </p:cNvSpPr>
              <p:nvPr/>
            </p:nvSpPr>
            <p:spPr bwMode="auto">
              <a:xfrm>
                <a:off x="2214150" y="1256784"/>
                <a:ext cx="1974680" cy="329981"/>
              </a:xfrm>
              <a:prstGeom prst="rect">
                <a:avLst/>
              </a:prstGeom>
              <a:noFill/>
              <a:ln w="31750" algn="ctr">
                <a:solidFill>
                  <a:srgbClr val="FFC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15" name="TextBox 114"/>
              <p:cNvSpPr txBox="1"/>
              <p:nvPr/>
            </p:nvSpPr>
            <p:spPr>
              <a:xfrm>
                <a:off x="4698246" y="1637979"/>
                <a:ext cx="1856916" cy="338554"/>
              </a:xfrm>
              <a:prstGeom prst="rect">
                <a:avLst/>
              </a:prstGeom>
              <a:noFill/>
            </p:spPr>
            <p:txBody>
              <a:bodyPr wrap="square" rtlCol="0">
                <a:spAutoFit/>
              </a:bodyPr>
              <a:lstStyle/>
              <a:p>
                <a:pPr algn="ctr"/>
                <a:r>
                  <a:rPr lang="en-GB" sz="800" b="1" dirty="0"/>
                  <a:t>Distance </a:t>
                </a:r>
              </a:p>
              <a:p>
                <a:pPr algn="ctr"/>
                <a:r>
                  <a:rPr lang="en-GB" sz="800" b="1" dirty="0"/>
                  <a:t>de sécurité</a:t>
                </a:r>
              </a:p>
            </p:txBody>
          </p:sp>
          <p:sp>
            <p:nvSpPr>
              <p:cNvPr id="118" name="Rectangular Callout 50"/>
              <p:cNvSpPr>
                <a:spLocks noChangeArrowheads="1"/>
              </p:cNvSpPr>
              <p:nvPr/>
            </p:nvSpPr>
            <p:spPr bwMode="auto">
              <a:xfrm>
                <a:off x="6743362" y="276013"/>
                <a:ext cx="749438" cy="113564"/>
              </a:xfrm>
              <a:prstGeom prst="wedgeRectCallout">
                <a:avLst>
                  <a:gd name="adj1" fmla="val 85905"/>
                  <a:gd name="adj2" fmla="val 50086"/>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dirty="0">
                    <a:solidFill>
                      <a:schemeClr val="bg1"/>
                    </a:solidFill>
                    <a:latin typeface="+mn-lt"/>
                  </a:rPr>
                  <a:t>ALARME!</a:t>
                </a:r>
                <a:endParaRPr lang="nl-BE" altLang="en-US" sz="800" b="1" dirty="0">
                  <a:solidFill>
                    <a:schemeClr val="bg1"/>
                  </a:solidFill>
                  <a:latin typeface="+mn-lt"/>
                </a:endParaRPr>
              </a:p>
            </p:txBody>
          </p:sp>
          <p:sp>
            <p:nvSpPr>
              <p:cNvPr id="119" name="Rectangular Callout 50"/>
              <p:cNvSpPr>
                <a:spLocks noChangeArrowheads="1"/>
              </p:cNvSpPr>
              <p:nvPr/>
            </p:nvSpPr>
            <p:spPr bwMode="auto">
              <a:xfrm>
                <a:off x="6370060" y="504277"/>
                <a:ext cx="1077691" cy="121042"/>
              </a:xfrm>
              <a:prstGeom prst="wedgeRectCallout">
                <a:avLst>
                  <a:gd name="adj1" fmla="val 70897"/>
                  <a:gd name="adj2" fmla="val 45412"/>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dirty="0">
                    <a:solidFill>
                      <a:schemeClr val="bg1"/>
                    </a:solidFill>
                    <a:latin typeface="+mn-lt"/>
                  </a:rPr>
                  <a:t>LIBEREZ LA VOIE!</a:t>
                </a:r>
                <a:endParaRPr lang="nl-BE" altLang="en-US" sz="800" b="1" dirty="0">
                  <a:solidFill>
                    <a:schemeClr val="bg1"/>
                  </a:solidFill>
                  <a:latin typeface="+mn-lt"/>
                </a:endParaRPr>
              </a:p>
            </p:txBody>
          </p:sp>
          <p:cxnSp>
            <p:nvCxnSpPr>
              <p:cNvPr id="120" name="Straight Connector 119"/>
              <p:cNvCxnSpPr/>
              <p:nvPr/>
            </p:nvCxnSpPr>
            <p:spPr>
              <a:xfrm>
                <a:off x="6129654" y="1808582"/>
                <a:ext cx="444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6573552" y="160369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563367" y="1595232"/>
                <a:ext cx="4885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1694891" y="4752105"/>
              <a:ext cx="5296785" cy="721231"/>
              <a:chOff x="1003409" y="1089114"/>
              <a:chExt cx="7297672" cy="721231"/>
            </a:xfrm>
          </p:grpSpPr>
          <p:cxnSp>
            <p:nvCxnSpPr>
              <p:cNvPr id="124"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125" name="Picture 3"/>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cxnSp>
            <p:nvCxnSpPr>
              <p:cNvPr id="126" name="Straight Connector 125"/>
              <p:cNvCxnSpPr/>
              <p:nvPr/>
            </p:nvCxnSpPr>
            <p:spPr>
              <a:xfrm flipV="1">
                <a:off x="7042096" y="1381053"/>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051902" y="1400138"/>
                <a:ext cx="537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7594710" y="118732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585817" y="1178989"/>
                <a:ext cx="715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V="1">
                <a:off x="5127488" y="1439115"/>
                <a:ext cx="1062576"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3" name="Picture 3"/>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135" name="TextBox 134"/>
              <p:cNvSpPr txBox="1"/>
              <p:nvPr/>
            </p:nvSpPr>
            <p:spPr>
              <a:xfrm>
                <a:off x="4725422" y="1089114"/>
                <a:ext cx="1856916" cy="338554"/>
              </a:xfrm>
              <a:prstGeom prst="rect">
                <a:avLst/>
              </a:prstGeom>
              <a:noFill/>
            </p:spPr>
            <p:txBody>
              <a:bodyPr wrap="square" rtlCol="0">
                <a:spAutoFit/>
              </a:bodyPr>
              <a:lstStyle/>
              <a:p>
                <a:pPr algn="ctr"/>
                <a:r>
                  <a:rPr lang="en-GB" sz="800" b="1" dirty="0"/>
                  <a:t>Distance </a:t>
                </a:r>
              </a:p>
              <a:p>
                <a:pPr algn="ctr"/>
                <a:r>
                  <a:rPr lang="en-GB" sz="800" b="1" dirty="0"/>
                  <a:t>de sécurité</a:t>
                </a:r>
              </a:p>
            </p:txBody>
          </p:sp>
          <p:cxnSp>
            <p:nvCxnSpPr>
              <p:cNvPr id="140" name="Straight Connector 139"/>
              <p:cNvCxnSpPr/>
              <p:nvPr/>
            </p:nvCxnSpPr>
            <p:spPr>
              <a:xfrm>
                <a:off x="6129654" y="1808582"/>
                <a:ext cx="444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6573552" y="160369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563367" y="1595232"/>
                <a:ext cx="4885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1730288" y="5974048"/>
              <a:ext cx="5296785" cy="784160"/>
              <a:chOff x="1003409" y="1178989"/>
              <a:chExt cx="7297672" cy="784160"/>
            </a:xfrm>
          </p:grpSpPr>
          <p:cxnSp>
            <p:nvCxnSpPr>
              <p:cNvPr id="144"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145" name="Picture 3"/>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cxnSp>
            <p:nvCxnSpPr>
              <p:cNvPr id="146" name="Straight Connector 145"/>
              <p:cNvCxnSpPr/>
              <p:nvPr/>
            </p:nvCxnSpPr>
            <p:spPr>
              <a:xfrm flipV="1">
                <a:off x="7042096" y="1381053"/>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051902" y="1400138"/>
                <a:ext cx="537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7594710" y="118732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585817" y="1178989"/>
                <a:ext cx="715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V="1">
                <a:off x="5127488" y="1439115"/>
                <a:ext cx="1062576"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3" name="Picture 3"/>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155" name="TextBox 154"/>
              <p:cNvSpPr txBox="1"/>
              <p:nvPr/>
            </p:nvSpPr>
            <p:spPr>
              <a:xfrm>
                <a:off x="4716413" y="1624595"/>
                <a:ext cx="1856916" cy="338554"/>
              </a:xfrm>
              <a:prstGeom prst="rect">
                <a:avLst/>
              </a:prstGeom>
              <a:noFill/>
            </p:spPr>
            <p:txBody>
              <a:bodyPr wrap="square" rtlCol="0">
                <a:spAutoFit/>
              </a:bodyPr>
              <a:lstStyle/>
              <a:p>
                <a:pPr algn="ctr"/>
                <a:r>
                  <a:rPr lang="en-GB" sz="800" b="1" dirty="0"/>
                  <a:t>Distance </a:t>
                </a:r>
              </a:p>
              <a:p>
                <a:pPr algn="ctr"/>
                <a:r>
                  <a:rPr lang="en-GB" sz="800" b="1" dirty="0"/>
                  <a:t>de sécurité</a:t>
                </a:r>
              </a:p>
            </p:txBody>
          </p:sp>
          <p:cxnSp>
            <p:nvCxnSpPr>
              <p:cNvPr id="160" name="Straight Connector 159"/>
              <p:cNvCxnSpPr/>
              <p:nvPr/>
            </p:nvCxnSpPr>
            <p:spPr>
              <a:xfrm>
                <a:off x="6129654" y="1808582"/>
                <a:ext cx="444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6573552" y="160369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563367" y="1595232"/>
                <a:ext cx="4885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8" name="Straight Connector 167"/>
            <p:cNvCxnSpPr/>
            <p:nvPr/>
          </p:nvCxnSpPr>
          <p:spPr>
            <a:xfrm>
              <a:off x="5161952" y="3963471"/>
              <a:ext cx="275953" cy="296207"/>
            </a:xfrm>
            <a:prstGeom prst="line">
              <a:avLst/>
            </a:prstGeom>
            <a:ln w="19050"/>
          </p:spPr>
          <p:style>
            <a:lnRef idx="1">
              <a:schemeClr val="dk1"/>
            </a:lnRef>
            <a:fillRef idx="0">
              <a:schemeClr val="dk1"/>
            </a:fillRef>
            <a:effectRef idx="0">
              <a:schemeClr val="dk1"/>
            </a:effectRef>
            <a:fontRef idx="minor">
              <a:schemeClr val="tx1"/>
            </a:fontRef>
          </p:style>
        </p:cxnSp>
        <p:cxnSp>
          <p:nvCxnSpPr>
            <p:cNvPr id="169" name="Straight Connector 168"/>
            <p:cNvCxnSpPr/>
            <p:nvPr/>
          </p:nvCxnSpPr>
          <p:spPr>
            <a:xfrm>
              <a:off x="5144993" y="5169654"/>
              <a:ext cx="275953" cy="296207"/>
            </a:xfrm>
            <a:prstGeom prst="line">
              <a:avLst/>
            </a:prstGeom>
            <a:ln w="19050"/>
          </p:spPr>
          <p:style>
            <a:lnRef idx="1">
              <a:schemeClr val="dk1"/>
            </a:lnRef>
            <a:fillRef idx="0">
              <a:schemeClr val="dk1"/>
            </a:fillRef>
            <a:effectRef idx="0">
              <a:schemeClr val="dk1"/>
            </a:effectRef>
            <a:fontRef idx="minor">
              <a:schemeClr val="tx1"/>
            </a:fontRef>
          </p:style>
        </p:cxnSp>
        <p:cxnSp>
          <p:nvCxnSpPr>
            <p:cNvPr id="170" name="Straight Connector 169"/>
            <p:cNvCxnSpPr/>
            <p:nvPr/>
          </p:nvCxnSpPr>
          <p:spPr>
            <a:xfrm>
              <a:off x="5163193" y="6307434"/>
              <a:ext cx="275953" cy="296207"/>
            </a:xfrm>
            <a:prstGeom prst="line">
              <a:avLst/>
            </a:prstGeom>
            <a:ln w="19050"/>
          </p:spPr>
          <p:style>
            <a:lnRef idx="1">
              <a:schemeClr val="dk1"/>
            </a:lnRef>
            <a:fillRef idx="0">
              <a:schemeClr val="dk1"/>
            </a:fillRef>
            <a:effectRef idx="0">
              <a:schemeClr val="dk1"/>
            </a:effectRef>
            <a:fontRef idx="minor">
              <a:schemeClr val="tx1"/>
            </a:fontRef>
          </p:style>
        </p:cxnSp>
        <p:sp>
          <p:nvSpPr>
            <p:cNvPr id="171" name="TextBox 170"/>
            <p:cNvSpPr txBox="1"/>
            <p:nvPr/>
          </p:nvSpPr>
          <p:spPr>
            <a:xfrm>
              <a:off x="2435483" y="4033271"/>
              <a:ext cx="1241922" cy="215444"/>
            </a:xfrm>
            <a:prstGeom prst="rect">
              <a:avLst/>
            </a:prstGeom>
            <a:noFill/>
          </p:spPr>
          <p:txBody>
            <a:bodyPr wrap="square" rtlCol="0">
              <a:spAutoFit/>
            </a:bodyPr>
            <a:lstStyle/>
            <a:p>
              <a:pPr algn="ctr"/>
              <a:r>
                <a:rPr lang="en-GB" sz="800" b="1" dirty="0"/>
                <a:t>Voie en service</a:t>
              </a:r>
            </a:p>
          </p:txBody>
        </p:sp>
        <p:sp>
          <p:nvSpPr>
            <p:cNvPr id="172" name="TextBox 171"/>
            <p:cNvSpPr txBox="1"/>
            <p:nvPr/>
          </p:nvSpPr>
          <p:spPr>
            <a:xfrm>
              <a:off x="3755159" y="4083867"/>
              <a:ext cx="1241922" cy="215444"/>
            </a:xfrm>
            <a:prstGeom prst="rect">
              <a:avLst/>
            </a:prstGeom>
            <a:noFill/>
          </p:spPr>
          <p:txBody>
            <a:bodyPr wrap="square" rtlCol="0">
              <a:spAutoFit/>
            </a:bodyPr>
            <a:lstStyle/>
            <a:p>
              <a:pPr algn="ctr"/>
              <a:r>
                <a:rPr lang="en-GB" sz="800" b="1" dirty="0"/>
                <a:t>Voie en service</a:t>
              </a:r>
            </a:p>
          </p:txBody>
        </p:sp>
        <p:sp>
          <p:nvSpPr>
            <p:cNvPr id="174" name="Rounded Rectangle 122"/>
            <p:cNvSpPr>
              <a:spLocks noChangeArrowheads="1"/>
            </p:cNvSpPr>
            <p:nvPr/>
          </p:nvSpPr>
          <p:spPr bwMode="auto">
            <a:xfrm>
              <a:off x="1287713" y="4954926"/>
              <a:ext cx="841052" cy="489236"/>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800" dirty="0" err="1">
                  <a:latin typeface="Arial" panose="020B0604020202020204" pitchFamily="34" charset="0"/>
                  <a:cs typeface="Arial" panose="020B0604020202020204" pitchFamily="34" charset="0"/>
                </a:rPr>
                <a:t>retrait</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dans</a:t>
              </a:r>
              <a:r>
                <a:rPr lang="en-US" sz="800" dirty="0">
                  <a:latin typeface="Arial" panose="020B0604020202020204" pitchFamily="34" charset="0"/>
                  <a:cs typeface="Arial" panose="020B0604020202020204" pitchFamily="34" charset="0"/>
                </a:rPr>
                <a:t> la zone de </a:t>
              </a:r>
              <a:r>
                <a:rPr lang="en-US" sz="800" dirty="0" err="1">
                  <a:latin typeface="Arial" panose="020B0604020202020204" pitchFamily="34" charset="0"/>
                  <a:cs typeface="Arial" panose="020B0604020202020204" pitchFamily="34" charset="0"/>
                </a:rPr>
                <a:t>dégagement</a:t>
              </a:r>
              <a:endParaRPr lang="en-US" sz="800" dirty="0">
                <a:latin typeface="Arial" panose="020B0604020202020204" pitchFamily="34" charset="0"/>
                <a:cs typeface="Arial" panose="020B0604020202020204" pitchFamily="34" charset="0"/>
              </a:endParaRPr>
            </a:p>
          </p:txBody>
        </p:sp>
        <p:sp>
          <p:nvSpPr>
            <p:cNvPr id="175" name="Rounded Rectangle 122"/>
            <p:cNvSpPr>
              <a:spLocks noChangeArrowheads="1"/>
            </p:cNvSpPr>
            <p:nvPr/>
          </p:nvSpPr>
          <p:spPr bwMode="auto">
            <a:xfrm>
              <a:off x="1328625" y="6067316"/>
              <a:ext cx="841052" cy="489236"/>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800" dirty="0">
                  <a:latin typeface="Arial" panose="020B0604020202020204" pitchFamily="34" charset="0"/>
                  <a:cs typeface="Arial" panose="020B0604020202020204" pitchFamily="34" charset="0"/>
                </a:rPr>
                <a:t>passage du </a:t>
              </a:r>
              <a:r>
                <a:rPr lang="en-US" sz="800" dirty="0" err="1">
                  <a:latin typeface="Arial" panose="020B0604020202020204" pitchFamily="34" charset="0"/>
                  <a:cs typeface="Arial" panose="020B0604020202020204" pitchFamily="34" charset="0"/>
                </a:rPr>
                <a:t>mouvement</a:t>
              </a:r>
              <a:endParaRPr lang="en-US" sz="800" dirty="0">
                <a:latin typeface="Arial" panose="020B0604020202020204" pitchFamily="34" charset="0"/>
                <a:cs typeface="Arial" panose="020B0604020202020204" pitchFamily="34" charset="0"/>
              </a:endParaRPr>
            </a:p>
          </p:txBody>
        </p:sp>
        <p:cxnSp>
          <p:nvCxnSpPr>
            <p:cNvPr id="176" name="Straight Connector 175"/>
            <p:cNvCxnSpPr/>
            <p:nvPr/>
          </p:nvCxnSpPr>
          <p:spPr bwMode="auto">
            <a:xfrm>
              <a:off x="1701448" y="2299433"/>
              <a:ext cx="0" cy="1363210"/>
            </a:xfrm>
            <a:prstGeom prst="line">
              <a:avLst/>
            </a:prstGeom>
            <a:solidFill>
              <a:schemeClr val="accent1"/>
            </a:solidFill>
            <a:ln w="31750" cap="flat" cmpd="sng" algn="ctr">
              <a:solidFill>
                <a:srgbClr val="33CC33"/>
              </a:solidFill>
              <a:prstDash val="solid"/>
              <a:round/>
              <a:headEnd type="none" w="med" len="med"/>
              <a:tailEnd type="none" w="med" len="med"/>
            </a:ln>
            <a:effectLst/>
          </p:spPr>
        </p:cxnSp>
        <p:cxnSp>
          <p:nvCxnSpPr>
            <p:cNvPr id="178" name="Straight Connector 177"/>
            <p:cNvCxnSpPr/>
            <p:nvPr/>
          </p:nvCxnSpPr>
          <p:spPr bwMode="auto">
            <a:xfrm>
              <a:off x="1709754" y="4264642"/>
              <a:ext cx="0" cy="699542"/>
            </a:xfrm>
            <a:prstGeom prst="line">
              <a:avLst/>
            </a:prstGeom>
            <a:solidFill>
              <a:schemeClr val="accent1"/>
            </a:solidFill>
            <a:ln w="31750" cap="flat" cmpd="sng" algn="ctr">
              <a:solidFill>
                <a:srgbClr val="33CC33"/>
              </a:solidFill>
              <a:prstDash val="solid"/>
              <a:round/>
              <a:headEnd type="none" w="med" len="med"/>
              <a:tailEnd type="none" w="med" len="med"/>
            </a:ln>
            <a:effectLst/>
          </p:spPr>
        </p:cxnSp>
        <p:cxnSp>
          <p:nvCxnSpPr>
            <p:cNvPr id="179" name="Straight Arrow Connector 178"/>
            <p:cNvCxnSpPr/>
            <p:nvPr/>
          </p:nvCxnSpPr>
          <p:spPr>
            <a:xfrm>
              <a:off x="3559776" y="3501008"/>
              <a:ext cx="5841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a:off x="3485885" y="3406806"/>
              <a:ext cx="5841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a:off x="3480229" y="3587552"/>
              <a:ext cx="5841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5451011" y="3682836"/>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5451011" y="4916726"/>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5440616" y="5913972"/>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138" name="Freeform 137"/>
            <p:cNvSpPr/>
            <p:nvPr/>
          </p:nvSpPr>
          <p:spPr>
            <a:xfrm>
              <a:off x="5003701" y="3661021"/>
              <a:ext cx="1362834" cy="478392"/>
            </a:xfrm>
            <a:custGeom>
              <a:avLst/>
              <a:gdLst>
                <a:gd name="connsiteX0" fmla="*/ 0 w 2209800"/>
                <a:gd name="connsiteY0" fmla="*/ 92032 h 616161"/>
                <a:gd name="connsiteX1" fmla="*/ 550333 w 2209800"/>
                <a:gd name="connsiteY1" fmla="*/ 540766 h 616161"/>
                <a:gd name="connsiteX2" fmla="*/ 1109133 w 2209800"/>
                <a:gd name="connsiteY2" fmla="*/ 583099 h 616161"/>
                <a:gd name="connsiteX3" fmla="*/ 1176867 w 2209800"/>
                <a:gd name="connsiteY3" fmla="*/ 202099 h 616161"/>
                <a:gd name="connsiteX4" fmla="*/ 1642533 w 2209800"/>
                <a:gd name="connsiteY4" fmla="*/ 430699 h 616161"/>
                <a:gd name="connsiteX5" fmla="*/ 1735667 w 2209800"/>
                <a:gd name="connsiteY5" fmla="*/ 7366 h 616161"/>
                <a:gd name="connsiteX6" fmla="*/ 2209800 w 2209800"/>
                <a:gd name="connsiteY6" fmla="*/ 202099 h 61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800" h="616161">
                  <a:moveTo>
                    <a:pt x="0" y="92032"/>
                  </a:moveTo>
                  <a:cubicBezTo>
                    <a:pt x="182739" y="275477"/>
                    <a:pt x="365478" y="458922"/>
                    <a:pt x="550333" y="540766"/>
                  </a:cubicBezTo>
                  <a:cubicBezTo>
                    <a:pt x="735189" y="622611"/>
                    <a:pt x="1004711" y="639543"/>
                    <a:pt x="1109133" y="583099"/>
                  </a:cubicBezTo>
                  <a:cubicBezTo>
                    <a:pt x="1213555" y="526655"/>
                    <a:pt x="1087967" y="227499"/>
                    <a:pt x="1176867" y="202099"/>
                  </a:cubicBezTo>
                  <a:cubicBezTo>
                    <a:pt x="1265767" y="176699"/>
                    <a:pt x="1549400" y="463155"/>
                    <a:pt x="1642533" y="430699"/>
                  </a:cubicBezTo>
                  <a:cubicBezTo>
                    <a:pt x="1735666" y="398244"/>
                    <a:pt x="1641123" y="45466"/>
                    <a:pt x="1735667" y="7366"/>
                  </a:cubicBezTo>
                  <a:cubicBezTo>
                    <a:pt x="1830211" y="-30734"/>
                    <a:pt x="2020005" y="85682"/>
                    <a:pt x="2209800" y="202099"/>
                  </a:cubicBez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9" name="Groupe 32"/>
            <p:cNvGrpSpPr/>
            <p:nvPr/>
          </p:nvGrpSpPr>
          <p:grpSpPr>
            <a:xfrm>
              <a:off x="3502278" y="5406829"/>
              <a:ext cx="1788238" cy="959826"/>
              <a:chOff x="2332909" y="2329640"/>
              <a:chExt cx="3543300" cy="3876675"/>
            </a:xfrm>
          </p:grpSpPr>
          <p:pic>
            <p:nvPicPr>
              <p:cNvPr id="158" name="Image 33"/>
              <p:cNvPicPr>
                <a:picLocks noChangeAspect="1"/>
              </p:cNvPicPr>
              <p:nvPr/>
            </p:nvPicPr>
            <p:blipFill>
              <a:blip r:embed="rId11"/>
              <a:stretch>
                <a:fillRect/>
              </a:stretch>
            </p:blipFill>
            <p:spPr>
              <a:xfrm>
                <a:off x="2332909" y="2329640"/>
                <a:ext cx="3543300" cy="3876675"/>
              </a:xfrm>
              <a:prstGeom prst="rect">
                <a:avLst/>
              </a:prstGeom>
            </p:spPr>
          </p:pic>
          <p:cxnSp>
            <p:nvCxnSpPr>
              <p:cNvPr id="159" name="Connecteur droit 34"/>
              <p:cNvCxnSpPr/>
              <p:nvPr/>
            </p:nvCxnSpPr>
            <p:spPr>
              <a:xfrm>
                <a:off x="2958669" y="3415861"/>
                <a:ext cx="0" cy="1981971"/>
              </a:xfrm>
              <a:prstGeom prst="line">
                <a:avLst/>
              </a:prstGeom>
              <a:ln w="38100">
                <a:solidFill>
                  <a:srgbClr val="F3FAFF"/>
                </a:solidFill>
              </a:ln>
            </p:spPr>
            <p:style>
              <a:lnRef idx="1">
                <a:schemeClr val="accent1"/>
              </a:lnRef>
              <a:fillRef idx="0">
                <a:schemeClr val="accent1"/>
              </a:fillRef>
              <a:effectRef idx="0">
                <a:schemeClr val="accent1"/>
              </a:effectRef>
              <a:fontRef idx="minor">
                <a:schemeClr val="tx1"/>
              </a:fontRef>
            </p:style>
          </p:cxnSp>
        </p:grpSp>
        <p:sp>
          <p:nvSpPr>
            <p:cNvPr id="163" name="TextBox 162"/>
            <p:cNvSpPr txBox="1"/>
            <p:nvPr/>
          </p:nvSpPr>
          <p:spPr>
            <a:xfrm>
              <a:off x="3761087" y="5216527"/>
              <a:ext cx="1241922" cy="215444"/>
            </a:xfrm>
            <a:prstGeom prst="rect">
              <a:avLst/>
            </a:prstGeom>
            <a:noFill/>
          </p:spPr>
          <p:txBody>
            <a:bodyPr wrap="square" rtlCol="0">
              <a:spAutoFit/>
            </a:bodyPr>
            <a:lstStyle/>
            <a:p>
              <a:pPr algn="ctr"/>
              <a:r>
                <a:rPr lang="en-GB" sz="800" b="1" dirty="0"/>
                <a:t>Voie en service</a:t>
              </a:r>
            </a:p>
          </p:txBody>
        </p:sp>
        <p:sp>
          <p:nvSpPr>
            <p:cNvPr id="164" name="TextBox 163"/>
            <p:cNvSpPr txBox="1"/>
            <p:nvPr/>
          </p:nvSpPr>
          <p:spPr>
            <a:xfrm>
              <a:off x="2446770" y="5222655"/>
              <a:ext cx="1241922" cy="215444"/>
            </a:xfrm>
            <a:prstGeom prst="rect">
              <a:avLst/>
            </a:prstGeom>
            <a:noFill/>
          </p:spPr>
          <p:txBody>
            <a:bodyPr wrap="square" rtlCol="0">
              <a:spAutoFit/>
            </a:bodyPr>
            <a:lstStyle/>
            <a:p>
              <a:pPr algn="ctr"/>
              <a:r>
                <a:rPr lang="en-GB" sz="800" b="1" dirty="0"/>
                <a:t>Voie en service</a:t>
              </a:r>
            </a:p>
          </p:txBody>
        </p:sp>
        <p:sp>
          <p:nvSpPr>
            <p:cNvPr id="165" name="TextBox 164"/>
            <p:cNvSpPr txBox="1"/>
            <p:nvPr/>
          </p:nvSpPr>
          <p:spPr>
            <a:xfrm>
              <a:off x="2473726" y="6360591"/>
              <a:ext cx="1241922" cy="215444"/>
            </a:xfrm>
            <a:prstGeom prst="rect">
              <a:avLst/>
            </a:prstGeom>
            <a:noFill/>
          </p:spPr>
          <p:txBody>
            <a:bodyPr wrap="square" rtlCol="0">
              <a:spAutoFit/>
            </a:bodyPr>
            <a:lstStyle/>
            <a:p>
              <a:pPr algn="ctr"/>
              <a:r>
                <a:rPr lang="en-GB" sz="800" b="1" dirty="0"/>
                <a:t>Voie en service</a:t>
              </a:r>
            </a:p>
          </p:txBody>
        </p:sp>
        <p:sp>
          <p:nvSpPr>
            <p:cNvPr id="166" name="TextBox 165"/>
            <p:cNvSpPr txBox="1"/>
            <p:nvPr/>
          </p:nvSpPr>
          <p:spPr>
            <a:xfrm>
              <a:off x="3804599" y="6373487"/>
              <a:ext cx="1241922" cy="215444"/>
            </a:xfrm>
            <a:prstGeom prst="rect">
              <a:avLst/>
            </a:prstGeom>
            <a:noFill/>
          </p:spPr>
          <p:txBody>
            <a:bodyPr wrap="square" rtlCol="0">
              <a:spAutoFit/>
            </a:bodyPr>
            <a:lstStyle/>
            <a:p>
              <a:pPr algn="ctr"/>
              <a:r>
                <a:rPr lang="en-GB" sz="800" b="1" dirty="0"/>
                <a:t>Voie en service</a:t>
              </a:r>
            </a:p>
          </p:txBody>
        </p:sp>
        <p:pic>
          <p:nvPicPr>
            <p:cNvPr id="177" name="Picture 17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74288" y="2875145"/>
              <a:ext cx="422183" cy="738468"/>
            </a:xfrm>
            <a:prstGeom prst="rect">
              <a:avLst/>
            </a:prstGeom>
          </p:spPr>
        </p:pic>
        <p:pic>
          <p:nvPicPr>
            <p:cNvPr id="185" name="Picture 18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34356" y="4085981"/>
              <a:ext cx="422183" cy="738468"/>
            </a:xfrm>
            <a:prstGeom prst="rect">
              <a:avLst/>
            </a:prstGeom>
          </p:spPr>
        </p:pic>
        <p:pic>
          <p:nvPicPr>
            <p:cNvPr id="186" name="Picture 18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60332" y="5234542"/>
              <a:ext cx="422183" cy="738468"/>
            </a:xfrm>
            <a:prstGeom prst="rect">
              <a:avLst/>
            </a:prstGeom>
          </p:spPr>
        </p:pic>
        <p:pic>
          <p:nvPicPr>
            <p:cNvPr id="187" name="Picture 18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65899" y="1354866"/>
              <a:ext cx="469621" cy="847278"/>
            </a:xfrm>
            <a:prstGeom prst="rect">
              <a:avLst/>
            </a:prstGeom>
          </p:spPr>
        </p:pic>
        <p:pic>
          <p:nvPicPr>
            <p:cNvPr id="188" name="Picture 18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46160" y="3132317"/>
              <a:ext cx="469621" cy="847278"/>
            </a:xfrm>
            <a:prstGeom prst="rect">
              <a:avLst/>
            </a:prstGeom>
          </p:spPr>
        </p:pic>
        <p:pic>
          <p:nvPicPr>
            <p:cNvPr id="189" name="Picture 18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91838" y="3146115"/>
              <a:ext cx="469621" cy="847278"/>
            </a:xfrm>
            <a:prstGeom prst="rect">
              <a:avLst/>
            </a:prstGeom>
          </p:spPr>
        </p:pic>
        <p:pic>
          <p:nvPicPr>
            <p:cNvPr id="190" name="Picture 18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35456" y="4254828"/>
              <a:ext cx="469621" cy="847278"/>
            </a:xfrm>
            <a:prstGeom prst="rect">
              <a:avLst/>
            </a:prstGeom>
          </p:spPr>
        </p:pic>
        <p:pic>
          <p:nvPicPr>
            <p:cNvPr id="191" name="Picture 19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8645" y="4435935"/>
              <a:ext cx="469621" cy="847278"/>
            </a:xfrm>
            <a:prstGeom prst="rect">
              <a:avLst/>
            </a:prstGeom>
          </p:spPr>
        </p:pic>
        <p:pic>
          <p:nvPicPr>
            <p:cNvPr id="192" name="Picture 19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19895" y="5549293"/>
              <a:ext cx="469621" cy="847278"/>
            </a:xfrm>
            <a:prstGeom prst="rect">
              <a:avLst/>
            </a:prstGeom>
          </p:spPr>
        </p:pic>
        <p:pic>
          <p:nvPicPr>
            <p:cNvPr id="193" name="Picture 19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04807" y="5348716"/>
              <a:ext cx="469621" cy="847278"/>
            </a:xfrm>
            <a:prstGeom prst="rect">
              <a:avLst/>
            </a:prstGeom>
          </p:spPr>
        </p:pic>
        <p:sp>
          <p:nvSpPr>
            <p:cNvPr id="194" name="Cloud Callout 193"/>
            <p:cNvSpPr/>
            <p:nvPr/>
          </p:nvSpPr>
          <p:spPr>
            <a:xfrm>
              <a:off x="6695475" y="1930357"/>
              <a:ext cx="761252" cy="645747"/>
            </a:xfrm>
            <a:prstGeom prst="cloudCallout">
              <a:avLst>
                <a:gd name="adj1" fmla="val -26013"/>
                <a:gd name="adj2" fmla="val 8890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5" name="TextBox 194"/>
            <p:cNvSpPr txBox="1"/>
            <p:nvPr/>
          </p:nvSpPr>
          <p:spPr>
            <a:xfrm>
              <a:off x="6717476" y="2105723"/>
              <a:ext cx="619532" cy="246221"/>
            </a:xfrm>
            <a:prstGeom prst="rect">
              <a:avLst/>
            </a:prstGeom>
            <a:noFill/>
          </p:spPr>
          <p:txBody>
            <a:bodyPr wrap="square" rtlCol="0">
              <a:spAutoFit/>
            </a:bodyPr>
            <a:lstStyle/>
            <a:p>
              <a:r>
                <a:rPr lang="fr-BE" sz="500" dirty="0"/>
                <a:t>Train en approche</a:t>
              </a:r>
            </a:p>
          </p:txBody>
        </p:sp>
        <p:pic>
          <p:nvPicPr>
            <p:cNvPr id="196" name="Image 33"/>
            <p:cNvPicPr>
              <a:picLocks noChangeAspect="1"/>
            </p:cNvPicPr>
            <p:nvPr/>
          </p:nvPicPr>
          <p:blipFill>
            <a:blip r:embed="rId11"/>
            <a:stretch>
              <a:fillRect/>
            </a:stretch>
          </p:blipFill>
          <p:spPr>
            <a:xfrm>
              <a:off x="7107123" y="2066119"/>
              <a:ext cx="183823" cy="288920"/>
            </a:xfrm>
            <a:prstGeom prst="rect">
              <a:avLst/>
            </a:prstGeom>
            <a:gradFill>
              <a:gsLst>
                <a:gs pos="100000">
                  <a:srgbClr val="FF0000"/>
                </a:gs>
                <a:gs pos="100000">
                  <a:srgbClr val="2DA358"/>
                </a:gs>
                <a:gs pos="100000">
                  <a:schemeClr val="accent4">
                    <a:satMod val="110000"/>
                    <a:lumMod val="100000"/>
                    <a:shade val="100000"/>
                  </a:schemeClr>
                </a:gs>
              </a:gsLst>
              <a:lin ang="5400000" scaled="0"/>
            </a:gradFill>
          </p:spPr>
        </p:pic>
      </p:grpSp>
      <p:sp>
        <p:nvSpPr>
          <p:cNvPr id="150" name="Rounded Rectangle 122"/>
          <p:cNvSpPr>
            <a:spLocks noChangeArrowheads="1"/>
          </p:cNvSpPr>
          <p:nvPr/>
        </p:nvSpPr>
        <p:spPr bwMode="auto">
          <a:xfrm>
            <a:off x="1220393" y="3654756"/>
            <a:ext cx="948670" cy="580198"/>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800" dirty="0" err="1">
                <a:latin typeface="Arial" panose="020B0604020202020204" pitchFamily="34" charset="0"/>
                <a:cs typeface="Arial" panose="020B0604020202020204" pitchFamily="34" charset="0"/>
              </a:rPr>
              <a:t>libération</a:t>
            </a:r>
            <a:r>
              <a:rPr lang="en-US" sz="800" dirty="0">
                <a:latin typeface="Arial" panose="020B0604020202020204" pitchFamily="34" charset="0"/>
                <a:cs typeface="Arial" panose="020B0604020202020204" pitchFamily="34" charset="0"/>
              </a:rPr>
              <a:t> de la </a:t>
            </a:r>
            <a:r>
              <a:rPr lang="en-US" sz="800" dirty="0" err="1">
                <a:latin typeface="Arial" panose="020B0604020202020204" pitchFamily="34" charset="0"/>
                <a:cs typeface="Arial" panose="020B0604020202020204" pitchFamily="34" charset="0"/>
              </a:rPr>
              <a:t>voie</a:t>
            </a:r>
            <a:r>
              <a:rPr lang="en-US" sz="800" dirty="0">
                <a:latin typeface="Arial" panose="020B0604020202020204" pitchFamily="34" charset="0"/>
                <a:cs typeface="Arial" panose="020B0604020202020204" pitchFamily="34" charset="0"/>
              </a:rPr>
              <a:t> et </a:t>
            </a:r>
            <a:r>
              <a:rPr lang="en-US" sz="800" dirty="0" err="1">
                <a:latin typeface="Arial" panose="020B0604020202020204" pitchFamily="34" charset="0"/>
                <a:cs typeface="Arial" panose="020B0604020202020204" pitchFamily="34" charset="0"/>
              </a:rPr>
              <a:t>répétition</a:t>
            </a:r>
            <a:r>
              <a:rPr lang="en-US" sz="800" dirty="0">
                <a:latin typeface="Arial" panose="020B0604020202020204" pitchFamily="34" charset="0"/>
                <a:cs typeface="Arial" panose="020B0604020202020204" pitchFamily="34" charset="0"/>
              </a:rPr>
              <a:t> de </a:t>
            </a:r>
            <a:r>
              <a:rPr lang="en-US" sz="800" dirty="0" err="1">
                <a:latin typeface="Arial" panose="020B0604020202020204" pitchFamily="34" charset="0"/>
                <a:cs typeface="Arial" panose="020B0604020202020204" pitchFamily="34" charset="0"/>
              </a:rPr>
              <a:t>l’alarme</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53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dissolve">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77330" y="749555"/>
            <a:ext cx="9396545" cy="600164"/>
          </a:xfrm>
          <a:prstGeom prst="rect">
            <a:avLst/>
          </a:prstGeom>
          <a:noFill/>
          <a:ln>
            <a:solidFill>
              <a:srgbClr val="0070C0"/>
            </a:solidFill>
            <a:prstDash val="solid"/>
          </a:ln>
        </p:spPr>
        <p:txBody>
          <a:bodyPr wrap="square" rtlCol="0">
            <a:spAutoFit/>
          </a:bodyPr>
          <a:lstStyle/>
          <a:p>
            <a:endParaRPr lang="en-US" sz="1100" dirty="0">
              <a:solidFill>
                <a:schemeClr val="accent2"/>
              </a:solidFill>
            </a:endParaRPr>
          </a:p>
          <a:p>
            <a:endParaRPr lang="en-US" sz="1100" dirty="0">
              <a:solidFill>
                <a:schemeClr val="accent2"/>
              </a:solidFill>
            </a:endParaRPr>
          </a:p>
          <a:p>
            <a:endParaRPr lang="en-US" sz="1100" dirty="0">
              <a:solidFill>
                <a:schemeClr val="accent2"/>
              </a:solidFill>
            </a:endParaRPr>
          </a:p>
        </p:txBody>
      </p:sp>
      <p:sp>
        <p:nvSpPr>
          <p:cNvPr id="25" name="Text Placeholder 2"/>
          <p:cNvSpPr>
            <a:spLocks noGrp="1"/>
          </p:cNvSpPr>
          <p:nvPr>
            <p:ph type="body" sz="quarter" idx="18"/>
          </p:nvPr>
        </p:nvSpPr>
        <p:spPr>
          <a:xfrm>
            <a:off x="9194967" y="165891"/>
            <a:ext cx="2856252"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Phase 1: Etude </a:t>
            </a:r>
            <a:r>
              <a:rPr lang="en-GB" dirty="0" err="1"/>
              <a:t>théorique</a:t>
            </a:r>
            <a:endParaRPr lang="en-GB" dirty="0"/>
          </a:p>
        </p:txBody>
      </p:sp>
      <p:sp>
        <p:nvSpPr>
          <p:cNvPr id="28" name="Title 1"/>
          <p:cNvSpPr txBox="1">
            <a:spLocks/>
          </p:cNvSpPr>
          <p:nvPr/>
        </p:nvSpPr>
        <p:spPr>
          <a:xfrm>
            <a:off x="1106016" y="63477"/>
            <a:ext cx="8064500" cy="616960"/>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tabLst>
                <a:tab pos="542925" algn="l"/>
              </a:tabLst>
            </a:pPr>
            <a:br>
              <a:rPr lang="en-US" sz="2000" dirty="0"/>
            </a:br>
            <a:r>
              <a:rPr lang="en-US" sz="1800" b="1" kern="0" dirty="0" err="1">
                <a:solidFill>
                  <a:srgbClr val="0070C0"/>
                </a:solidFill>
              </a:rPr>
              <a:t>Délai</a:t>
            </a:r>
            <a:r>
              <a:rPr lang="en-US" sz="1800" b="1" kern="0" dirty="0">
                <a:solidFill>
                  <a:srgbClr val="0070C0"/>
                </a:solidFill>
              </a:rPr>
              <a:t> de </a:t>
            </a:r>
            <a:r>
              <a:rPr lang="en-US" sz="1800" b="1" kern="0" dirty="0" err="1">
                <a:solidFill>
                  <a:srgbClr val="0070C0"/>
                </a:solidFill>
              </a:rPr>
              <a:t>dégagement</a:t>
            </a:r>
            <a:r>
              <a:rPr lang="en-US" sz="1800" b="1" kern="0" dirty="0">
                <a:solidFill>
                  <a:srgbClr val="0070C0"/>
                </a:solidFill>
              </a:rPr>
              <a:t> </a:t>
            </a:r>
            <a:r>
              <a:rPr lang="en-US" sz="1800" b="1" kern="0" dirty="0" err="1">
                <a:solidFill>
                  <a:srgbClr val="0070C0"/>
                </a:solidFill>
              </a:rPr>
              <a:t>proprement</a:t>
            </a:r>
            <a:r>
              <a:rPr lang="en-US" sz="1800" b="1" kern="0" dirty="0">
                <a:solidFill>
                  <a:srgbClr val="0070C0"/>
                </a:solidFill>
              </a:rPr>
              <a:t> </a:t>
            </a:r>
            <a:r>
              <a:rPr lang="en-US" sz="1800" b="1" kern="0" dirty="0" err="1">
                <a:solidFill>
                  <a:srgbClr val="0070C0"/>
                </a:solidFill>
              </a:rPr>
              <a:t>dit</a:t>
            </a:r>
            <a:r>
              <a:rPr lang="en-US" sz="1800" b="1" kern="0" dirty="0">
                <a:solidFill>
                  <a:srgbClr val="0070C0"/>
                </a:solidFill>
              </a:rPr>
              <a:t>: exemple 1</a:t>
            </a:r>
          </a:p>
        </p:txBody>
      </p:sp>
      <p:graphicFrame>
        <p:nvGraphicFramePr>
          <p:cNvPr id="6" name="Table 5"/>
          <p:cNvGraphicFramePr>
            <a:graphicFrameLocks noGrp="1"/>
          </p:cNvGraphicFramePr>
          <p:nvPr>
            <p:extLst>
              <p:ext uri="{D42A27DB-BD31-4B8C-83A1-F6EECF244321}">
                <p14:modId xmlns:p14="http://schemas.microsoft.com/office/powerpoint/2010/main" val="595763976"/>
              </p:ext>
            </p:extLst>
          </p:nvPr>
        </p:nvGraphicFramePr>
        <p:xfrm>
          <a:off x="1621780" y="802969"/>
          <a:ext cx="9074116" cy="645877"/>
        </p:xfrm>
        <a:graphic>
          <a:graphicData uri="http://schemas.openxmlformats.org/drawingml/2006/table">
            <a:tbl>
              <a:tblPr firstRow="1" bandRow="1">
                <a:tableStyleId>{2D5ABB26-0587-4C30-8999-92F81FD0307C}</a:tableStyleId>
              </a:tblPr>
              <a:tblGrid>
                <a:gridCol w="4691745">
                  <a:extLst>
                    <a:ext uri="{9D8B030D-6E8A-4147-A177-3AD203B41FA5}">
                      <a16:colId xmlns:a16="http://schemas.microsoft.com/office/drawing/2014/main" val="415871194"/>
                    </a:ext>
                  </a:extLst>
                </a:gridCol>
                <a:gridCol w="4382371">
                  <a:extLst>
                    <a:ext uri="{9D8B030D-6E8A-4147-A177-3AD203B41FA5}">
                      <a16:colId xmlns:a16="http://schemas.microsoft.com/office/drawing/2014/main" val="866766527"/>
                    </a:ext>
                  </a:extLst>
                </a:gridCol>
              </a:tblGrid>
              <a:tr h="144016">
                <a:tc>
                  <a:txBody>
                    <a:bodyPr/>
                    <a:lstStyle/>
                    <a:p>
                      <a:r>
                        <a:rPr lang="en-GB" sz="1200" dirty="0" err="1"/>
                        <a:t>Tronçon</a:t>
                      </a:r>
                      <a:r>
                        <a:rPr lang="en-GB" sz="1200" dirty="0"/>
                        <a:t> à</a:t>
                      </a:r>
                      <a:r>
                        <a:rPr lang="en-GB" sz="1200" baseline="0" dirty="0"/>
                        <a:t> double </a:t>
                      </a:r>
                      <a:r>
                        <a:rPr lang="en-GB" sz="1200" baseline="0" dirty="0" err="1"/>
                        <a:t>voie</a:t>
                      </a:r>
                      <a:endParaRPr lang="en-GB" sz="1200" dirty="0"/>
                    </a:p>
                  </a:txBody>
                  <a:tcPr/>
                </a:tc>
                <a:tc>
                  <a:txBody>
                    <a:bodyPr/>
                    <a:lstStyle/>
                    <a:p>
                      <a:r>
                        <a:rPr lang="en-GB" sz="1200" b="1" dirty="0"/>
                        <a:t>Voie B en service pendant </a:t>
                      </a:r>
                      <a:r>
                        <a:rPr lang="en-GB" sz="1200" b="1" dirty="0" err="1"/>
                        <a:t>toute</a:t>
                      </a:r>
                      <a:r>
                        <a:rPr lang="en-GB" sz="1200" b="1" dirty="0"/>
                        <a:t> la </a:t>
                      </a:r>
                      <a:r>
                        <a:rPr lang="en-GB" sz="1200" b="1" dirty="0" err="1"/>
                        <a:t>durée</a:t>
                      </a:r>
                      <a:r>
                        <a:rPr lang="en-GB" sz="1200" b="1" dirty="0"/>
                        <a:t> du travail</a:t>
                      </a:r>
                    </a:p>
                  </a:txBody>
                  <a:tcPr/>
                </a:tc>
                <a:extLst>
                  <a:ext uri="{0D108BD9-81ED-4DB2-BD59-A6C34878D82A}">
                    <a16:rowId xmlns:a16="http://schemas.microsoft.com/office/drawing/2014/main" val="3132123397"/>
                  </a:ext>
                </a:extLst>
              </a:tr>
              <a:tr h="371557">
                <a:tc>
                  <a:txBody>
                    <a:bodyPr/>
                    <a:lstStyle/>
                    <a:p>
                      <a:r>
                        <a:rPr lang="en-GB" sz="1200" dirty="0"/>
                        <a:t>Travail </a:t>
                      </a:r>
                      <a:r>
                        <a:rPr lang="en-GB" sz="1200" dirty="0" err="1"/>
                        <a:t>exécuté</a:t>
                      </a:r>
                      <a:r>
                        <a:rPr lang="en-GB" sz="1200" dirty="0"/>
                        <a:t> sur</a:t>
                      </a:r>
                      <a:r>
                        <a:rPr lang="en-GB" sz="1200" baseline="0" dirty="0"/>
                        <a:t> la voie B </a:t>
                      </a:r>
                      <a:endParaRPr lang="en-GB" sz="1200" dirty="0"/>
                    </a:p>
                  </a:txBody>
                  <a:tcPr/>
                </a:tc>
                <a:tc>
                  <a:txBody>
                    <a:bodyPr/>
                    <a:lstStyle/>
                    <a:p>
                      <a:r>
                        <a:rPr lang="en-GB" sz="1200" dirty="0" err="1"/>
                        <a:t>Empiètement</a:t>
                      </a:r>
                      <a:r>
                        <a:rPr lang="en-GB" sz="1200" dirty="0"/>
                        <a:t> type I de la zone </a:t>
                      </a:r>
                      <a:r>
                        <a:rPr lang="en-GB" sz="1200" dirty="0" err="1"/>
                        <a:t>dangereuse</a:t>
                      </a:r>
                      <a:r>
                        <a:rPr lang="en-GB" sz="1200" dirty="0"/>
                        <a:t> de la </a:t>
                      </a:r>
                      <a:r>
                        <a:rPr lang="en-GB" sz="1200" dirty="0" err="1"/>
                        <a:t>voie</a:t>
                      </a:r>
                      <a:r>
                        <a:rPr lang="en-GB" sz="1200" dirty="0"/>
                        <a:t> A </a:t>
                      </a:r>
                      <a:r>
                        <a:rPr lang="en-GB" sz="1200" dirty="0" err="1"/>
                        <a:t>prévu</a:t>
                      </a:r>
                      <a:endParaRPr lang="en-GB" sz="1200" dirty="0"/>
                    </a:p>
                  </a:txBody>
                  <a:tcPr/>
                </a:tc>
                <a:extLst>
                  <a:ext uri="{0D108BD9-81ED-4DB2-BD59-A6C34878D82A}">
                    <a16:rowId xmlns:a16="http://schemas.microsoft.com/office/drawing/2014/main" val="2923261082"/>
                  </a:ext>
                </a:extLst>
              </a:tr>
            </a:tbl>
          </a:graphicData>
        </a:graphic>
      </p:graphicFrame>
      <p:grpSp>
        <p:nvGrpSpPr>
          <p:cNvPr id="2" name="Group 1"/>
          <p:cNvGrpSpPr/>
          <p:nvPr/>
        </p:nvGrpSpPr>
        <p:grpSpPr>
          <a:xfrm>
            <a:off x="8993432" y="5180575"/>
            <a:ext cx="2664296" cy="823632"/>
            <a:chOff x="8787982" y="4896940"/>
            <a:chExt cx="2664296" cy="823632"/>
          </a:xfrm>
        </p:grpSpPr>
        <p:sp>
          <p:nvSpPr>
            <p:cNvPr id="29" name="Rounded Rectangle 28"/>
            <p:cNvSpPr/>
            <p:nvPr/>
          </p:nvSpPr>
          <p:spPr bwMode="auto">
            <a:xfrm>
              <a:off x="8787982" y="4896940"/>
              <a:ext cx="2664296" cy="823632"/>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r>
                <a:rPr lang="en-US" sz="1200" dirty="0" err="1">
                  <a:solidFill>
                    <a:schemeClr val="accent2"/>
                  </a:solidFill>
                  <a:latin typeface="+mn-lt"/>
                </a:rPr>
                <a:t>Délai</a:t>
              </a:r>
              <a:r>
                <a:rPr lang="en-US" sz="1200" dirty="0">
                  <a:solidFill>
                    <a:schemeClr val="accent2"/>
                  </a:solidFill>
                  <a:latin typeface="+mn-lt"/>
                </a:rPr>
                <a:t> de </a:t>
              </a:r>
              <a:r>
                <a:rPr lang="en-US" sz="1200" dirty="0" err="1">
                  <a:solidFill>
                    <a:schemeClr val="accent2"/>
                  </a:solidFill>
                  <a:latin typeface="+mn-lt"/>
                </a:rPr>
                <a:t>dégagement</a:t>
              </a:r>
              <a:endParaRPr lang="en-US" sz="1200" dirty="0">
                <a:solidFill>
                  <a:schemeClr val="accent2"/>
                </a:solidFill>
                <a:latin typeface="+mn-lt"/>
              </a:endParaRPr>
            </a:p>
            <a:p>
              <a:r>
                <a:rPr lang="en-US" sz="1200" dirty="0" err="1">
                  <a:solidFill>
                    <a:schemeClr val="accent2"/>
                  </a:solidFill>
                  <a:latin typeface="+mn-lt"/>
                </a:rPr>
                <a:t>proprement</a:t>
              </a:r>
              <a:r>
                <a:rPr lang="en-US" sz="1200" dirty="0">
                  <a:solidFill>
                    <a:schemeClr val="accent2"/>
                  </a:solidFill>
                  <a:latin typeface="+mn-lt"/>
                </a:rPr>
                <a:t> </a:t>
              </a:r>
              <a:r>
                <a:rPr lang="en-US" sz="1200" dirty="0" err="1">
                  <a:solidFill>
                    <a:schemeClr val="accent2"/>
                  </a:solidFill>
                  <a:latin typeface="+mn-lt"/>
                </a:rPr>
                <a:t>dit</a:t>
              </a:r>
              <a:endParaRPr lang="en-US" sz="1200" dirty="0">
                <a:solidFill>
                  <a:schemeClr val="accent2"/>
                </a:solidFill>
                <a:latin typeface="+mn-lt"/>
              </a:endParaRPr>
            </a:p>
            <a:p>
              <a:pPr algn="ctr"/>
              <a:endParaRPr lang="en-US" sz="1100" dirty="0">
                <a:solidFill>
                  <a:schemeClr val="accent2"/>
                </a:solidFill>
              </a:endParaRPr>
            </a:p>
            <a:p>
              <a:pPr algn="ctr"/>
              <a:endParaRPr lang="en-US" sz="1100" dirty="0">
                <a:solidFill>
                  <a:schemeClr val="accent2"/>
                </a:solidFill>
              </a:endParaRPr>
            </a:p>
          </p:txBody>
        </p:sp>
        <p:pic>
          <p:nvPicPr>
            <p:cNvPr id="3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805393" y="4961356"/>
              <a:ext cx="560097" cy="69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 2"/>
          <p:cNvGrpSpPr/>
          <p:nvPr/>
        </p:nvGrpSpPr>
        <p:grpSpPr>
          <a:xfrm>
            <a:off x="335360" y="1429204"/>
            <a:ext cx="8835156" cy="3344400"/>
            <a:chOff x="848203" y="1757167"/>
            <a:chExt cx="8702939" cy="3778636"/>
          </a:xfrm>
        </p:grpSpPr>
        <p:grpSp>
          <p:nvGrpSpPr>
            <p:cNvPr id="11" name="Group 10"/>
            <p:cNvGrpSpPr/>
            <p:nvPr/>
          </p:nvGrpSpPr>
          <p:grpSpPr>
            <a:xfrm>
              <a:off x="848203" y="2553470"/>
              <a:ext cx="1424804" cy="2724884"/>
              <a:chOff x="-262228" y="3041477"/>
              <a:chExt cx="1424804" cy="2724884"/>
            </a:xfrm>
          </p:grpSpPr>
          <p:pic>
            <p:nvPicPr>
              <p:cNvPr id="13"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062" y="3257501"/>
                <a:ext cx="663232" cy="720080"/>
              </a:xfrm>
              <a:prstGeom prst="rect">
                <a:avLst/>
              </a:prstGeom>
              <a:noFill/>
              <a:ln w="9525">
                <a:noFill/>
                <a:miter lim="800000"/>
                <a:headEnd/>
                <a:tailEnd/>
              </a:ln>
            </p:spPr>
          </p:pic>
          <p:sp>
            <p:nvSpPr>
              <p:cNvPr id="14" name="Rechthoek 10"/>
              <p:cNvSpPr/>
              <p:nvPr/>
            </p:nvSpPr>
            <p:spPr>
              <a:xfrm>
                <a:off x="-262228" y="3041477"/>
                <a:ext cx="1110185" cy="307777"/>
              </a:xfrm>
              <a:prstGeom prst="rect">
                <a:avLst/>
              </a:prstGeom>
            </p:spPr>
            <p:txBody>
              <a:bodyPr wrap="square">
                <a:spAutoFit/>
              </a:bodyPr>
              <a:lstStyle/>
              <a:p>
                <a:pPr algn="ctr"/>
                <a:r>
                  <a:rPr lang="nl-NL" sz="1400" b="1" dirty="0">
                    <a:ln w="10160">
                      <a:solidFill>
                        <a:srgbClr val="33CC33"/>
                      </a:solidFill>
                      <a:prstDash val="solid"/>
                    </a:ln>
                    <a:solidFill>
                      <a:srgbClr val="FFFFFF"/>
                    </a:solidFill>
                    <a:effectLst>
                      <a:outerShdw blurRad="38100" dist="32000" dir="5400000" algn="tl">
                        <a:srgbClr val="000000">
                          <a:alpha val="30000"/>
                        </a:srgbClr>
                      </a:outerShdw>
                    </a:effectLst>
                  </a:rPr>
                  <a:t>CLIC</a:t>
                </a:r>
              </a:p>
            </p:txBody>
          </p:sp>
          <p:pic>
            <p:nvPicPr>
              <p:cNvPr id="1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1222" y="5070283"/>
                <a:ext cx="569070" cy="696078"/>
              </a:xfrm>
              <a:prstGeom prst="rect">
                <a:avLst/>
              </a:prstGeom>
              <a:noFill/>
              <a:ln w="9525">
                <a:noFill/>
                <a:miter lim="800000"/>
                <a:headEnd/>
                <a:tailEnd/>
              </a:ln>
            </p:spPr>
          </p:pic>
          <p:sp>
            <p:nvSpPr>
              <p:cNvPr id="16" name="Rechthoek 12"/>
              <p:cNvSpPr/>
              <p:nvPr/>
            </p:nvSpPr>
            <p:spPr>
              <a:xfrm>
                <a:off x="82456" y="5011016"/>
                <a:ext cx="1080120" cy="360039"/>
              </a:xfrm>
              <a:prstGeom prst="rect">
                <a:avLst/>
              </a:prstGeom>
            </p:spPr>
            <p:txBody>
              <a:bodyPr wrap="square">
                <a:prstTxWarp prst="textArchUp">
                  <a:avLst>
                    <a:gd name="adj" fmla="val 10958584"/>
                  </a:avLst>
                </a:prstTxWarp>
                <a:spAutoFit/>
              </a:bodyPr>
              <a:lstStyle/>
              <a:p>
                <a:pPr algn="ctr"/>
                <a:r>
                  <a:rPr lang="nl-NL" sz="1100" b="1" dirty="0">
                    <a:ln w="10160">
                      <a:solidFill>
                        <a:schemeClr val="bg1">
                          <a:lumMod val="50000"/>
                        </a:schemeClr>
                      </a:solidFill>
                      <a:prstDash val="solid"/>
                    </a:ln>
                    <a:solidFill>
                      <a:srgbClr val="111111"/>
                    </a:solidFill>
                    <a:effectLst>
                      <a:outerShdw blurRad="38100" dist="32000" dir="5400000" algn="tl">
                        <a:srgbClr val="000000">
                          <a:alpha val="30000"/>
                        </a:srgbClr>
                      </a:outerShdw>
                    </a:effectLst>
                  </a:rPr>
                  <a:t>TIC </a:t>
                </a:r>
                <a:r>
                  <a:rPr lang="nl-NL" sz="1100" b="1" dirty="0" err="1">
                    <a:ln w="10160">
                      <a:solidFill>
                        <a:schemeClr val="bg1">
                          <a:lumMod val="50000"/>
                        </a:schemeClr>
                      </a:solidFill>
                      <a:prstDash val="solid"/>
                    </a:ln>
                    <a:solidFill>
                      <a:srgbClr val="111111"/>
                    </a:solidFill>
                    <a:effectLst>
                      <a:outerShdw blurRad="38100" dist="32000" dir="5400000" algn="tl">
                        <a:srgbClr val="000000">
                          <a:alpha val="30000"/>
                        </a:srgbClr>
                      </a:outerShdw>
                    </a:effectLst>
                  </a:rPr>
                  <a:t>TIC</a:t>
                </a:r>
                <a:r>
                  <a:rPr lang="nl-NL" sz="1100" b="1" dirty="0">
                    <a:ln w="10160">
                      <a:solidFill>
                        <a:schemeClr val="bg1">
                          <a:lumMod val="50000"/>
                        </a:schemeClr>
                      </a:solidFill>
                      <a:prstDash val="solid"/>
                    </a:ln>
                    <a:solidFill>
                      <a:srgbClr val="111111"/>
                    </a:solidFill>
                    <a:effectLst>
                      <a:outerShdw blurRad="38100" dist="32000" dir="5400000" algn="tl">
                        <a:srgbClr val="000000">
                          <a:alpha val="30000"/>
                        </a:srgbClr>
                      </a:outerShdw>
                    </a:effectLst>
                  </a:rPr>
                  <a:t> </a:t>
                </a:r>
                <a:r>
                  <a:rPr lang="nl-NL" sz="1100" b="1" dirty="0" err="1">
                    <a:ln w="10160">
                      <a:solidFill>
                        <a:schemeClr val="bg1">
                          <a:lumMod val="50000"/>
                        </a:schemeClr>
                      </a:solidFill>
                      <a:prstDash val="solid"/>
                    </a:ln>
                    <a:solidFill>
                      <a:srgbClr val="111111"/>
                    </a:solidFill>
                    <a:effectLst>
                      <a:outerShdw blurRad="38100" dist="32000" dir="5400000" algn="tl">
                        <a:srgbClr val="000000">
                          <a:alpha val="30000"/>
                        </a:srgbClr>
                      </a:outerShdw>
                    </a:effectLst>
                  </a:rPr>
                  <a:t>TIC</a:t>
                </a:r>
                <a:endParaRPr lang="nl-NL" sz="1100" b="1" dirty="0">
                  <a:ln w="10160">
                    <a:solidFill>
                      <a:schemeClr val="bg1">
                        <a:lumMod val="50000"/>
                      </a:schemeClr>
                    </a:solidFill>
                    <a:prstDash val="solid"/>
                  </a:ln>
                  <a:solidFill>
                    <a:srgbClr val="111111"/>
                  </a:solidFill>
                  <a:effectLst>
                    <a:outerShdw blurRad="38100" dist="32000" dir="5400000" algn="tl">
                      <a:srgbClr val="000000">
                        <a:alpha val="30000"/>
                      </a:srgbClr>
                    </a:outerShdw>
                  </a:effectLst>
                </a:endParaRPr>
              </a:p>
            </p:txBody>
          </p:sp>
        </p:grpSp>
        <p:grpSp>
          <p:nvGrpSpPr>
            <p:cNvPr id="31" name="Group 30"/>
            <p:cNvGrpSpPr/>
            <p:nvPr/>
          </p:nvGrpSpPr>
          <p:grpSpPr>
            <a:xfrm>
              <a:off x="2909609" y="2197740"/>
              <a:ext cx="5671563" cy="1255169"/>
              <a:chOff x="1003409" y="553413"/>
              <a:chExt cx="7015447" cy="1255169"/>
            </a:xfrm>
          </p:grpSpPr>
          <p:cxnSp>
            <p:nvCxnSpPr>
              <p:cNvPr id="36"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45" name="Picture 3"/>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cxnSp>
            <p:nvCxnSpPr>
              <p:cNvPr id="51" name="Straight Arrow Connector 50"/>
              <p:cNvCxnSpPr/>
              <p:nvPr/>
            </p:nvCxnSpPr>
            <p:spPr>
              <a:xfrm flipV="1">
                <a:off x="5127488" y="1439115"/>
                <a:ext cx="1062576"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Rectangle 102"/>
              <p:cNvSpPr>
                <a:spLocks noChangeArrowheads="1"/>
              </p:cNvSpPr>
              <p:nvPr/>
            </p:nvSpPr>
            <p:spPr bwMode="auto">
              <a:xfrm>
                <a:off x="4197949" y="1247365"/>
                <a:ext cx="969350" cy="339725"/>
              </a:xfrm>
              <a:prstGeom prst="rect">
                <a:avLst/>
              </a:prstGeom>
              <a:solidFill>
                <a:srgbClr val="FFFF00"/>
              </a:solidFill>
              <a:ln w="31750" algn="ctr">
                <a:solidFill>
                  <a:srgbClr val="FFC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pic>
            <p:nvPicPr>
              <p:cNvPr id="53" name="Picture 3"/>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54" name="Rectangle 102"/>
              <p:cNvSpPr>
                <a:spLocks noChangeArrowheads="1"/>
              </p:cNvSpPr>
              <p:nvPr/>
            </p:nvSpPr>
            <p:spPr bwMode="auto">
              <a:xfrm>
                <a:off x="2214150" y="1256784"/>
                <a:ext cx="1974680" cy="329981"/>
              </a:xfrm>
              <a:prstGeom prst="rect">
                <a:avLst/>
              </a:prstGeom>
              <a:noFill/>
              <a:ln w="31750" algn="ctr">
                <a:solidFill>
                  <a:srgbClr val="FFC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55" name="TextBox 54"/>
              <p:cNvSpPr txBox="1"/>
              <p:nvPr/>
            </p:nvSpPr>
            <p:spPr>
              <a:xfrm>
                <a:off x="4732602" y="1102741"/>
                <a:ext cx="1856916" cy="338554"/>
              </a:xfrm>
              <a:prstGeom prst="rect">
                <a:avLst/>
              </a:prstGeom>
              <a:noFill/>
            </p:spPr>
            <p:txBody>
              <a:bodyPr wrap="square" rtlCol="0">
                <a:spAutoFit/>
              </a:bodyPr>
              <a:lstStyle/>
              <a:p>
                <a:pPr algn="ctr"/>
                <a:r>
                  <a:rPr lang="en-GB" sz="800" b="1" dirty="0"/>
                  <a:t>Distance </a:t>
                </a:r>
              </a:p>
              <a:p>
                <a:pPr algn="ctr"/>
                <a:r>
                  <a:rPr lang="en-GB" sz="800" b="1" dirty="0"/>
                  <a:t>de sécurité</a:t>
                </a:r>
              </a:p>
            </p:txBody>
          </p:sp>
          <p:sp>
            <p:nvSpPr>
              <p:cNvPr id="58" name="Rectangular Callout 50"/>
              <p:cNvSpPr>
                <a:spLocks noChangeArrowheads="1"/>
              </p:cNvSpPr>
              <p:nvPr/>
            </p:nvSpPr>
            <p:spPr bwMode="auto">
              <a:xfrm>
                <a:off x="7061573" y="553413"/>
                <a:ext cx="749438" cy="113564"/>
              </a:xfrm>
              <a:prstGeom prst="wedgeRectCallout">
                <a:avLst>
                  <a:gd name="adj1" fmla="val 22861"/>
                  <a:gd name="adj2" fmla="val 275425"/>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dirty="0">
                    <a:solidFill>
                      <a:schemeClr val="bg1"/>
                    </a:solidFill>
                  </a:rPr>
                  <a:t>ALARME!</a:t>
                </a:r>
                <a:endParaRPr lang="nl-BE" altLang="en-US" sz="800" b="1" dirty="0">
                  <a:solidFill>
                    <a:schemeClr val="bg1"/>
                  </a:solidFill>
                </a:endParaRPr>
              </a:p>
            </p:txBody>
          </p:sp>
          <p:sp>
            <p:nvSpPr>
              <p:cNvPr id="59" name="Rectangular Callout 50"/>
              <p:cNvSpPr>
                <a:spLocks noChangeArrowheads="1"/>
              </p:cNvSpPr>
              <p:nvPr/>
            </p:nvSpPr>
            <p:spPr bwMode="auto">
              <a:xfrm>
                <a:off x="5921935" y="909143"/>
                <a:ext cx="1200759" cy="165100"/>
              </a:xfrm>
              <a:prstGeom prst="wedgeRectCallout">
                <a:avLst>
                  <a:gd name="adj1" fmla="val 70328"/>
                  <a:gd name="adj2" fmla="val 50488"/>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dirty="0">
                    <a:solidFill>
                      <a:schemeClr val="bg1"/>
                    </a:solidFill>
                  </a:rPr>
                  <a:t>LIBEREZ LA VOIE!</a:t>
                </a:r>
                <a:endParaRPr lang="nl-BE" altLang="en-US" sz="800" b="1" dirty="0">
                  <a:solidFill>
                    <a:schemeClr val="bg1"/>
                  </a:solidFill>
                </a:endParaRPr>
              </a:p>
            </p:txBody>
          </p:sp>
          <p:cxnSp>
            <p:nvCxnSpPr>
              <p:cNvPr id="60" name="Straight Connector 59"/>
              <p:cNvCxnSpPr/>
              <p:nvPr/>
            </p:nvCxnSpPr>
            <p:spPr>
              <a:xfrm>
                <a:off x="6163644" y="1808582"/>
                <a:ext cx="18552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a:off x="2639616" y="2204864"/>
              <a:ext cx="0" cy="3302558"/>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0" name="Rounded Rectangle 122"/>
            <p:cNvSpPr>
              <a:spLocks noChangeArrowheads="1"/>
            </p:cNvSpPr>
            <p:nvPr/>
          </p:nvSpPr>
          <p:spPr bwMode="auto">
            <a:xfrm>
              <a:off x="2367831" y="3038302"/>
              <a:ext cx="557808" cy="273212"/>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900" b="1" dirty="0">
                  <a:latin typeface="+mn-lt"/>
                </a:rPr>
                <a:t>alarme</a:t>
              </a:r>
            </a:p>
          </p:txBody>
        </p:sp>
        <p:grpSp>
          <p:nvGrpSpPr>
            <p:cNvPr id="72" name="Group 71"/>
            <p:cNvGrpSpPr/>
            <p:nvPr/>
          </p:nvGrpSpPr>
          <p:grpSpPr>
            <a:xfrm>
              <a:off x="2711951" y="4102356"/>
              <a:ext cx="5969739" cy="1400839"/>
              <a:chOff x="1003409" y="579344"/>
              <a:chExt cx="7384279" cy="1400839"/>
            </a:xfrm>
          </p:grpSpPr>
          <p:cxnSp>
            <p:nvCxnSpPr>
              <p:cNvPr id="73"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74" name="Picture 3"/>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cxnSp>
            <p:nvCxnSpPr>
              <p:cNvPr id="80" name="Straight Arrow Connector 79"/>
              <p:cNvCxnSpPr/>
              <p:nvPr/>
            </p:nvCxnSpPr>
            <p:spPr>
              <a:xfrm flipV="1">
                <a:off x="5127488" y="1439115"/>
                <a:ext cx="1062576"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Rectangle 102"/>
              <p:cNvSpPr>
                <a:spLocks noChangeArrowheads="1"/>
              </p:cNvSpPr>
              <p:nvPr/>
            </p:nvSpPr>
            <p:spPr bwMode="auto">
              <a:xfrm>
                <a:off x="4197949" y="1247365"/>
                <a:ext cx="969350" cy="339725"/>
              </a:xfrm>
              <a:prstGeom prst="rect">
                <a:avLst/>
              </a:prstGeom>
              <a:solidFill>
                <a:srgbClr val="FFFF00"/>
              </a:solidFill>
              <a:ln w="31750" algn="ctr">
                <a:solidFill>
                  <a:srgbClr val="FFC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pic>
            <p:nvPicPr>
              <p:cNvPr id="82" name="Picture 3"/>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83" name="Rectangle 102"/>
              <p:cNvSpPr>
                <a:spLocks noChangeArrowheads="1"/>
              </p:cNvSpPr>
              <p:nvPr/>
            </p:nvSpPr>
            <p:spPr bwMode="auto">
              <a:xfrm>
                <a:off x="2214150" y="1256784"/>
                <a:ext cx="1974680" cy="329981"/>
              </a:xfrm>
              <a:prstGeom prst="rect">
                <a:avLst/>
              </a:prstGeom>
              <a:noFill/>
              <a:ln w="31750" algn="ctr">
                <a:solidFill>
                  <a:srgbClr val="FFC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4" name="TextBox 83"/>
              <p:cNvSpPr txBox="1"/>
              <p:nvPr/>
            </p:nvSpPr>
            <p:spPr>
              <a:xfrm>
                <a:off x="4804624" y="1641629"/>
                <a:ext cx="1856916" cy="338554"/>
              </a:xfrm>
              <a:prstGeom prst="rect">
                <a:avLst/>
              </a:prstGeom>
              <a:noFill/>
            </p:spPr>
            <p:txBody>
              <a:bodyPr wrap="square" rtlCol="0">
                <a:spAutoFit/>
              </a:bodyPr>
              <a:lstStyle/>
              <a:p>
                <a:pPr algn="ctr"/>
                <a:r>
                  <a:rPr lang="en-GB" sz="800" b="1" dirty="0"/>
                  <a:t>Distance </a:t>
                </a:r>
              </a:p>
              <a:p>
                <a:pPr algn="ctr"/>
                <a:r>
                  <a:rPr lang="en-GB" sz="800" b="1" dirty="0"/>
                  <a:t>de sécurité</a:t>
                </a:r>
              </a:p>
            </p:txBody>
          </p:sp>
          <p:sp>
            <p:nvSpPr>
              <p:cNvPr id="87" name="Rectangular Callout 50"/>
              <p:cNvSpPr>
                <a:spLocks noChangeArrowheads="1"/>
              </p:cNvSpPr>
              <p:nvPr/>
            </p:nvSpPr>
            <p:spPr bwMode="auto">
              <a:xfrm>
                <a:off x="7531670" y="579344"/>
                <a:ext cx="749438" cy="113564"/>
              </a:xfrm>
              <a:prstGeom prst="wedgeRectCallout">
                <a:avLst>
                  <a:gd name="adj1" fmla="val 16456"/>
                  <a:gd name="adj2" fmla="val 295875"/>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dirty="0">
                    <a:solidFill>
                      <a:schemeClr val="bg1"/>
                    </a:solidFill>
                  </a:rPr>
                  <a:t>ALARME!</a:t>
                </a:r>
                <a:endParaRPr lang="nl-BE" altLang="en-US" sz="800" b="1" dirty="0">
                  <a:solidFill>
                    <a:schemeClr val="bg1"/>
                  </a:solidFill>
                </a:endParaRPr>
              </a:p>
            </p:txBody>
          </p:sp>
          <p:sp>
            <p:nvSpPr>
              <p:cNvPr id="88" name="Rectangular Callout 50"/>
              <p:cNvSpPr>
                <a:spLocks noChangeArrowheads="1"/>
              </p:cNvSpPr>
              <p:nvPr/>
            </p:nvSpPr>
            <p:spPr bwMode="auto">
              <a:xfrm>
                <a:off x="6371046" y="967404"/>
                <a:ext cx="1200759" cy="165100"/>
              </a:xfrm>
              <a:prstGeom prst="wedgeRectCallout">
                <a:avLst>
                  <a:gd name="adj1" fmla="val 70328"/>
                  <a:gd name="adj2" fmla="val 50488"/>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dirty="0">
                    <a:solidFill>
                      <a:schemeClr val="bg1"/>
                    </a:solidFill>
                  </a:rPr>
                  <a:t>LIBEREZ LA VOIE!</a:t>
                </a:r>
                <a:endParaRPr lang="nl-BE" altLang="en-US" sz="800" b="1" dirty="0">
                  <a:solidFill>
                    <a:schemeClr val="bg1"/>
                  </a:solidFill>
                </a:endParaRPr>
              </a:p>
            </p:txBody>
          </p:sp>
          <p:cxnSp>
            <p:nvCxnSpPr>
              <p:cNvPr id="89" name="Straight Connector 88"/>
              <p:cNvCxnSpPr/>
              <p:nvPr/>
            </p:nvCxnSpPr>
            <p:spPr>
              <a:xfrm>
                <a:off x="6142880" y="1808582"/>
                <a:ext cx="22448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Rounded Rectangle 122"/>
            <p:cNvSpPr>
              <a:spLocks noChangeArrowheads="1"/>
            </p:cNvSpPr>
            <p:nvPr/>
          </p:nvSpPr>
          <p:spPr bwMode="auto">
            <a:xfrm>
              <a:off x="2172400" y="4720863"/>
              <a:ext cx="948670" cy="580198"/>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800" dirty="0" err="1">
                  <a:latin typeface="Arial" panose="020B0604020202020204" pitchFamily="34" charset="0"/>
                  <a:cs typeface="Arial" panose="020B0604020202020204" pitchFamily="34" charset="0"/>
                </a:rPr>
                <a:t>libération</a:t>
              </a:r>
              <a:r>
                <a:rPr lang="en-US" sz="800" dirty="0">
                  <a:latin typeface="Arial" panose="020B0604020202020204" pitchFamily="34" charset="0"/>
                  <a:cs typeface="Arial" panose="020B0604020202020204" pitchFamily="34" charset="0"/>
                </a:rPr>
                <a:t> de la </a:t>
              </a:r>
              <a:r>
                <a:rPr lang="en-US" sz="800" dirty="0" err="1">
                  <a:latin typeface="Arial" panose="020B0604020202020204" pitchFamily="34" charset="0"/>
                  <a:cs typeface="Arial" panose="020B0604020202020204" pitchFamily="34" charset="0"/>
                </a:rPr>
                <a:t>voie</a:t>
              </a:r>
              <a:r>
                <a:rPr lang="en-US" sz="800" dirty="0">
                  <a:latin typeface="Arial" panose="020B0604020202020204" pitchFamily="34" charset="0"/>
                  <a:cs typeface="Arial" panose="020B0604020202020204" pitchFamily="34" charset="0"/>
                </a:rPr>
                <a:t> et </a:t>
              </a:r>
              <a:r>
                <a:rPr lang="en-US" sz="800" dirty="0" err="1">
                  <a:latin typeface="Arial" panose="020B0604020202020204" pitchFamily="34" charset="0"/>
                  <a:cs typeface="Arial" panose="020B0604020202020204" pitchFamily="34" charset="0"/>
                </a:rPr>
                <a:t>répétition</a:t>
              </a:r>
              <a:r>
                <a:rPr lang="en-US" sz="800" dirty="0">
                  <a:latin typeface="Arial" panose="020B0604020202020204" pitchFamily="34" charset="0"/>
                  <a:cs typeface="Arial" panose="020B0604020202020204" pitchFamily="34" charset="0"/>
                </a:rPr>
                <a:t> de </a:t>
              </a:r>
              <a:r>
                <a:rPr lang="en-US" sz="800" dirty="0" err="1">
                  <a:latin typeface="Arial" panose="020B0604020202020204" pitchFamily="34" charset="0"/>
                  <a:cs typeface="Arial" panose="020B0604020202020204" pitchFamily="34" charset="0"/>
                </a:rPr>
                <a:t>l’alarme</a:t>
              </a:r>
              <a:endParaRPr lang="en-US" sz="800" dirty="0">
                <a:latin typeface="Arial" panose="020B0604020202020204" pitchFamily="34" charset="0"/>
                <a:cs typeface="Arial" panose="020B0604020202020204" pitchFamily="34" charset="0"/>
              </a:endParaRPr>
            </a:p>
          </p:txBody>
        </p:sp>
        <p:cxnSp>
          <p:nvCxnSpPr>
            <p:cNvPr id="100" name="Straight Connector 99"/>
            <p:cNvCxnSpPr/>
            <p:nvPr/>
          </p:nvCxnSpPr>
          <p:spPr bwMode="auto">
            <a:xfrm>
              <a:off x="2637788" y="3286815"/>
              <a:ext cx="0" cy="1432962"/>
            </a:xfrm>
            <a:prstGeom prst="line">
              <a:avLst/>
            </a:prstGeom>
            <a:solidFill>
              <a:schemeClr val="accent1"/>
            </a:solidFill>
            <a:ln w="31750" cap="flat" cmpd="sng" algn="ctr">
              <a:solidFill>
                <a:srgbClr val="33CC33"/>
              </a:solidFill>
              <a:prstDash val="solid"/>
              <a:round/>
              <a:headEnd type="none" w="med" len="med"/>
              <a:tailEnd type="none" w="med" len="med"/>
            </a:ln>
            <a:effectLst/>
          </p:spPr>
        </p:cxnSp>
        <p:grpSp>
          <p:nvGrpSpPr>
            <p:cNvPr id="106" name="Group 105"/>
            <p:cNvGrpSpPr/>
            <p:nvPr/>
          </p:nvGrpSpPr>
          <p:grpSpPr>
            <a:xfrm>
              <a:off x="3838105" y="1757167"/>
              <a:ext cx="5467419" cy="1937908"/>
              <a:chOff x="3838105" y="1757167"/>
              <a:chExt cx="5467419" cy="1937908"/>
            </a:xfrm>
          </p:grpSpPr>
          <p:sp>
            <p:nvSpPr>
              <p:cNvPr id="63" name="TextBox 62"/>
              <p:cNvSpPr txBox="1"/>
              <p:nvPr/>
            </p:nvSpPr>
            <p:spPr>
              <a:xfrm>
                <a:off x="3838105" y="3299150"/>
                <a:ext cx="1241922" cy="215444"/>
              </a:xfrm>
              <a:prstGeom prst="rect">
                <a:avLst/>
              </a:prstGeom>
              <a:noFill/>
            </p:spPr>
            <p:txBody>
              <a:bodyPr wrap="square" rtlCol="0">
                <a:spAutoFit/>
              </a:bodyPr>
              <a:lstStyle/>
              <a:p>
                <a:pPr algn="ctr"/>
                <a:r>
                  <a:rPr lang="en-GB" sz="800" b="1" dirty="0" err="1"/>
                  <a:t>Voie</a:t>
                </a:r>
                <a:r>
                  <a:rPr lang="en-GB" sz="800" b="1" dirty="0"/>
                  <a:t> A </a:t>
                </a:r>
                <a:r>
                  <a:rPr lang="en-GB" sz="800" b="1" dirty="0" err="1"/>
                  <a:t>en</a:t>
                </a:r>
                <a:r>
                  <a:rPr lang="en-GB" sz="800" b="1" dirty="0"/>
                  <a:t> service</a:t>
                </a:r>
              </a:p>
            </p:txBody>
          </p:sp>
          <p:sp>
            <p:nvSpPr>
              <p:cNvPr id="64" name="TextBox 63"/>
              <p:cNvSpPr txBox="1"/>
              <p:nvPr/>
            </p:nvSpPr>
            <p:spPr>
              <a:xfrm>
                <a:off x="5245635" y="3294044"/>
                <a:ext cx="1241922" cy="215444"/>
              </a:xfrm>
              <a:prstGeom prst="rect">
                <a:avLst/>
              </a:prstGeom>
              <a:noFill/>
            </p:spPr>
            <p:txBody>
              <a:bodyPr wrap="square" rtlCol="0">
                <a:spAutoFit/>
              </a:bodyPr>
              <a:lstStyle/>
              <a:p>
                <a:pPr algn="ctr"/>
                <a:r>
                  <a:rPr lang="en-GB" sz="800" b="1" dirty="0" err="1"/>
                  <a:t>Voie</a:t>
                </a:r>
                <a:r>
                  <a:rPr lang="en-GB" sz="800" b="1" dirty="0"/>
                  <a:t> B </a:t>
                </a:r>
                <a:r>
                  <a:rPr lang="en-GB" sz="800" b="1" dirty="0" err="1"/>
                  <a:t>en</a:t>
                </a:r>
                <a:r>
                  <a:rPr lang="en-GB" sz="800" b="1" dirty="0"/>
                  <a:t> service</a:t>
                </a:r>
              </a:p>
            </p:txBody>
          </p:sp>
          <p:cxnSp>
            <p:nvCxnSpPr>
              <p:cNvPr id="67" name="Straight Connector 66"/>
              <p:cNvCxnSpPr/>
              <p:nvPr/>
            </p:nvCxnSpPr>
            <p:spPr>
              <a:xfrm>
                <a:off x="6746070" y="3145411"/>
                <a:ext cx="343052" cy="316225"/>
              </a:xfrm>
              <a:prstGeom prst="line">
                <a:avLst/>
              </a:prstGeom>
              <a:ln w="19050"/>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a:off x="7079921" y="2893013"/>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8544272" y="1757167"/>
                <a:ext cx="761252" cy="645747"/>
                <a:chOff x="6093186" y="42805"/>
                <a:chExt cx="761252" cy="645747"/>
              </a:xfrm>
            </p:grpSpPr>
            <p:sp>
              <p:nvSpPr>
                <p:cNvPr id="103" name="Cloud Callout 102"/>
                <p:cNvSpPr/>
                <p:nvPr/>
              </p:nvSpPr>
              <p:spPr>
                <a:xfrm>
                  <a:off x="6093186" y="42805"/>
                  <a:ext cx="761252" cy="645747"/>
                </a:xfrm>
                <a:prstGeom prst="cloudCallout">
                  <a:avLst>
                    <a:gd name="adj1" fmla="val -58064"/>
                    <a:gd name="adj2" fmla="val 7804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04" name="Image 33"/>
                <p:cNvPicPr>
                  <a:picLocks noChangeAspect="1"/>
                </p:cNvPicPr>
                <p:nvPr/>
              </p:nvPicPr>
              <p:blipFill>
                <a:blip r:embed="rId6"/>
                <a:stretch>
                  <a:fillRect/>
                </a:stretch>
              </p:blipFill>
              <p:spPr>
                <a:xfrm>
                  <a:off x="6581659" y="145143"/>
                  <a:ext cx="183823" cy="288920"/>
                </a:xfrm>
                <a:prstGeom prst="rect">
                  <a:avLst/>
                </a:prstGeom>
                <a:gradFill>
                  <a:gsLst>
                    <a:gs pos="100000">
                      <a:srgbClr val="FF0000"/>
                    </a:gs>
                    <a:gs pos="100000">
                      <a:srgbClr val="2DA358"/>
                    </a:gs>
                    <a:gs pos="100000">
                      <a:schemeClr val="accent4">
                        <a:satMod val="110000"/>
                        <a:lumMod val="100000"/>
                        <a:shade val="100000"/>
                      </a:schemeClr>
                    </a:gs>
                  </a:gsLst>
                  <a:lin ang="5400000" scaled="0"/>
                </a:gradFill>
              </p:spPr>
            </p:pic>
            <p:sp>
              <p:nvSpPr>
                <p:cNvPr id="105" name="TextBox 104"/>
                <p:cNvSpPr txBox="1"/>
                <p:nvPr/>
              </p:nvSpPr>
              <p:spPr>
                <a:xfrm>
                  <a:off x="6113733" y="184247"/>
                  <a:ext cx="619532" cy="276999"/>
                </a:xfrm>
                <a:prstGeom prst="rect">
                  <a:avLst/>
                </a:prstGeom>
                <a:noFill/>
              </p:spPr>
              <p:txBody>
                <a:bodyPr wrap="square" rtlCol="0">
                  <a:spAutoFit/>
                </a:bodyPr>
                <a:lstStyle/>
                <a:p>
                  <a:r>
                    <a:rPr lang="fr-BE" sz="600" b="1" dirty="0"/>
                    <a:t>Train en </a:t>
                  </a:r>
                </a:p>
                <a:p>
                  <a:r>
                    <a:rPr lang="fr-BE" sz="600" b="1" dirty="0"/>
                    <a:t>approche</a:t>
                  </a:r>
                </a:p>
              </p:txBody>
            </p:sp>
          </p:grpSp>
        </p:grpSp>
        <p:grpSp>
          <p:nvGrpSpPr>
            <p:cNvPr id="44" name="Group 43"/>
            <p:cNvGrpSpPr/>
            <p:nvPr/>
          </p:nvGrpSpPr>
          <p:grpSpPr>
            <a:xfrm>
              <a:off x="3624255" y="4437112"/>
              <a:ext cx="3734261" cy="1098691"/>
              <a:chOff x="3624255" y="4437112"/>
              <a:chExt cx="3734261" cy="1098691"/>
            </a:xfrm>
          </p:grpSpPr>
          <p:cxnSp>
            <p:nvCxnSpPr>
              <p:cNvPr id="95" name="Straight Connector 94"/>
              <p:cNvCxnSpPr/>
              <p:nvPr/>
            </p:nvCxnSpPr>
            <p:spPr>
              <a:xfrm>
                <a:off x="6871354" y="4710396"/>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3624255" y="4437112"/>
                <a:ext cx="3247099" cy="959522"/>
                <a:chOff x="3624255" y="4437112"/>
                <a:chExt cx="3247099" cy="959522"/>
              </a:xfrm>
            </p:grpSpPr>
            <p:cxnSp>
              <p:nvCxnSpPr>
                <p:cNvPr id="65" name="Straight Connector 64"/>
                <p:cNvCxnSpPr/>
                <p:nvPr/>
              </p:nvCxnSpPr>
              <p:spPr>
                <a:xfrm>
                  <a:off x="6548986" y="5049158"/>
                  <a:ext cx="322368" cy="284086"/>
                </a:xfrm>
                <a:prstGeom prst="line">
                  <a:avLst/>
                </a:prstGeom>
                <a:ln w="19050"/>
              </p:spPr>
              <p:style>
                <a:lnRef idx="1">
                  <a:schemeClr val="dk1"/>
                </a:lnRef>
                <a:fillRef idx="0">
                  <a:schemeClr val="dk1"/>
                </a:fillRef>
                <a:effectRef idx="0">
                  <a:schemeClr val="dk1"/>
                </a:effectRef>
                <a:fontRef idx="minor">
                  <a:schemeClr val="tx1"/>
                </a:fontRef>
              </p:style>
            </p:cxnSp>
            <p:sp>
              <p:nvSpPr>
                <p:cNvPr id="93" name="TextBox 92"/>
                <p:cNvSpPr txBox="1"/>
                <p:nvPr/>
              </p:nvSpPr>
              <p:spPr>
                <a:xfrm>
                  <a:off x="3624255" y="5168369"/>
                  <a:ext cx="1241922" cy="215444"/>
                </a:xfrm>
                <a:prstGeom prst="rect">
                  <a:avLst/>
                </a:prstGeom>
                <a:noFill/>
              </p:spPr>
              <p:txBody>
                <a:bodyPr wrap="square" rtlCol="0">
                  <a:spAutoFit/>
                </a:bodyPr>
                <a:lstStyle/>
                <a:p>
                  <a:pPr algn="ctr"/>
                  <a:r>
                    <a:rPr lang="en-GB" sz="800" b="1" dirty="0" err="1"/>
                    <a:t>Voie</a:t>
                  </a:r>
                  <a:r>
                    <a:rPr lang="en-GB" sz="800" b="1" dirty="0"/>
                    <a:t> A </a:t>
                  </a:r>
                  <a:r>
                    <a:rPr lang="en-GB" sz="800" b="1" dirty="0" err="1"/>
                    <a:t>en</a:t>
                  </a:r>
                  <a:r>
                    <a:rPr lang="en-GB" sz="800" b="1" dirty="0"/>
                    <a:t> service</a:t>
                  </a:r>
                </a:p>
              </p:txBody>
            </p:sp>
            <p:sp>
              <p:nvSpPr>
                <p:cNvPr id="94" name="TextBox 93"/>
                <p:cNvSpPr txBox="1"/>
                <p:nvPr/>
              </p:nvSpPr>
              <p:spPr>
                <a:xfrm>
                  <a:off x="5086620" y="5181190"/>
                  <a:ext cx="1241922" cy="215444"/>
                </a:xfrm>
                <a:prstGeom prst="rect">
                  <a:avLst/>
                </a:prstGeom>
                <a:noFill/>
              </p:spPr>
              <p:txBody>
                <a:bodyPr wrap="square" rtlCol="0">
                  <a:spAutoFit/>
                </a:bodyPr>
                <a:lstStyle/>
                <a:p>
                  <a:pPr algn="ctr"/>
                  <a:r>
                    <a:rPr lang="en-GB" sz="800" b="1" dirty="0" err="1"/>
                    <a:t>Voie</a:t>
                  </a:r>
                  <a:r>
                    <a:rPr lang="en-GB" sz="800" b="1" dirty="0"/>
                    <a:t> B </a:t>
                  </a:r>
                  <a:r>
                    <a:rPr lang="en-GB" sz="800" b="1" dirty="0" err="1"/>
                    <a:t>en</a:t>
                  </a:r>
                  <a:r>
                    <a:rPr lang="en-GB" sz="800" b="1" dirty="0"/>
                    <a:t> service</a:t>
                  </a:r>
                </a:p>
              </p:txBody>
            </p:sp>
            <p:cxnSp>
              <p:nvCxnSpPr>
                <p:cNvPr id="96" name="Straight Arrow Connector 95"/>
                <p:cNvCxnSpPr/>
                <p:nvPr/>
              </p:nvCxnSpPr>
              <p:spPr>
                <a:xfrm>
                  <a:off x="5086620" y="4611586"/>
                  <a:ext cx="5841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5159896" y="4523009"/>
                  <a:ext cx="5841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5080027" y="4437112"/>
                  <a:ext cx="5841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Arc 26"/>
              <p:cNvSpPr/>
              <p:nvPr/>
            </p:nvSpPr>
            <p:spPr>
              <a:xfrm>
                <a:off x="6127313" y="4639967"/>
                <a:ext cx="1231203" cy="895836"/>
              </a:xfrm>
              <a:prstGeom prst="arc">
                <a:avLst>
                  <a:gd name="adj1" fmla="val 16200000"/>
                  <a:gd name="adj2" fmla="val 21211701"/>
                </a:avLst>
              </a:prstGeom>
              <a:ln w="2857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grpSp>
        <p:pic>
          <p:nvPicPr>
            <p:cNvPr id="66" name="Picture 6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8883" y="2589267"/>
              <a:ext cx="489696" cy="856559"/>
            </a:xfrm>
            <a:prstGeom prst="rect">
              <a:avLst/>
            </a:prstGeom>
          </p:spPr>
        </p:pic>
        <p:pic>
          <p:nvPicPr>
            <p:cNvPr id="69" name="Picture 6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3344" y="4500847"/>
              <a:ext cx="466431" cy="815865"/>
            </a:xfrm>
            <a:prstGeom prst="rect">
              <a:avLst/>
            </a:prstGeom>
          </p:spPr>
        </p:pic>
        <p:pic>
          <p:nvPicPr>
            <p:cNvPr id="71" name="Picture 7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1699" y="2331278"/>
              <a:ext cx="469621" cy="847278"/>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6422" y="2332048"/>
              <a:ext cx="469621" cy="847278"/>
            </a:xfrm>
            <a:prstGeom prst="rect">
              <a:avLst/>
            </a:prstGeom>
          </p:spPr>
        </p:pic>
        <p:pic>
          <p:nvPicPr>
            <p:cNvPr id="76" name="Picture 7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9674" y="4204180"/>
              <a:ext cx="469621" cy="847278"/>
            </a:xfrm>
            <a:prstGeom prst="rect">
              <a:avLst/>
            </a:prstGeom>
          </p:spPr>
        </p:pic>
        <p:pic>
          <p:nvPicPr>
            <p:cNvPr id="77" name="Picture 7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2007" y="4201880"/>
              <a:ext cx="469621" cy="847278"/>
            </a:xfrm>
            <a:prstGeom prst="rect">
              <a:avLst/>
            </a:prstGeom>
          </p:spPr>
        </p:pic>
        <p:sp>
          <p:nvSpPr>
            <p:cNvPr id="78" name="Cloud Callout 77"/>
            <p:cNvSpPr/>
            <p:nvPr/>
          </p:nvSpPr>
          <p:spPr>
            <a:xfrm>
              <a:off x="8789890" y="3580630"/>
              <a:ext cx="761252" cy="645747"/>
            </a:xfrm>
            <a:prstGeom prst="cloudCallout">
              <a:avLst>
                <a:gd name="adj1" fmla="val -58064"/>
                <a:gd name="adj2" fmla="val 7804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0" name="TextBox 89"/>
            <p:cNvSpPr txBox="1"/>
            <p:nvPr/>
          </p:nvSpPr>
          <p:spPr>
            <a:xfrm>
              <a:off x="8814890" y="3726509"/>
              <a:ext cx="619532" cy="276999"/>
            </a:xfrm>
            <a:prstGeom prst="rect">
              <a:avLst/>
            </a:prstGeom>
            <a:noFill/>
          </p:spPr>
          <p:txBody>
            <a:bodyPr wrap="square" rtlCol="0">
              <a:spAutoFit/>
            </a:bodyPr>
            <a:lstStyle/>
            <a:p>
              <a:r>
                <a:rPr lang="fr-BE" sz="600" b="1" dirty="0"/>
                <a:t>Train en </a:t>
              </a:r>
            </a:p>
            <a:p>
              <a:r>
                <a:rPr lang="fr-BE" sz="600" b="1" dirty="0"/>
                <a:t>approche</a:t>
              </a:r>
            </a:p>
          </p:txBody>
        </p:sp>
        <p:pic>
          <p:nvPicPr>
            <p:cNvPr id="91" name="Image 33"/>
            <p:cNvPicPr>
              <a:picLocks noChangeAspect="1"/>
            </p:cNvPicPr>
            <p:nvPr/>
          </p:nvPicPr>
          <p:blipFill>
            <a:blip r:embed="rId6"/>
            <a:stretch>
              <a:fillRect/>
            </a:stretch>
          </p:blipFill>
          <p:spPr>
            <a:xfrm>
              <a:off x="9275599" y="3680427"/>
              <a:ext cx="183823" cy="288920"/>
            </a:xfrm>
            <a:prstGeom prst="rect">
              <a:avLst/>
            </a:prstGeom>
            <a:gradFill>
              <a:gsLst>
                <a:gs pos="100000">
                  <a:srgbClr val="FF0000"/>
                </a:gs>
                <a:gs pos="100000">
                  <a:srgbClr val="2DA358"/>
                </a:gs>
                <a:gs pos="100000">
                  <a:schemeClr val="accent4">
                    <a:satMod val="110000"/>
                    <a:lumMod val="100000"/>
                    <a:shade val="100000"/>
                  </a:schemeClr>
                </a:gs>
              </a:gsLst>
              <a:lin ang="5400000" scaled="0"/>
            </a:gradFill>
          </p:spPr>
        </p:pic>
      </p:grpSp>
      <p:grpSp>
        <p:nvGrpSpPr>
          <p:cNvPr id="148" name="Group 147"/>
          <p:cNvGrpSpPr/>
          <p:nvPr/>
        </p:nvGrpSpPr>
        <p:grpSpPr>
          <a:xfrm>
            <a:off x="256668" y="4569185"/>
            <a:ext cx="8141032" cy="1660349"/>
            <a:chOff x="735680" y="1716496"/>
            <a:chExt cx="8165967" cy="1845186"/>
          </a:xfrm>
        </p:grpSpPr>
        <p:sp>
          <p:nvSpPr>
            <p:cNvPr id="149" name="TextBox 148"/>
            <p:cNvSpPr txBox="1"/>
            <p:nvPr/>
          </p:nvSpPr>
          <p:spPr>
            <a:xfrm>
              <a:off x="3838105" y="3299150"/>
              <a:ext cx="1241922" cy="215444"/>
            </a:xfrm>
            <a:prstGeom prst="rect">
              <a:avLst/>
            </a:prstGeom>
            <a:noFill/>
          </p:spPr>
          <p:txBody>
            <a:bodyPr wrap="square" rtlCol="0">
              <a:spAutoFit/>
            </a:bodyPr>
            <a:lstStyle/>
            <a:p>
              <a:pPr algn="ctr"/>
              <a:r>
                <a:rPr lang="en-GB" sz="800" b="1" dirty="0" err="1"/>
                <a:t>Voie</a:t>
              </a:r>
              <a:r>
                <a:rPr lang="en-GB" sz="800" b="1" dirty="0"/>
                <a:t> A </a:t>
              </a:r>
              <a:r>
                <a:rPr lang="en-GB" sz="800" b="1" dirty="0" err="1"/>
                <a:t>en</a:t>
              </a:r>
              <a:r>
                <a:rPr lang="en-GB" sz="800" b="1" dirty="0"/>
                <a:t> service</a:t>
              </a:r>
            </a:p>
          </p:txBody>
        </p:sp>
        <p:sp>
          <p:nvSpPr>
            <p:cNvPr id="150" name="TextBox 149"/>
            <p:cNvSpPr txBox="1"/>
            <p:nvPr/>
          </p:nvSpPr>
          <p:spPr>
            <a:xfrm>
              <a:off x="5245635" y="3294044"/>
              <a:ext cx="1241922" cy="215444"/>
            </a:xfrm>
            <a:prstGeom prst="rect">
              <a:avLst/>
            </a:prstGeom>
            <a:noFill/>
          </p:spPr>
          <p:txBody>
            <a:bodyPr wrap="square" rtlCol="0">
              <a:spAutoFit/>
            </a:bodyPr>
            <a:lstStyle/>
            <a:p>
              <a:pPr algn="ctr"/>
              <a:r>
                <a:rPr lang="en-GB" sz="800" b="1" dirty="0" err="1"/>
                <a:t>Voie</a:t>
              </a:r>
              <a:r>
                <a:rPr lang="en-GB" sz="800" b="1" dirty="0"/>
                <a:t> B </a:t>
              </a:r>
              <a:r>
                <a:rPr lang="en-GB" sz="800" b="1" dirty="0" err="1"/>
                <a:t>en</a:t>
              </a:r>
              <a:r>
                <a:rPr lang="en-GB" sz="800" b="1" dirty="0"/>
                <a:t> service</a:t>
              </a:r>
            </a:p>
          </p:txBody>
        </p:sp>
        <p:cxnSp>
          <p:nvCxnSpPr>
            <p:cNvPr id="151" name="Straight Connector 150"/>
            <p:cNvCxnSpPr/>
            <p:nvPr/>
          </p:nvCxnSpPr>
          <p:spPr>
            <a:xfrm>
              <a:off x="6924925" y="3085467"/>
              <a:ext cx="343052" cy="316225"/>
            </a:xfrm>
            <a:prstGeom prst="line">
              <a:avLst/>
            </a:prstGeom>
            <a:ln w="19050"/>
          </p:spPr>
          <p:style>
            <a:lnRef idx="1">
              <a:schemeClr val="dk1"/>
            </a:lnRef>
            <a:fillRef idx="0">
              <a:schemeClr val="dk1"/>
            </a:fillRef>
            <a:effectRef idx="0">
              <a:schemeClr val="dk1"/>
            </a:effectRef>
            <a:fontRef idx="minor">
              <a:schemeClr val="tx1"/>
            </a:fontRef>
          </p:style>
        </p:cxnSp>
        <p:sp>
          <p:nvSpPr>
            <p:cNvPr id="152" name="Rounded Rectangle 122"/>
            <p:cNvSpPr>
              <a:spLocks noChangeArrowheads="1"/>
            </p:cNvSpPr>
            <p:nvPr/>
          </p:nvSpPr>
          <p:spPr bwMode="auto">
            <a:xfrm>
              <a:off x="2168839" y="2912561"/>
              <a:ext cx="952755" cy="471186"/>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800" dirty="0" err="1">
                  <a:latin typeface="Arial" panose="020B0604020202020204" pitchFamily="34" charset="0"/>
                  <a:cs typeface="Arial" panose="020B0604020202020204" pitchFamily="34" charset="0"/>
                </a:rPr>
                <a:t>retrait</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dans</a:t>
              </a:r>
              <a:r>
                <a:rPr lang="en-US" sz="800" dirty="0">
                  <a:latin typeface="Arial" panose="020B0604020202020204" pitchFamily="34" charset="0"/>
                  <a:cs typeface="Arial" panose="020B0604020202020204" pitchFamily="34" charset="0"/>
                </a:rPr>
                <a:t> la zone de </a:t>
              </a:r>
              <a:r>
                <a:rPr lang="en-US" sz="800" dirty="0" err="1">
                  <a:latin typeface="Arial" panose="020B0604020202020204" pitchFamily="34" charset="0"/>
                  <a:cs typeface="Arial" panose="020B0604020202020204" pitchFamily="34" charset="0"/>
                </a:rPr>
                <a:t>dégagement</a:t>
              </a:r>
              <a:endParaRPr lang="en-US" sz="800" dirty="0">
                <a:latin typeface="Arial" panose="020B0604020202020204" pitchFamily="34" charset="0"/>
                <a:cs typeface="Arial" panose="020B0604020202020204" pitchFamily="34" charset="0"/>
              </a:endParaRPr>
            </a:p>
          </p:txBody>
        </p:sp>
        <p:cxnSp>
          <p:nvCxnSpPr>
            <p:cNvPr id="153" name="Straight Connector 152"/>
            <p:cNvCxnSpPr/>
            <p:nvPr/>
          </p:nvCxnSpPr>
          <p:spPr bwMode="auto">
            <a:xfrm>
              <a:off x="2640820" y="1716496"/>
              <a:ext cx="0" cy="1184267"/>
            </a:xfrm>
            <a:prstGeom prst="line">
              <a:avLst/>
            </a:prstGeom>
            <a:solidFill>
              <a:schemeClr val="accent1"/>
            </a:solidFill>
            <a:ln w="31750" cap="flat" cmpd="sng" algn="ctr">
              <a:solidFill>
                <a:srgbClr val="33CC33"/>
              </a:solidFill>
              <a:prstDash val="solid"/>
              <a:round/>
              <a:headEnd type="none" w="med" len="med"/>
              <a:tailEnd type="none" w="med" len="med"/>
            </a:ln>
            <a:effectLst/>
          </p:spPr>
        </p:cxnSp>
        <p:grpSp>
          <p:nvGrpSpPr>
            <p:cNvPr id="154" name="Group 153"/>
            <p:cNvGrpSpPr/>
            <p:nvPr/>
          </p:nvGrpSpPr>
          <p:grpSpPr>
            <a:xfrm>
              <a:off x="3096463" y="2991139"/>
              <a:ext cx="5805184" cy="476584"/>
              <a:chOff x="1003409" y="1405653"/>
              <a:chExt cx="7180731" cy="476584"/>
            </a:xfrm>
          </p:grpSpPr>
          <p:cxnSp>
            <p:nvCxnSpPr>
              <p:cNvPr id="166"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167" name="Picture 3"/>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cxnSp>
            <p:nvCxnSpPr>
              <p:cNvPr id="168" name="Straight Arrow Connector 167"/>
              <p:cNvCxnSpPr/>
              <p:nvPr/>
            </p:nvCxnSpPr>
            <p:spPr>
              <a:xfrm flipV="1">
                <a:off x="5127488" y="1439115"/>
                <a:ext cx="1062576"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9" name="Picture 3"/>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170" name="TextBox 169"/>
              <p:cNvSpPr txBox="1"/>
              <p:nvPr/>
            </p:nvSpPr>
            <p:spPr>
              <a:xfrm>
                <a:off x="4697988" y="1543683"/>
                <a:ext cx="1856917" cy="338554"/>
              </a:xfrm>
              <a:prstGeom prst="rect">
                <a:avLst/>
              </a:prstGeom>
              <a:noFill/>
            </p:spPr>
            <p:txBody>
              <a:bodyPr wrap="square" rtlCol="0">
                <a:spAutoFit/>
              </a:bodyPr>
              <a:lstStyle/>
              <a:p>
                <a:pPr algn="ctr"/>
                <a:r>
                  <a:rPr lang="en-GB" sz="800" b="1" dirty="0"/>
                  <a:t>Distance </a:t>
                </a:r>
              </a:p>
              <a:p>
                <a:pPr algn="ctr"/>
                <a:r>
                  <a:rPr lang="en-GB" sz="800" b="1" dirty="0"/>
                  <a:t>de sécurité</a:t>
                </a:r>
              </a:p>
            </p:txBody>
          </p:sp>
          <p:cxnSp>
            <p:nvCxnSpPr>
              <p:cNvPr id="171" name="Straight Connector 170"/>
              <p:cNvCxnSpPr/>
              <p:nvPr/>
            </p:nvCxnSpPr>
            <p:spPr>
              <a:xfrm>
                <a:off x="6143406" y="1808582"/>
                <a:ext cx="20407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5" name="Straight Connector 154"/>
            <p:cNvCxnSpPr/>
            <p:nvPr/>
          </p:nvCxnSpPr>
          <p:spPr>
            <a:xfrm>
              <a:off x="7251838" y="2759620"/>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56" name="Group 155"/>
            <p:cNvGrpSpPr/>
            <p:nvPr/>
          </p:nvGrpSpPr>
          <p:grpSpPr>
            <a:xfrm>
              <a:off x="1280461" y="2538704"/>
              <a:ext cx="803412" cy="989816"/>
              <a:chOff x="2996444" y="333280"/>
              <a:chExt cx="654459" cy="694800"/>
            </a:xfrm>
          </p:grpSpPr>
          <p:grpSp>
            <p:nvGrpSpPr>
              <p:cNvPr id="161" name="Group 160"/>
              <p:cNvGrpSpPr>
                <a:grpSpLocks noChangeAspect="1"/>
              </p:cNvGrpSpPr>
              <p:nvPr/>
            </p:nvGrpSpPr>
            <p:grpSpPr>
              <a:xfrm>
                <a:off x="3077998" y="333280"/>
                <a:ext cx="572905" cy="694800"/>
                <a:chOff x="1933318" y="310172"/>
                <a:chExt cx="895351" cy="1085850"/>
              </a:xfrm>
            </p:grpSpPr>
            <p:pic>
              <p:nvPicPr>
                <p:cNvPr id="163" name="Picture 16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33318" y="310172"/>
                  <a:ext cx="895351"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4" name="Arc 163"/>
                <p:cNvSpPr>
                  <a:spLocks noChangeAspect="1"/>
                </p:cNvSpPr>
                <p:nvPr/>
              </p:nvSpPr>
              <p:spPr bwMode="auto">
                <a:xfrm>
                  <a:off x="2007794" y="608397"/>
                  <a:ext cx="756367" cy="709094"/>
                </a:xfrm>
                <a:prstGeom prst="arc">
                  <a:avLst>
                    <a:gd name="adj1" fmla="val 16200000"/>
                    <a:gd name="adj2" fmla="val 18469030"/>
                  </a:avLst>
                </a:prstGeom>
                <a:solidFill>
                  <a:srgbClr val="33CC33"/>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165" name="Picture 2"/>
                <p:cNvPicPr>
                  <a:picLocks noChangeAspect="1" noChangeArrowheads="1"/>
                </p:cNvPicPr>
                <p:nvPr/>
              </p:nvPicPr>
              <p:blipFill rotWithShape="1">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2340000">
                  <a:off x="2465687" y="635001"/>
                  <a:ext cx="109450" cy="37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62" name="Picture 3"/>
              <p:cNvPicPr>
                <a:picLocks noChangeAspect="1" noChangeArrowheads="1"/>
              </p:cNvPicPr>
              <p:nvPr/>
            </p:nvPicPr>
            <p:blipFill rotWithShape="1">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996444" y="424558"/>
                <a:ext cx="196965" cy="15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7" name="Rechthoek 16"/>
            <p:cNvSpPr/>
            <p:nvPr/>
          </p:nvSpPr>
          <p:spPr>
            <a:xfrm>
              <a:off x="735680" y="2255033"/>
              <a:ext cx="1362857" cy="307777"/>
            </a:xfrm>
            <a:prstGeom prst="rect">
              <a:avLst/>
            </a:prstGeom>
          </p:spPr>
          <p:txBody>
            <a:bodyPr wrap="square">
              <a:spAutoFit/>
            </a:bodyPr>
            <a:lstStyle/>
            <a:p>
              <a:pPr algn="ctr"/>
              <a:r>
                <a:rPr lang="nl-NL" sz="1400" b="1" dirty="0">
                  <a:ln w="10160">
                    <a:solidFill>
                      <a:srgbClr val="00B050"/>
                    </a:solidFill>
                    <a:prstDash val="solid"/>
                  </a:ln>
                  <a:solidFill>
                    <a:srgbClr val="FFFFFF"/>
                  </a:solidFill>
                  <a:effectLst>
                    <a:outerShdw blurRad="38100" dist="32000" dir="5400000" algn="tl">
                      <a:srgbClr val="000000">
                        <a:alpha val="30000"/>
                      </a:srgbClr>
                    </a:outerShdw>
                  </a:effectLst>
                </a:rPr>
                <a:t>CLIC</a:t>
              </a:r>
            </a:p>
          </p:txBody>
        </p:sp>
        <p:pic>
          <p:nvPicPr>
            <p:cNvPr id="158" name="Picture 1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47642" y="2550892"/>
              <a:ext cx="484662" cy="847754"/>
            </a:xfrm>
            <a:prstGeom prst="rect">
              <a:avLst/>
            </a:prstGeom>
          </p:spPr>
        </p:pic>
        <p:pic>
          <p:nvPicPr>
            <p:cNvPr id="159" name="Picture 15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6507" y="2562568"/>
              <a:ext cx="469621" cy="847278"/>
            </a:xfrm>
            <a:prstGeom prst="rect">
              <a:avLst/>
            </a:prstGeom>
          </p:spPr>
        </p:pic>
        <p:pic>
          <p:nvPicPr>
            <p:cNvPr id="160" name="Picture 1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61910" y="2562568"/>
              <a:ext cx="469621" cy="847278"/>
            </a:xfrm>
            <a:prstGeom prst="rect">
              <a:avLst/>
            </a:prstGeom>
          </p:spPr>
        </p:pic>
      </p:grpSp>
    </p:spTree>
    <p:extLst>
      <p:ext uri="{BB962C8B-B14F-4D97-AF65-F5344CB8AC3E}">
        <p14:creationId xmlns:p14="http://schemas.microsoft.com/office/powerpoint/2010/main" val="474526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37302" y="853969"/>
            <a:ext cx="9468429" cy="600164"/>
          </a:xfrm>
          <a:prstGeom prst="rect">
            <a:avLst/>
          </a:prstGeom>
          <a:noFill/>
          <a:ln>
            <a:solidFill>
              <a:srgbClr val="0070C0"/>
            </a:solidFill>
          </a:ln>
        </p:spPr>
        <p:txBody>
          <a:bodyPr wrap="square" rtlCol="0">
            <a:spAutoFit/>
          </a:bodyPr>
          <a:lstStyle/>
          <a:p>
            <a:endParaRPr lang="en-US" sz="1100" dirty="0">
              <a:solidFill>
                <a:schemeClr val="accent2"/>
              </a:solidFill>
            </a:endParaRPr>
          </a:p>
          <a:p>
            <a:endParaRPr lang="en-US" sz="1100" dirty="0">
              <a:solidFill>
                <a:schemeClr val="accent2"/>
              </a:solidFill>
            </a:endParaRPr>
          </a:p>
          <a:p>
            <a:endParaRPr lang="en-US" sz="1100" dirty="0">
              <a:solidFill>
                <a:schemeClr val="accent2"/>
              </a:solidFill>
            </a:endParaRPr>
          </a:p>
        </p:txBody>
      </p:sp>
      <p:sp>
        <p:nvSpPr>
          <p:cNvPr id="25" name="Text Placeholder 2"/>
          <p:cNvSpPr>
            <a:spLocks noGrp="1"/>
          </p:cNvSpPr>
          <p:nvPr>
            <p:ph type="body" sz="quarter" idx="18"/>
          </p:nvPr>
        </p:nvSpPr>
        <p:spPr>
          <a:xfrm>
            <a:off x="9018418" y="124565"/>
            <a:ext cx="2856252"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Phase 1: Etude </a:t>
            </a:r>
            <a:r>
              <a:rPr lang="en-GB" dirty="0" err="1"/>
              <a:t>théorique</a:t>
            </a:r>
            <a:endParaRPr lang="en-GB" dirty="0"/>
          </a:p>
        </p:txBody>
      </p:sp>
      <p:sp>
        <p:nvSpPr>
          <p:cNvPr id="28" name="Title 1"/>
          <p:cNvSpPr txBox="1">
            <a:spLocks/>
          </p:cNvSpPr>
          <p:nvPr/>
        </p:nvSpPr>
        <p:spPr>
          <a:xfrm>
            <a:off x="1063336" y="124565"/>
            <a:ext cx="8064500" cy="616960"/>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tabLst>
                <a:tab pos="542925" algn="l"/>
              </a:tabLst>
            </a:pPr>
            <a:br>
              <a:rPr lang="en-US" sz="2000" dirty="0"/>
            </a:br>
            <a:r>
              <a:rPr lang="en-US" sz="1800" b="1" kern="0" dirty="0" err="1">
                <a:solidFill>
                  <a:srgbClr val="0070C0"/>
                </a:solidFill>
              </a:rPr>
              <a:t>Délai</a:t>
            </a:r>
            <a:r>
              <a:rPr lang="en-US" sz="1800" b="1" kern="0" dirty="0">
                <a:solidFill>
                  <a:srgbClr val="0070C0"/>
                </a:solidFill>
              </a:rPr>
              <a:t> de </a:t>
            </a:r>
            <a:r>
              <a:rPr lang="en-US" sz="1800" b="1" kern="0" dirty="0" err="1">
                <a:solidFill>
                  <a:srgbClr val="0070C0"/>
                </a:solidFill>
              </a:rPr>
              <a:t>dégagement</a:t>
            </a:r>
            <a:r>
              <a:rPr lang="en-US" sz="1800" b="1" kern="0" dirty="0">
                <a:solidFill>
                  <a:srgbClr val="0070C0"/>
                </a:solidFill>
              </a:rPr>
              <a:t> </a:t>
            </a:r>
            <a:r>
              <a:rPr lang="en-US" sz="1800" b="1" kern="0" dirty="0" err="1">
                <a:solidFill>
                  <a:srgbClr val="0070C0"/>
                </a:solidFill>
              </a:rPr>
              <a:t>proprement</a:t>
            </a:r>
            <a:r>
              <a:rPr lang="en-US" sz="1800" b="1" kern="0" dirty="0">
                <a:solidFill>
                  <a:srgbClr val="0070C0"/>
                </a:solidFill>
              </a:rPr>
              <a:t> </a:t>
            </a:r>
            <a:r>
              <a:rPr lang="en-US" sz="1800" b="1" kern="0" dirty="0" err="1">
                <a:solidFill>
                  <a:srgbClr val="0070C0"/>
                </a:solidFill>
              </a:rPr>
              <a:t>dit</a:t>
            </a:r>
            <a:r>
              <a:rPr lang="en-US" sz="1800" b="1" kern="0" dirty="0">
                <a:solidFill>
                  <a:srgbClr val="0070C0"/>
                </a:solidFill>
              </a:rPr>
              <a:t>: exemple 2</a:t>
            </a:r>
          </a:p>
        </p:txBody>
      </p:sp>
      <p:graphicFrame>
        <p:nvGraphicFramePr>
          <p:cNvPr id="6" name="Table 5"/>
          <p:cNvGraphicFramePr>
            <a:graphicFrameLocks noGrp="1"/>
          </p:cNvGraphicFramePr>
          <p:nvPr>
            <p:extLst>
              <p:ext uri="{D42A27DB-BD31-4B8C-83A1-F6EECF244321}">
                <p14:modId xmlns:p14="http://schemas.microsoft.com/office/powerpoint/2010/main" val="194549485"/>
              </p:ext>
            </p:extLst>
          </p:nvPr>
        </p:nvGraphicFramePr>
        <p:xfrm>
          <a:off x="1957806" y="870784"/>
          <a:ext cx="9080685" cy="619900"/>
        </p:xfrm>
        <a:graphic>
          <a:graphicData uri="http://schemas.openxmlformats.org/drawingml/2006/table">
            <a:tbl>
              <a:tblPr firstRow="1" bandRow="1">
                <a:tableStyleId>{2D5ABB26-0587-4C30-8999-92F81FD0307C}</a:tableStyleId>
              </a:tblPr>
              <a:tblGrid>
                <a:gridCol w="3744416">
                  <a:extLst>
                    <a:ext uri="{9D8B030D-6E8A-4147-A177-3AD203B41FA5}">
                      <a16:colId xmlns:a16="http://schemas.microsoft.com/office/drawing/2014/main" val="415871194"/>
                    </a:ext>
                  </a:extLst>
                </a:gridCol>
                <a:gridCol w="5336269">
                  <a:extLst>
                    <a:ext uri="{9D8B030D-6E8A-4147-A177-3AD203B41FA5}">
                      <a16:colId xmlns:a16="http://schemas.microsoft.com/office/drawing/2014/main" val="866766527"/>
                    </a:ext>
                  </a:extLst>
                </a:gridCol>
              </a:tblGrid>
              <a:tr h="309950">
                <a:tc>
                  <a:txBody>
                    <a:bodyPr/>
                    <a:lstStyle/>
                    <a:p>
                      <a:r>
                        <a:rPr lang="en-GB" sz="1200" dirty="0" err="1"/>
                        <a:t>Tronçon</a:t>
                      </a:r>
                      <a:r>
                        <a:rPr lang="en-GB" sz="1200" dirty="0"/>
                        <a:t> à double </a:t>
                      </a:r>
                      <a:r>
                        <a:rPr lang="en-GB" sz="1200" dirty="0" err="1"/>
                        <a:t>voie</a:t>
                      </a:r>
                      <a:endParaRPr lang="en-GB" sz="1200" dirty="0"/>
                    </a:p>
                  </a:txBody>
                  <a:tcPr/>
                </a:tc>
                <a:tc>
                  <a:txBody>
                    <a:bodyPr/>
                    <a:lstStyle/>
                    <a:p>
                      <a:r>
                        <a:rPr lang="en-GB" sz="1200" b="1" dirty="0"/>
                        <a:t>Voie B hors service pendant </a:t>
                      </a:r>
                      <a:r>
                        <a:rPr lang="en-GB" sz="1200" b="1" dirty="0" err="1"/>
                        <a:t>toute</a:t>
                      </a:r>
                      <a:r>
                        <a:rPr lang="en-GB" sz="1200" b="1" dirty="0"/>
                        <a:t> la </a:t>
                      </a:r>
                      <a:r>
                        <a:rPr lang="en-GB" sz="1200" b="1" dirty="0" err="1"/>
                        <a:t>durée</a:t>
                      </a:r>
                      <a:r>
                        <a:rPr lang="en-GB" sz="1200" b="1" dirty="0"/>
                        <a:t> du travail</a:t>
                      </a:r>
                    </a:p>
                  </a:txBody>
                  <a:tcPr/>
                </a:tc>
                <a:extLst>
                  <a:ext uri="{0D108BD9-81ED-4DB2-BD59-A6C34878D82A}">
                    <a16:rowId xmlns:a16="http://schemas.microsoft.com/office/drawing/2014/main" val="3132123397"/>
                  </a:ext>
                </a:extLst>
              </a:tr>
              <a:tr h="309950">
                <a:tc>
                  <a:txBody>
                    <a:bodyPr/>
                    <a:lstStyle/>
                    <a:p>
                      <a:r>
                        <a:rPr lang="en-GB" sz="1200" dirty="0"/>
                        <a:t>Travail </a:t>
                      </a:r>
                      <a:r>
                        <a:rPr lang="en-GB" sz="1200" dirty="0" err="1"/>
                        <a:t>exécuté</a:t>
                      </a:r>
                      <a:r>
                        <a:rPr lang="en-GB" sz="1200" baseline="0" dirty="0"/>
                        <a:t> sur </a:t>
                      </a:r>
                      <a:r>
                        <a:rPr lang="en-GB" sz="1200" dirty="0"/>
                        <a:t>la voie B</a:t>
                      </a:r>
                    </a:p>
                  </a:txBody>
                  <a:tcPr/>
                </a:tc>
                <a:tc>
                  <a:txBody>
                    <a:bodyPr/>
                    <a:lstStyle/>
                    <a:p>
                      <a:r>
                        <a:rPr lang="en-GB" sz="1200" dirty="0" err="1"/>
                        <a:t>Empiètement</a:t>
                      </a:r>
                      <a:r>
                        <a:rPr lang="en-GB" sz="1200" dirty="0"/>
                        <a:t> </a:t>
                      </a:r>
                      <a:r>
                        <a:rPr lang="en-GB" sz="1200" baseline="0" dirty="0"/>
                        <a:t>type I de la zone </a:t>
                      </a:r>
                      <a:r>
                        <a:rPr lang="en-GB" sz="1200" baseline="0" dirty="0" err="1"/>
                        <a:t>dangereuse</a:t>
                      </a:r>
                      <a:r>
                        <a:rPr lang="en-GB" sz="1200" baseline="0" dirty="0"/>
                        <a:t> de la </a:t>
                      </a:r>
                      <a:r>
                        <a:rPr lang="en-GB" sz="1200" baseline="0" dirty="0" err="1"/>
                        <a:t>voie</a:t>
                      </a:r>
                      <a:r>
                        <a:rPr lang="en-GB" sz="1200" baseline="0" dirty="0"/>
                        <a:t> A </a:t>
                      </a:r>
                      <a:r>
                        <a:rPr lang="en-GB" sz="1200" baseline="0" dirty="0" err="1"/>
                        <a:t>prévu</a:t>
                      </a:r>
                      <a:r>
                        <a:rPr lang="en-GB" sz="1200" baseline="0" dirty="0"/>
                        <a:t> </a:t>
                      </a:r>
                      <a:endParaRPr lang="en-GB" sz="1200" dirty="0"/>
                    </a:p>
                  </a:txBody>
                  <a:tcPr/>
                </a:tc>
                <a:extLst>
                  <a:ext uri="{0D108BD9-81ED-4DB2-BD59-A6C34878D82A}">
                    <a16:rowId xmlns:a16="http://schemas.microsoft.com/office/drawing/2014/main" val="2923261082"/>
                  </a:ext>
                </a:extLst>
              </a:tr>
            </a:tbl>
          </a:graphicData>
        </a:graphic>
      </p:graphicFrame>
      <p:sp>
        <p:nvSpPr>
          <p:cNvPr id="40" name="Rounded Rectangle 39"/>
          <p:cNvSpPr/>
          <p:nvPr/>
        </p:nvSpPr>
        <p:spPr bwMode="auto">
          <a:xfrm>
            <a:off x="8071274" y="5589240"/>
            <a:ext cx="2664296"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r>
              <a:rPr lang="en-US" sz="1100" dirty="0" err="1">
                <a:solidFill>
                  <a:schemeClr val="accent2"/>
                </a:solidFill>
              </a:rPr>
              <a:t>Délai</a:t>
            </a:r>
            <a:r>
              <a:rPr lang="en-US" sz="1100" dirty="0">
                <a:solidFill>
                  <a:schemeClr val="accent2"/>
                </a:solidFill>
              </a:rPr>
              <a:t> de </a:t>
            </a:r>
            <a:r>
              <a:rPr lang="en-US" sz="1100" dirty="0" err="1">
                <a:solidFill>
                  <a:schemeClr val="accent2"/>
                </a:solidFill>
              </a:rPr>
              <a:t>dégagement</a:t>
            </a:r>
            <a:endParaRPr lang="en-US" sz="1100" dirty="0">
              <a:solidFill>
                <a:schemeClr val="accent2"/>
              </a:solidFill>
            </a:endParaRPr>
          </a:p>
          <a:p>
            <a:r>
              <a:rPr lang="en-US" sz="1100" dirty="0" err="1">
                <a:solidFill>
                  <a:schemeClr val="accent2"/>
                </a:solidFill>
              </a:rPr>
              <a:t>proprement</a:t>
            </a:r>
            <a:r>
              <a:rPr lang="en-US" sz="1100" dirty="0">
                <a:solidFill>
                  <a:schemeClr val="accent2"/>
                </a:solidFill>
              </a:rPr>
              <a:t> </a:t>
            </a:r>
            <a:r>
              <a:rPr lang="en-US" sz="1100" dirty="0" err="1">
                <a:solidFill>
                  <a:schemeClr val="accent2"/>
                </a:solidFill>
              </a:rPr>
              <a:t>dit</a:t>
            </a:r>
            <a:endParaRPr lang="en-US" sz="1100" dirty="0">
              <a:solidFill>
                <a:schemeClr val="accent2"/>
              </a:solidFill>
            </a:endParaRPr>
          </a:p>
          <a:p>
            <a:pPr algn="ctr"/>
            <a:endParaRPr lang="en-US" sz="1100" dirty="0">
              <a:solidFill>
                <a:schemeClr val="accent2"/>
              </a:solidFill>
            </a:endParaRPr>
          </a:p>
          <a:p>
            <a:pPr algn="ctr"/>
            <a:endParaRPr lang="en-US" sz="1100" dirty="0">
              <a:solidFill>
                <a:schemeClr val="accent2"/>
              </a:solidFill>
            </a:endParaRPr>
          </a:p>
        </p:txBody>
      </p:sp>
      <p:pic>
        <p:nvPicPr>
          <p:cNvPr id="41"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056440" y="5673888"/>
            <a:ext cx="570641" cy="69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Rounded Rectangle 12"/>
          <p:cNvSpPr/>
          <p:nvPr/>
        </p:nvSpPr>
        <p:spPr bwMode="auto">
          <a:xfrm>
            <a:off x="7944793" y="2192532"/>
            <a:ext cx="2917259" cy="1323314"/>
          </a:xfrm>
          <a:prstGeom prst="roundRect">
            <a:avLst/>
          </a:prstGeom>
          <a:noFill/>
          <a:ln w="317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400" dirty="0">
                <a:latin typeface="+mn-lt"/>
              </a:rPr>
              <a:t>Si la voie B est hors service ou si les mouvements sur cette voie sont interdits, la voie peut être utilisée comme « Emplacement de dégagement »</a:t>
            </a:r>
          </a:p>
        </p:txBody>
      </p:sp>
      <p:sp>
        <p:nvSpPr>
          <p:cNvPr id="45" name="Rounded Rectangle 12"/>
          <p:cNvSpPr/>
          <p:nvPr/>
        </p:nvSpPr>
        <p:spPr bwMode="auto">
          <a:xfrm>
            <a:off x="7935660" y="3784766"/>
            <a:ext cx="2935524" cy="1548380"/>
          </a:xfrm>
          <a:prstGeom prst="roundRect">
            <a:avLst/>
          </a:prstGeom>
          <a:noFill/>
          <a:ln w="317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200" dirty="0"/>
              <a:t>Jusqu’au passage du mouvements au droit de la zone de travail, les agents observent le convoi et doivent éviter de réengager la zone dangereuse. Les activités pouvant engendrer un nouvel empiètement de la zone dangereuse sont interrompues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659" y="3552526"/>
            <a:ext cx="953233" cy="953233"/>
          </a:xfrm>
          <a:prstGeom prst="rect">
            <a:avLst/>
          </a:prstGeom>
        </p:spPr>
      </p:pic>
      <p:grpSp>
        <p:nvGrpSpPr>
          <p:cNvPr id="2" name="Group 1"/>
          <p:cNvGrpSpPr/>
          <p:nvPr/>
        </p:nvGrpSpPr>
        <p:grpSpPr>
          <a:xfrm>
            <a:off x="505689" y="1490684"/>
            <a:ext cx="7102479" cy="3469527"/>
            <a:chOff x="385739" y="1863681"/>
            <a:chExt cx="7559054" cy="4698299"/>
          </a:xfrm>
        </p:grpSpPr>
        <p:grpSp>
          <p:nvGrpSpPr>
            <p:cNvPr id="75" name="Group 74"/>
            <p:cNvGrpSpPr/>
            <p:nvPr/>
          </p:nvGrpSpPr>
          <p:grpSpPr>
            <a:xfrm>
              <a:off x="2573076" y="1863681"/>
              <a:ext cx="3585771" cy="1740045"/>
              <a:chOff x="4436582" y="1757140"/>
              <a:chExt cx="3585771" cy="1740045"/>
            </a:xfrm>
          </p:grpSpPr>
          <p:sp>
            <p:nvSpPr>
              <p:cNvPr id="76" name="TextBox 75"/>
              <p:cNvSpPr txBox="1"/>
              <p:nvPr/>
            </p:nvSpPr>
            <p:spPr>
              <a:xfrm>
                <a:off x="4436582" y="3281741"/>
                <a:ext cx="1241922" cy="215444"/>
              </a:xfrm>
              <a:prstGeom prst="rect">
                <a:avLst/>
              </a:prstGeom>
              <a:noFill/>
            </p:spPr>
            <p:txBody>
              <a:bodyPr wrap="square" rtlCol="0">
                <a:spAutoFit/>
              </a:bodyPr>
              <a:lstStyle/>
              <a:p>
                <a:pPr algn="ctr"/>
                <a:r>
                  <a:rPr lang="en-GB" sz="800" b="1" dirty="0" err="1"/>
                  <a:t>Voie</a:t>
                </a:r>
                <a:r>
                  <a:rPr lang="en-GB" sz="800" b="1" dirty="0"/>
                  <a:t> A </a:t>
                </a:r>
                <a:r>
                  <a:rPr lang="en-GB" sz="800" b="1" dirty="0" err="1"/>
                  <a:t>en</a:t>
                </a:r>
                <a:r>
                  <a:rPr lang="en-GB" sz="800" b="1" dirty="0"/>
                  <a:t> service</a:t>
                </a:r>
              </a:p>
            </p:txBody>
          </p:sp>
          <p:sp>
            <p:nvSpPr>
              <p:cNvPr id="77" name="TextBox 76"/>
              <p:cNvSpPr txBox="1"/>
              <p:nvPr/>
            </p:nvSpPr>
            <p:spPr>
              <a:xfrm>
                <a:off x="5894239" y="3270411"/>
                <a:ext cx="1241922" cy="215444"/>
              </a:xfrm>
              <a:prstGeom prst="rect">
                <a:avLst/>
              </a:prstGeom>
              <a:noFill/>
            </p:spPr>
            <p:txBody>
              <a:bodyPr wrap="square" rtlCol="0">
                <a:spAutoFit/>
              </a:bodyPr>
              <a:lstStyle/>
              <a:p>
                <a:pPr algn="ctr"/>
                <a:r>
                  <a:rPr lang="en-GB" sz="800" b="1" dirty="0" err="1"/>
                  <a:t>Voie</a:t>
                </a:r>
                <a:r>
                  <a:rPr lang="en-GB" sz="800" b="1" dirty="0"/>
                  <a:t> B hors service</a:t>
                </a:r>
              </a:p>
            </p:txBody>
          </p:sp>
          <p:cxnSp>
            <p:nvCxnSpPr>
              <p:cNvPr id="78" name="Straight Connector 77"/>
              <p:cNvCxnSpPr/>
              <p:nvPr/>
            </p:nvCxnSpPr>
            <p:spPr>
              <a:xfrm>
                <a:off x="7361150" y="3174865"/>
                <a:ext cx="347747" cy="294226"/>
              </a:xfrm>
              <a:prstGeom prst="line">
                <a:avLst/>
              </a:prstGeom>
              <a:ln w="19050"/>
            </p:spPr>
            <p:style>
              <a:lnRef idx="1">
                <a:schemeClr val="dk1"/>
              </a:lnRef>
              <a:fillRef idx="0">
                <a:schemeClr val="dk1"/>
              </a:fillRef>
              <a:effectRef idx="0">
                <a:schemeClr val="dk1"/>
              </a:effectRef>
              <a:fontRef idx="minor">
                <a:schemeClr val="tx1"/>
              </a:fontRef>
            </p:style>
          </p:cxnSp>
          <p:grpSp>
            <p:nvGrpSpPr>
              <p:cNvPr id="80" name="Group 79"/>
              <p:cNvGrpSpPr/>
              <p:nvPr/>
            </p:nvGrpSpPr>
            <p:grpSpPr>
              <a:xfrm>
                <a:off x="7139643" y="1757140"/>
                <a:ext cx="882710" cy="625607"/>
                <a:chOff x="4688557" y="42778"/>
                <a:chExt cx="882710" cy="625607"/>
              </a:xfrm>
            </p:grpSpPr>
            <p:sp>
              <p:nvSpPr>
                <p:cNvPr id="81" name="Cloud Callout 80"/>
                <p:cNvSpPr/>
                <p:nvPr/>
              </p:nvSpPr>
              <p:spPr>
                <a:xfrm>
                  <a:off x="4688557" y="42778"/>
                  <a:ext cx="882710" cy="625607"/>
                </a:xfrm>
                <a:prstGeom prst="cloudCallout">
                  <a:avLst>
                    <a:gd name="adj1" fmla="val 35036"/>
                    <a:gd name="adj2" fmla="val 7064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82" name="Image 33"/>
                <p:cNvPicPr>
                  <a:picLocks noChangeAspect="1"/>
                </p:cNvPicPr>
                <p:nvPr/>
              </p:nvPicPr>
              <p:blipFill>
                <a:blip r:embed="rId5"/>
                <a:stretch>
                  <a:fillRect/>
                </a:stretch>
              </p:blipFill>
              <p:spPr>
                <a:xfrm>
                  <a:off x="5207867" y="177582"/>
                  <a:ext cx="183823" cy="288920"/>
                </a:xfrm>
                <a:prstGeom prst="rect">
                  <a:avLst/>
                </a:prstGeom>
                <a:gradFill>
                  <a:gsLst>
                    <a:gs pos="100000">
                      <a:srgbClr val="FF0000"/>
                    </a:gs>
                    <a:gs pos="100000">
                      <a:srgbClr val="2DA358"/>
                    </a:gs>
                    <a:gs pos="100000">
                      <a:schemeClr val="accent4">
                        <a:satMod val="110000"/>
                        <a:lumMod val="100000"/>
                        <a:shade val="100000"/>
                      </a:schemeClr>
                    </a:gs>
                  </a:gsLst>
                  <a:lin ang="5400000" scaled="0"/>
                </a:gradFill>
              </p:spPr>
            </p:pic>
            <p:sp>
              <p:nvSpPr>
                <p:cNvPr id="83" name="TextBox 82"/>
                <p:cNvSpPr txBox="1"/>
                <p:nvPr/>
              </p:nvSpPr>
              <p:spPr>
                <a:xfrm>
                  <a:off x="4722020" y="165136"/>
                  <a:ext cx="619532" cy="246221"/>
                </a:xfrm>
                <a:prstGeom prst="rect">
                  <a:avLst/>
                </a:prstGeom>
                <a:noFill/>
              </p:spPr>
              <p:txBody>
                <a:bodyPr wrap="square" rtlCol="0">
                  <a:spAutoFit/>
                </a:bodyPr>
                <a:lstStyle/>
                <a:p>
                  <a:r>
                    <a:rPr lang="fr-BE" sz="500" b="1" dirty="0"/>
                    <a:t>Train en</a:t>
                  </a:r>
                </a:p>
                <a:p>
                  <a:r>
                    <a:rPr lang="fr-BE" sz="500" b="1" dirty="0"/>
                    <a:t>approche</a:t>
                  </a:r>
                </a:p>
              </p:txBody>
            </p:sp>
          </p:grpSp>
        </p:grpSp>
        <p:grpSp>
          <p:nvGrpSpPr>
            <p:cNvPr id="84" name="Group 83"/>
            <p:cNvGrpSpPr/>
            <p:nvPr/>
          </p:nvGrpSpPr>
          <p:grpSpPr>
            <a:xfrm>
              <a:off x="1649282" y="2565885"/>
              <a:ext cx="5671563" cy="1010213"/>
              <a:chOff x="1003409" y="798369"/>
              <a:chExt cx="7015447" cy="1010213"/>
            </a:xfrm>
          </p:grpSpPr>
          <p:cxnSp>
            <p:nvCxnSpPr>
              <p:cNvPr id="85"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86" name="Picture 3"/>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pic>
            <p:nvPicPr>
              <p:cNvPr id="87" name="Picture 8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6367" y="890568"/>
                <a:ext cx="385688" cy="911152"/>
              </a:xfrm>
              <a:prstGeom prst="rect">
                <a:avLst/>
              </a:prstGeom>
            </p:spPr>
          </p:pic>
          <p:sp>
            <p:nvSpPr>
              <p:cNvPr id="89" name="Rectangle 102"/>
              <p:cNvSpPr>
                <a:spLocks noChangeArrowheads="1"/>
              </p:cNvSpPr>
              <p:nvPr/>
            </p:nvSpPr>
            <p:spPr bwMode="auto">
              <a:xfrm>
                <a:off x="4197949" y="1247365"/>
                <a:ext cx="969350" cy="339725"/>
              </a:xfrm>
              <a:prstGeom prst="rect">
                <a:avLst/>
              </a:prstGeom>
              <a:solidFill>
                <a:srgbClr val="FFFF00"/>
              </a:solidFill>
              <a:ln w="31750" algn="ctr">
                <a:solidFill>
                  <a:srgbClr val="FFC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pic>
            <p:nvPicPr>
              <p:cNvPr id="90" name="Picture 3"/>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91" name="Rectangle 102"/>
              <p:cNvSpPr>
                <a:spLocks noChangeArrowheads="1"/>
              </p:cNvSpPr>
              <p:nvPr/>
            </p:nvSpPr>
            <p:spPr bwMode="auto">
              <a:xfrm>
                <a:off x="2214150" y="1256784"/>
                <a:ext cx="1974680" cy="329981"/>
              </a:xfrm>
              <a:prstGeom prst="rect">
                <a:avLst/>
              </a:prstGeom>
              <a:noFill/>
              <a:ln w="31750" algn="ctr">
                <a:solidFill>
                  <a:srgbClr val="FFC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pic>
            <p:nvPicPr>
              <p:cNvPr id="93" name="Picture 9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6673" y="798369"/>
                <a:ext cx="479923" cy="737855"/>
              </a:xfrm>
              <a:prstGeom prst="rect">
                <a:avLst/>
              </a:prstGeom>
            </p:spPr>
          </p:pic>
          <p:pic>
            <p:nvPicPr>
              <p:cNvPr id="94" name="Picture 9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4303" y="803516"/>
                <a:ext cx="479923" cy="737855"/>
              </a:xfrm>
              <a:prstGeom prst="rect">
                <a:avLst/>
              </a:prstGeom>
            </p:spPr>
          </p:pic>
          <p:cxnSp>
            <p:nvCxnSpPr>
              <p:cNvPr id="97" name="Straight Connector 96"/>
              <p:cNvCxnSpPr/>
              <p:nvPr/>
            </p:nvCxnSpPr>
            <p:spPr>
              <a:xfrm>
                <a:off x="6163644" y="1808582"/>
                <a:ext cx="18552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8" name="Straight Connector 97"/>
            <p:cNvCxnSpPr/>
            <p:nvPr/>
          </p:nvCxnSpPr>
          <p:spPr>
            <a:xfrm>
              <a:off x="1703512" y="2565885"/>
              <a:ext cx="0" cy="3996095"/>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99" name="Rounded Rectangle 122"/>
            <p:cNvSpPr>
              <a:spLocks noChangeArrowheads="1"/>
            </p:cNvSpPr>
            <p:nvPr/>
          </p:nvSpPr>
          <p:spPr bwMode="auto">
            <a:xfrm>
              <a:off x="1385088" y="3141519"/>
              <a:ext cx="641483" cy="313032"/>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900" b="1" dirty="0">
                  <a:latin typeface="+mn-lt"/>
                </a:rPr>
                <a:t>alarme</a:t>
              </a:r>
            </a:p>
          </p:txBody>
        </p:sp>
        <p:grpSp>
          <p:nvGrpSpPr>
            <p:cNvPr id="101" name="Group 100"/>
            <p:cNvGrpSpPr/>
            <p:nvPr/>
          </p:nvGrpSpPr>
          <p:grpSpPr>
            <a:xfrm>
              <a:off x="1975054" y="4615106"/>
              <a:ext cx="5969739" cy="1223831"/>
              <a:chOff x="1003409" y="584751"/>
              <a:chExt cx="7384279" cy="1223831"/>
            </a:xfrm>
          </p:grpSpPr>
          <p:cxnSp>
            <p:nvCxnSpPr>
              <p:cNvPr id="102"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103" name="Picture 3"/>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pic>
            <p:nvPicPr>
              <p:cNvPr id="104" name="Picture 10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4610" y="859743"/>
                <a:ext cx="390819" cy="923275"/>
              </a:xfrm>
              <a:prstGeom prst="rect">
                <a:avLst/>
              </a:prstGeom>
            </p:spPr>
          </p:pic>
          <p:sp>
            <p:nvSpPr>
              <p:cNvPr id="106" name="Rectangle 102"/>
              <p:cNvSpPr>
                <a:spLocks noChangeArrowheads="1"/>
              </p:cNvSpPr>
              <p:nvPr/>
            </p:nvSpPr>
            <p:spPr bwMode="auto">
              <a:xfrm>
                <a:off x="4197949" y="1247365"/>
                <a:ext cx="969350" cy="339725"/>
              </a:xfrm>
              <a:prstGeom prst="rect">
                <a:avLst/>
              </a:prstGeom>
              <a:solidFill>
                <a:srgbClr val="FFFF00"/>
              </a:solidFill>
              <a:ln w="31750" algn="ctr">
                <a:solidFill>
                  <a:srgbClr val="FFC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pic>
            <p:nvPicPr>
              <p:cNvPr id="107" name="Picture 3"/>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108" name="Rectangle 102"/>
              <p:cNvSpPr>
                <a:spLocks noChangeArrowheads="1"/>
              </p:cNvSpPr>
              <p:nvPr/>
            </p:nvSpPr>
            <p:spPr bwMode="auto">
              <a:xfrm>
                <a:off x="2214150" y="1256784"/>
                <a:ext cx="1974680" cy="329981"/>
              </a:xfrm>
              <a:prstGeom prst="rect">
                <a:avLst/>
              </a:prstGeom>
              <a:noFill/>
              <a:ln w="31750" algn="ctr">
                <a:solidFill>
                  <a:srgbClr val="FFC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pic>
            <p:nvPicPr>
              <p:cNvPr id="110" name="Picture 10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70974" y="795563"/>
                <a:ext cx="479924" cy="737855"/>
              </a:xfrm>
              <a:prstGeom prst="rect">
                <a:avLst/>
              </a:prstGeom>
            </p:spPr>
          </p:pic>
          <p:pic>
            <p:nvPicPr>
              <p:cNvPr id="111" name="Picture 1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8197" y="784655"/>
                <a:ext cx="479924" cy="737855"/>
              </a:xfrm>
              <a:prstGeom prst="rect">
                <a:avLst/>
              </a:prstGeom>
            </p:spPr>
          </p:pic>
          <p:sp>
            <p:nvSpPr>
              <p:cNvPr id="112" name="Rectangular Callout 50"/>
              <p:cNvSpPr>
                <a:spLocks noChangeArrowheads="1"/>
              </p:cNvSpPr>
              <p:nvPr/>
            </p:nvSpPr>
            <p:spPr bwMode="auto">
              <a:xfrm>
                <a:off x="6483291" y="584751"/>
                <a:ext cx="749438" cy="113564"/>
              </a:xfrm>
              <a:prstGeom prst="wedgeRectCallout">
                <a:avLst>
                  <a:gd name="adj1" fmla="val -31157"/>
                  <a:gd name="adj2" fmla="val 132669"/>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dirty="0">
                    <a:solidFill>
                      <a:schemeClr val="bg1"/>
                    </a:solidFill>
                  </a:rPr>
                  <a:t>ALARME!</a:t>
                </a:r>
                <a:endParaRPr lang="nl-BE" altLang="en-US" sz="800" b="1" dirty="0">
                  <a:solidFill>
                    <a:schemeClr val="bg1"/>
                  </a:solidFill>
                </a:endParaRPr>
              </a:p>
            </p:txBody>
          </p:sp>
          <p:sp>
            <p:nvSpPr>
              <p:cNvPr id="113" name="Rectangular Callout 50"/>
              <p:cNvSpPr>
                <a:spLocks noChangeArrowheads="1"/>
              </p:cNvSpPr>
              <p:nvPr/>
            </p:nvSpPr>
            <p:spPr bwMode="auto">
              <a:xfrm>
                <a:off x="6807005" y="939882"/>
                <a:ext cx="1200759" cy="165100"/>
              </a:xfrm>
              <a:prstGeom prst="wedgeRectCallout">
                <a:avLst>
                  <a:gd name="adj1" fmla="val -60097"/>
                  <a:gd name="adj2" fmla="val -45369"/>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dirty="0">
                    <a:solidFill>
                      <a:schemeClr val="bg1"/>
                    </a:solidFill>
                  </a:rPr>
                  <a:t>LIBEREZ LA VOIE!</a:t>
                </a:r>
                <a:endParaRPr lang="nl-BE" altLang="en-US" sz="800" b="1" dirty="0">
                  <a:solidFill>
                    <a:schemeClr val="bg1"/>
                  </a:solidFill>
                </a:endParaRPr>
              </a:p>
            </p:txBody>
          </p:sp>
          <p:cxnSp>
            <p:nvCxnSpPr>
              <p:cNvPr id="114" name="Straight Connector 113"/>
              <p:cNvCxnSpPr/>
              <p:nvPr/>
            </p:nvCxnSpPr>
            <p:spPr>
              <a:xfrm>
                <a:off x="6142880" y="1808582"/>
                <a:ext cx="22448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2893355" y="5001452"/>
              <a:ext cx="3247099" cy="900735"/>
              <a:chOff x="3624255" y="4495899"/>
              <a:chExt cx="3247099" cy="900735"/>
            </a:xfrm>
          </p:grpSpPr>
          <p:cxnSp>
            <p:nvCxnSpPr>
              <p:cNvPr id="119" name="Straight Connector 118"/>
              <p:cNvCxnSpPr/>
              <p:nvPr/>
            </p:nvCxnSpPr>
            <p:spPr>
              <a:xfrm>
                <a:off x="6548986" y="5049158"/>
                <a:ext cx="322368" cy="284086"/>
              </a:xfrm>
              <a:prstGeom prst="line">
                <a:avLst/>
              </a:prstGeom>
              <a:ln w="19050"/>
            </p:spPr>
            <p:style>
              <a:lnRef idx="1">
                <a:schemeClr val="dk1"/>
              </a:lnRef>
              <a:fillRef idx="0">
                <a:schemeClr val="dk1"/>
              </a:fillRef>
              <a:effectRef idx="0">
                <a:schemeClr val="dk1"/>
              </a:effectRef>
              <a:fontRef idx="minor">
                <a:schemeClr val="tx1"/>
              </a:fontRef>
            </p:style>
          </p:cxnSp>
          <p:sp>
            <p:nvSpPr>
              <p:cNvPr id="120" name="TextBox 119"/>
              <p:cNvSpPr txBox="1"/>
              <p:nvPr/>
            </p:nvSpPr>
            <p:spPr>
              <a:xfrm>
                <a:off x="3624255" y="5168369"/>
                <a:ext cx="1241922" cy="215444"/>
              </a:xfrm>
              <a:prstGeom prst="rect">
                <a:avLst/>
              </a:prstGeom>
              <a:noFill/>
            </p:spPr>
            <p:txBody>
              <a:bodyPr wrap="square" rtlCol="0">
                <a:spAutoFit/>
              </a:bodyPr>
              <a:lstStyle/>
              <a:p>
                <a:pPr algn="ctr"/>
                <a:r>
                  <a:rPr lang="en-GB" sz="800" b="1" dirty="0" err="1"/>
                  <a:t>Voie</a:t>
                </a:r>
                <a:r>
                  <a:rPr lang="en-GB" sz="800" b="1" dirty="0"/>
                  <a:t> A </a:t>
                </a:r>
                <a:r>
                  <a:rPr lang="en-GB" sz="800" b="1" dirty="0" err="1"/>
                  <a:t>en</a:t>
                </a:r>
                <a:r>
                  <a:rPr lang="en-GB" sz="800" b="1" dirty="0"/>
                  <a:t> service</a:t>
                </a:r>
              </a:p>
            </p:txBody>
          </p:sp>
          <p:sp>
            <p:nvSpPr>
              <p:cNvPr id="121" name="TextBox 120"/>
              <p:cNvSpPr txBox="1"/>
              <p:nvPr/>
            </p:nvSpPr>
            <p:spPr>
              <a:xfrm>
                <a:off x="5086620" y="5181190"/>
                <a:ext cx="1241922" cy="215444"/>
              </a:xfrm>
              <a:prstGeom prst="rect">
                <a:avLst/>
              </a:prstGeom>
              <a:noFill/>
            </p:spPr>
            <p:txBody>
              <a:bodyPr wrap="square" rtlCol="0">
                <a:spAutoFit/>
              </a:bodyPr>
              <a:lstStyle/>
              <a:p>
                <a:pPr algn="ctr"/>
                <a:r>
                  <a:rPr lang="en-GB" sz="800" b="1" dirty="0" err="1"/>
                  <a:t>Voie</a:t>
                </a:r>
                <a:r>
                  <a:rPr lang="en-GB" sz="800" b="1" dirty="0"/>
                  <a:t> B hors service</a:t>
                </a:r>
              </a:p>
            </p:txBody>
          </p:sp>
          <p:cxnSp>
            <p:nvCxnSpPr>
              <p:cNvPr id="123" name="Straight Arrow Connector 122"/>
              <p:cNvCxnSpPr/>
              <p:nvPr/>
            </p:nvCxnSpPr>
            <p:spPr>
              <a:xfrm>
                <a:off x="5654707" y="4495899"/>
                <a:ext cx="225231"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5" name="Straight Connector 124"/>
            <p:cNvCxnSpPr/>
            <p:nvPr/>
          </p:nvCxnSpPr>
          <p:spPr bwMode="auto">
            <a:xfrm>
              <a:off x="1703512" y="3456409"/>
              <a:ext cx="0" cy="1733884"/>
            </a:xfrm>
            <a:prstGeom prst="line">
              <a:avLst/>
            </a:prstGeom>
            <a:solidFill>
              <a:schemeClr val="accent1"/>
            </a:solidFill>
            <a:ln w="31750" cap="flat" cmpd="sng" algn="ctr">
              <a:solidFill>
                <a:srgbClr val="33CC33"/>
              </a:solidFill>
              <a:prstDash val="solid"/>
              <a:round/>
              <a:headEnd type="none" w="med" len="med"/>
              <a:tailEnd type="none" w="med" len="med"/>
            </a:ln>
            <a:effectLst/>
          </p:spPr>
        </p:cxnSp>
        <p:sp>
          <p:nvSpPr>
            <p:cNvPr id="127" name="Rounded Rectangle 122"/>
            <p:cNvSpPr>
              <a:spLocks noChangeArrowheads="1"/>
            </p:cNvSpPr>
            <p:nvPr/>
          </p:nvSpPr>
          <p:spPr bwMode="auto">
            <a:xfrm>
              <a:off x="1188115" y="5239089"/>
              <a:ext cx="1103719" cy="648691"/>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800" b="1" dirty="0" err="1">
                  <a:latin typeface="+mn-lt"/>
                </a:rPr>
                <a:t>libération</a:t>
              </a:r>
              <a:r>
                <a:rPr lang="en-US" sz="800" b="1" dirty="0">
                  <a:latin typeface="+mn-lt"/>
                </a:rPr>
                <a:t> de la </a:t>
              </a:r>
              <a:r>
                <a:rPr lang="en-US" sz="800" b="1" dirty="0" err="1">
                  <a:latin typeface="+mn-lt"/>
                </a:rPr>
                <a:t>voie</a:t>
              </a:r>
              <a:r>
                <a:rPr lang="en-US" sz="800" b="1" dirty="0">
                  <a:latin typeface="+mn-lt"/>
                </a:rPr>
                <a:t> et </a:t>
              </a:r>
              <a:r>
                <a:rPr lang="en-US" sz="800" b="1" dirty="0" err="1">
                  <a:latin typeface="+mn-lt"/>
                </a:rPr>
                <a:t>répétition</a:t>
              </a:r>
              <a:r>
                <a:rPr lang="en-US" sz="800" b="1" dirty="0">
                  <a:latin typeface="+mn-lt"/>
                </a:rPr>
                <a:t> de </a:t>
              </a:r>
              <a:r>
                <a:rPr lang="en-US" sz="800" b="1" dirty="0" err="1">
                  <a:latin typeface="+mn-lt"/>
                </a:rPr>
                <a:t>l’alarme</a:t>
              </a:r>
              <a:endParaRPr lang="en-US" sz="800" b="1" dirty="0">
                <a:latin typeface="+mn-lt"/>
              </a:endParaRPr>
            </a:p>
          </p:txBody>
        </p:sp>
        <p:sp useBgFill="1">
          <p:nvSpPr>
            <p:cNvPr id="134" name="Rechthoek 10"/>
            <p:cNvSpPr/>
            <p:nvPr/>
          </p:nvSpPr>
          <p:spPr>
            <a:xfrm>
              <a:off x="452776" y="2655455"/>
              <a:ext cx="1110185" cy="307776"/>
            </a:xfrm>
            <a:prstGeom prst="rect">
              <a:avLst/>
            </a:prstGeom>
          </p:spPr>
          <p:txBody>
            <a:bodyPr wrap="square">
              <a:spAutoFit/>
            </a:bodyPr>
            <a:lstStyle/>
            <a:p>
              <a:pPr algn="ctr"/>
              <a:r>
                <a:rPr lang="nl-NL" sz="1400" b="1" dirty="0">
                  <a:ln w="10160">
                    <a:solidFill>
                      <a:srgbClr val="33CC33"/>
                    </a:solidFill>
                    <a:prstDash val="solid"/>
                  </a:ln>
                  <a:solidFill>
                    <a:srgbClr val="FFFFFF"/>
                  </a:solidFill>
                  <a:effectLst>
                    <a:outerShdw blurRad="38100" dist="32000" dir="5400000" algn="tl">
                      <a:srgbClr val="000000">
                        <a:alpha val="30000"/>
                      </a:srgbClr>
                    </a:outerShdw>
                  </a:effectLst>
                </a:rPr>
                <a:t>CLIC</a:t>
              </a:r>
            </a:p>
          </p:txBody>
        </p:sp>
        <p:pic>
          <p:nvPicPr>
            <p:cNvPr id="136" name="Picture 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5739" y="2948846"/>
              <a:ext cx="663232" cy="720081"/>
            </a:xfrm>
            <a:prstGeom prst="rect">
              <a:avLst/>
            </a:prstGeom>
            <a:noFill/>
            <a:ln w="9525">
              <a:noFill/>
              <a:miter lim="800000"/>
              <a:headEnd/>
              <a:tailEnd/>
            </a:ln>
          </p:spPr>
        </p:pic>
        <p:cxnSp>
          <p:nvCxnSpPr>
            <p:cNvPr id="53" name="Straight Connector 52"/>
            <p:cNvCxnSpPr/>
            <p:nvPr/>
          </p:nvCxnSpPr>
          <p:spPr>
            <a:xfrm>
              <a:off x="5818086" y="2999348"/>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140454" y="5363401"/>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5006514" y="3193251"/>
              <a:ext cx="859028"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5309600" y="5457454"/>
              <a:ext cx="859028"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685426" y="2851688"/>
              <a:ext cx="1501204" cy="338554"/>
            </a:xfrm>
            <a:prstGeom prst="rect">
              <a:avLst/>
            </a:prstGeom>
            <a:noFill/>
          </p:spPr>
          <p:txBody>
            <a:bodyPr wrap="square" rtlCol="0">
              <a:spAutoFit/>
            </a:bodyPr>
            <a:lstStyle/>
            <a:p>
              <a:pPr algn="ctr"/>
              <a:r>
                <a:rPr lang="en-GB" sz="800" b="1" dirty="0"/>
                <a:t>Distance </a:t>
              </a:r>
            </a:p>
            <a:p>
              <a:pPr algn="ctr"/>
              <a:r>
                <a:rPr lang="en-GB" sz="800" b="1" dirty="0"/>
                <a:t>de sécurité</a:t>
              </a:r>
            </a:p>
          </p:txBody>
        </p:sp>
        <p:sp>
          <p:nvSpPr>
            <p:cNvPr id="58" name="TextBox 57"/>
            <p:cNvSpPr txBox="1"/>
            <p:nvPr/>
          </p:nvSpPr>
          <p:spPr>
            <a:xfrm>
              <a:off x="4999849" y="5131887"/>
              <a:ext cx="1501204" cy="338554"/>
            </a:xfrm>
            <a:prstGeom prst="rect">
              <a:avLst/>
            </a:prstGeom>
            <a:noFill/>
          </p:spPr>
          <p:txBody>
            <a:bodyPr wrap="square" rtlCol="0">
              <a:spAutoFit/>
            </a:bodyPr>
            <a:lstStyle/>
            <a:p>
              <a:pPr algn="ctr"/>
              <a:r>
                <a:rPr lang="en-GB" sz="800" b="1" dirty="0"/>
                <a:t>Distance </a:t>
              </a:r>
            </a:p>
            <a:p>
              <a:pPr algn="ctr"/>
              <a:r>
                <a:rPr lang="en-GB" sz="800" b="1" dirty="0"/>
                <a:t>de sécurité</a:t>
              </a:r>
            </a:p>
          </p:txBody>
        </p:sp>
        <p:sp>
          <p:nvSpPr>
            <p:cNvPr id="60" name="Rectangular Callout 50"/>
            <p:cNvSpPr>
              <a:spLocks noChangeArrowheads="1"/>
            </p:cNvSpPr>
            <p:nvPr/>
          </p:nvSpPr>
          <p:spPr bwMode="auto">
            <a:xfrm>
              <a:off x="6130003" y="2418270"/>
              <a:ext cx="605875" cy="113564"/>
            </a:xfrm>
            <a:prstGeom prst="wedgeRectCallout">
              <a:avLst>
                <a:gd name="adj1" fmla="val -31157"/>
                <a:gd name="adj2" fmla="val 132669"/>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dirty="0">
                  <a:solidFill>
                    <a:schemeClr val="bg1"/>
                  </a:solidFill>
                </a:rPr>
                <a:t>ALARME!</a:t>
              </a:r>
              <a:endParaRPr lang="nl-BE" altLang="en-US" sz="800" b="1" dirty="0">
                <a:solidFill>
                  <a:schemeClr val="bg1"/>
                </a:solidFill>
              </a:endParaRPr>
            </a:p>
          </p:txBody>
        </p:sp>
        <p:sp>
          <p:nvSpPr>
            <p:cNvPr id="61" name="Cloud Callout 60"/>
            <p:cNvSpPr/>
            <p:nvPr/>
          </p:nvSpPr>
          <p:spPr>
            <a:xfrm>
              <a:off x="5373488" y="4098351"/>
              <a:ext cx="882710" cy="625607"/>
            </a:xfrm>
            <a:prstGeom prst="cloudCallout">
              <a:avLst>
                <a:gd name="adj1" fmla="val 35036"/>
                <a:gd name="adj2" fmla="val 7064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2" name="Rectangular Callout 50"/>
            <p:cNvSpPr>
              <a:spLocks noChangeArrowheads="1"/>
            </p:cNvSpPr>
            <p:nvPr/>
          </p:nvSpPr>
          <p:spPr bwMode="auto">
            <a:xfrm>
              <a:off x="6405204" y="2709139"/>
              <a:ext cx="970740" cy="165100"/>
            </a:xfrm>
            <a:prstGeom prst="wedgeRectCallout">
              <a:avLst>
                <a:gd name="adj1" fmla="val -60097"/>
                <a:gd name="adj2" fmla="val -45369"/>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dirty="0">
                  <a:solidFill>
                    <a:schemeClr val="bg1"/>
                  </a:solidFill>
                </a:rPr>
                <a:t>LIBEREZ LA VOIE!</a:t>
              </a:r>
              <a:endParaRPr lang="nl-BE" altLang="en-US" sz="800" b="1" dirty="0">
                <a:solidFill>
                  <a:schemeClr val="bg1"/>
                </a:solidFill>
              </a:endParaRPr>
            </a:p>
          </p:txBody>
        </p:sp>
        <p:pic>
          <p:nvPicPr>
            <p:cNvPr id="63" name="Image 33"/>
            <p:cNvPicPr>
              <a:picLocks noChangeAspect="1"/>
            </p:cNvPicPr>
            <p:nvPr/>
          </p:nvPicPr>
          <p:blipFill>
            <a:blip r:embed="rId5"/>
            <a:stretch>
              <a:fillRect/>
            </a:stretch>
          </p:blipFill>
          <p:spPr>
            <a:xfrm>
              <a:off x="5894012" y="4202670"/>
              <a:ext cx="183823" cy="288920"/>
            </a:xfrm>
            <a:prstGeom prst="rect">
              <a:avLst/>
            </a:prstGeom>
            <a:gradFill>
              <a:gsLst>
                <a:gs pos="100000">
                  <a:srgbClr val="FF0000"/>
                </a:gs>
                <a:gs pos="100000">
                  <a:srgbClr val="2DA358"/>
                </a:gs>
                <a:gs pos="100000">
                  <a:schemeClr val="accent4">
                    <a:satMod val="110000"/>
                    <a:lumMod val="100000"/>
                    <a:shade val="100000"/>
                  </a:schemeClr>
                </a:gs>
              </a:gsLst>
              <a:lin ang="5400000" scaled="0"/>
            </a:gradFill>
          </p:spPr>
        </p:pic>
        <p:sp>
          <p:nvSpPr>
            <p:cNvPr id="64" name="TextBox 63"/>
            <p:cNvSpPr txBox="1"/>
            <p:nvPr/>
          </p:nvSpPr>
          <p:spPr>
            <a:xfrm>
              <a:off x="5440685" y="4279956"/>
              <a:ext cx="619532" cy="246221"/>
            </a:xfrm>
            <a:prstGeom prst="rect">
              <a:avLst/>
            </a:prstGeom>
            <a:noFill/>
          </p:spPr>
          <p:txBody>
            <a:bodyPr wrap="square" rtlCol="0">
              <a:spAutoFit/>
            </a:bodyPr>
            <a:lstStyle/>
            <a:p>
              <a:r>
                <a:rPr lang="fr-BE" sz="500" b="1" dirty="0"/>
                <a:t>Train en</a:t>
              </a:r>
            </a:p>
            <a:p>
              <a:r>
                <a:rPr lang="fr-BE" sz="500" b="1" dirty="0"/>
                <a:t>approche</a:t>
              </a:r>
            </a:p>
          </p:txBody>
        </p:sp>
      </p:grpSp>
      <p:grpSp>
        <p:nvGrpSpPr>
          <p:cNvPr id="65" name="Group 64"/>
          <p:cNvGrpSpPr/>
          <p:nvPr/>
        </p:nvGrpSpPr>
        <p:grpSpPr>
          <a:xfrm>
            <a:off x="526346" y="4438837"/>
            <a:ext cx="6842854" cy="1841079"/>
            <a:chOff x="477991" y="1960331"/>
            <a:chExt cx="6842854" cy="1841079"/>
          </a:xfrm>
        </p:grpSpPr>
        <p:grpSp>
          <p:nvGrpSpPr>
            <p:cNvPr id="66" name="Group 65"/>
            <p:cNvGrpSpPr/>
            <p:nvPr/>
          </p:nvGrpSpPr>
          <p:grpSpPr>
            <a:xfrm>
              <a:off x="2573076" y="3281406"/>
              <a:ext cx="3272315" cy="322320"/>
              <a:chOff x="4436582" y="3174865"/>
              <a:chExt cx="3272315" cy="322320"/>
            </a:xfrm>
          </p:grpSpPr>
          <p:sp>
            <p:nvSpPr>
              <p:cNvPr id="115" name="TextBox 114"/>
              <p:cNvSpPr txBox="1"/>
              <p:nvPr/>
            </p:nvSpPr>
            <p:spPr>
              <a:xfrm>
                <a:off x="4436582" y="3281741"/>
                <a:ext cx="1241922" cy="215444"/>
              </a:xfrm>
              <a:prstGeom prst="rect">
                <a:avLst/>
              </a:prstGeom>
              <a:noFill/>
            </p:spPr>
            <p:txBody>
              <a:bodyPr wrap="square" rtlCol="0">
                <a:spAutoFit/>
              </a:bodyPr>
              <a:lstStyle/>
              <a:p>
                <a:pPr algn="ctr"/>
                <a:r>
                  <a:rPr lang="en-GB" sz="800" b="1" dirty="0" err="1"/>
                  <a:t>Voie</a:t>
                </a:r>
                <a:r>
                  <a:rPr lang="en-GB" sz="800" b="1" dirty="0"/>
                  <a:t> A </a:t>
                </a:r>
                <a:r>
                  <a:rPr lang="en-GB" sz="800" b="1" dirty="0" err="1"/>
                  <a:t>en</a:t>
                </a:r>
                <a:r>
                  <a:rPr lang="en-GB" sz="800" b="1" dirty="0"/>
                  <a:t> service</a:t>
                </a:r>
              </a:p>
            </p:txBody>
          </p:sp>
          <p:sp>
            <p:nvSpPr>
              <p:cNvPr id="116" name="TextBox 115"/>
              <p:cNvSpPr txBox="1"/>
              <p:nvPr/>
            </p:nvSpPr>
            <p:spPr>
              <a:xfrm>
                <a:off x="5894239" y="3270411"/>
                <a:ext cx="1241922" cy="215444"/>
              </a:xfrm>
              <a:prstGeom prst="rect">
                <a:avLst/>
              </a:prstGeom>
              <a:noFill/>
            </p:spPr>
            <p:txBody>
              <a:bodyPr wrap="square" rtlCol="0">
                <a:spAutoFit/>
              </a:bodyPr>
              <a:lstStyle/>
              <a:p>
                <a:pPr algn="ctr"/>
                <a:r>
                  <a:rPr lang="en-GB" sz="800" b="1" dirty="0" err="1"/>
                  <a:t>Voie</a:t>
                </a:r>
                <a:r>
                  <a:rPr lang="en-GB" sz="800" b="1" dirty="0"/>
                  <a:t> B hors service</a:t>
                </a:r>
              </a:p>
            </p:txBody>
          </p:sp>
          <p:cxnSp>
            <p:nvCxnSpPr>
              <p:cNvPr id="118" name="Straight Connector 117"/>
              <p:cNvCxnSpPr/>
              <p:nvPr/>
            </p:nvCxnSpPr>
            <p:spPr>
              <a:xfrm>
                <a:off x="7361150" y="3174865"/>
                <a:ext cx="347747" cy="294226"/>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67" name="Group 66"/>
            <p:cNvGrpSpPr/>
            <p:nvPr/>
          </p:nvGrpSpPr>
          <p:grpSpPr>
            <a:xfrm>
              <a:off x="1649282" y="2564662"/>
              <a:ext cx="5671563" cy="1011436"/>
              <a:chOff x="1003409" y="797146"/>
              <a:chExt cx="7015447" cy="1011436"/>
            </a:xfrm>
          </p:grpSpPr>
          <p:cxnSp>
            <p:nvCxnSpPr>
              <p:cNvPr id="74"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79" name="Picture 3"/>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pic>
            <p:nvPicPr>
              <p:cNvPr id="88" name="Picture 8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6367" y="890568"/>
                <a:ext cx="385688" cy="911152"/>
              </a:xfrm>
              <a:prstGeom prst="rect">
                <a:avLst/>
              </a:prstGeom>
            </p:spPr>
          </p:pic>
          <p:sp>
            <p:nvSpPr>
              <p:cNvPr id="92" name="Rectangle 102"/>
              <p:cNvSpPr>
                <a:spLocks noChangeArrowheads="1"/>
              </p:cNvSpPr>
              <p:nvPr/>
            </p:nvSpPr>
            <p:spPr bwMode="auto">
              <a:xfrm>
                <a:off x="4197949" y="1247365"/>
                <a:ext cx="969350" cy="339725"/>
              </a:xfrm>
              <a:prstGeom prst="rect">
                <a:avLst/>
              </a:prstGeom>
              <a:solidFill>
                <a:srgbClr val="FFFF00"/>
              </a:solidFill>
              <a:ln w="31750" algn="ctr">
                <a:solidFill>
                  <a:srgbClr val="FFC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pic>
            <p:nvPicPr>
              <p:cNvPr id="95" name="Picture 3"/>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96" name="Rectangle 102"/>
              <p:cNvSpPr>
                <a:spLocks noChangeArrowheads="1"/>
              </p:cNvSpPr>
              <p:nvPr/>
            </p:nvSpPr>
            <p:spPr bwMode="auto">
              <a:xfrm>
                <a:off x="2214150" y="1256784"/>
                <a:ext cx="1974680" cy="329981"/>
              </a:xfrm>
              <a:prstGeom prst="rect">
                <a:avLst/>
              </a:prstGeom>
              <a:noFill/>
              <a:ln w="31750" algn="ctr">
                <a:solidFill>
                  <a:srgbClr val="FFC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pic>
            <p:nvPicPr>
              <p:cNvPr id="100" name="Picture 9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95046" y="804053"/>
                <a:ext cx="479923" cy="737855"/>
              </a:xfrm>
              <a:prstGeom prst="rect">
                <a:avLst/>
              </a:prstGeom>
            </p:spPr>
          </p:pic>
          <p:pic>
            <p:nvPicPr>
              <p:cNvPr id="105" name="Picture 10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2798" y="797146"/>
                <a:ext cx="479923" cy="737855"/>
              </a:xfrm>
              <a:prstGeom prst="rect">
                <a:avLst/>
              </a:prstGeom>
            </p:spPr>
          </p:pic>
          <p:cxnSp>
            <p:nvCxnSpPr>
              <p:cNvPr id="109" name="Straight Connector 108"/>
              <p:cNvCxnSpPr/>
              <p:nvPr/>
            </p:nvCxnSpPr>
            <p:spPr>
              <a:xfrm>
                <a:off x="6163644" y="1808582"/>
                <a:ext cx="18552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p:nvCxnSpPr>
          <p:spPr bwMode="auto">
            <a:xfrm>
              <a:off x="1703512" y="1960331"/>
              <a:ext cx="0" cy="1076605"/>
            </a:xfrm>
            <a:prstGeom prst="line">
              <a:avLst/>
            </a:prstGeom>
            <a:solidFill>
              <a:schemeClr val="accent1"/>
            </a:solidFill>
            <a:ln w="31750" cap="flat" cmpd="sng" algn="ctr">
              <a:solidFill>
                <a:srgbClr val="33CC33"/>
              </a:solidFill>
              <a:prstDash val="solid"/>
              <a:round/>
              <a:headEnd type="none" w="med" len="med"/>
              <a:tailEnd type="none" w="med" len="med"/>
            </a:ln>
            <a:effectLst/>
          </p:spPr>
        </p:cxnSp>
        <p:sp>
          <p:nvSpPr>
            <p:cNvPr id="69" name="Rounded Rectangle 122"/>
            <p:cNvSpPr>
              <a:spLocks noChangeArrowheads="1"/>
            </p:cNvSpPr>
            <p:nvPr/>
          </p:nvSpPr>
          <p:spPr bwMode="auto">
            <a:xfrm>
              <a:off x="1232293" y="3054905"/>
              <a:ext cx="952755" cy="471186"/>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900" b="1" dirty="0" err="1">
                  <a:latin typeface="+mn-lt"/>
                </a:rPr>
                <a:t>retrait</a:t>
              </a:r>
              <a:r>
                <a:rPr lang="en-US" sz="900" b="1" dirty="0">
                  <a:latin typeface="+mn-lt"/>
                </a:rPr>
                <a:t> </a:t>
              </a:r>
              <a:r>
                <a:rPr lang="en-US" sz="900" b="1" dirty="0" err="1">
                  <a:latin typeface="+mn-lt"/>
                </a:rPr>
                <a:t>dans</a:t>
              </a:r>
              <a:r>
                <a:rPr lang="en-US" sz="900" b="1" dirty="0">
                  <a:latin typeface="+mn-lt"/>
                </a:rPr>
                <a:t> la </a:t>
              </a:r>
              <a:r>
                <a:rPr lang="en-US" sz="900" b="1" dirty="0" err="1">
                  <a:latin typeface="+mn-lt"/>
                </a:rPr>
                <a:t>voie</a:t>
              </a:r>
              <a:r>
                <a:rPr lang="en-US" sz="900" b="1" dirty="0">
                  <a:latin typeface="+mn-lt"/>
                </a:rPr>
                <a:t> B hors service</a:t>
              </a:r>
            </a:p>
          </p:txBody>
        </p:sp>
        <p:pic>
          <p:nvPicPr>
            <p:cNvPr id="70"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7991" y="2905915"/>
              <a:ext cx="570641" cy="69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1" name="Straight Connector 70"/>
            <p:cNvCxnSpPr/>
            <p:nvPr/>
          </p:nvCxnSpPr>
          <p:spPr>
            <a:xfrm>
              <a:off x="5818086" y="2999348"/>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5006514" y="3193251"/>
              <a:ext cx="859028"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698360" y="2854640"/>
              <a:ext cx="1501204" cy="338554"/>
            </a:xfrm>
            <a:prstGeom prst="rect">
              <a:avLst/>
            </a:prstGeom>
            <a:noFill/>
          </p:spPr>
          <p:txBody>
            <a:bodyPr wrap="square" rtlCol="0">
              <a:spAutoFit/>
            </a:bodyPr>
            <a:lstStyle/>
            <a:p>
              <a:pPr algn="ctr"/>
              <a:r>
                <a:rPr lang="en-GB" sz="800" b="1" dirty="0"/>
                <a:t>Distance </a:t>
              </a:r>
            </a:p>
            <a:p>
              <a:pPr algn="ctr"/>
              <a:r>
                <a:rPr lang="en-GB" sz="800" b="1" dirty="0"/>
                <a:t>de sécurité</a:t>
              </a:r>
            </a:p>
          </p:txBody>
        </p:sp>
      </p:grpSp>
      <p:sp useBgFill="1">
        <p:nvSpPr>
          <p:cNvPr id="122" name="Rechthoek 10"/>
          <p:cNvSpPr/>
          <p:nvPr/>
        </p:nvSpPr>
        <p:spPr>
          <a:xfrm>
            <a:off x="541771" y="5157139"/>
            <a:ext cx="1043129" cy="227282"/>
          </a:xfrm>
          <a:prstGeom prst="rect">
            <a:avLst/>
          </a:prstGeom>
        </p:spPr>
        <p:txBody>
          <a:bodyPr wrap="square">
            <a:spAutoFit/>
          </a:bodyPr>
          <a:lstStyle/>
          <a:p>
            <a:pPr algn="ctr"/>
            <a:r>
              <a:rPr lang="nl-NL" sz="1400" b="1" dirty="0">
                <a:ln w="10160">
                  <a:solidFill>
                    <a:srgbClr val="33CC33"/>
                  </a:solidFill>
                  <a:prstDash val="solid"/>
                </a:ln>
                <a:solidFill>
                  <a:srgbClr val="FFFFFF"/>
                </a:solidFill>
                <a:effectLst>
                  <a:outerShdw blurRad="38100" dist="32000" dir="5400000" algn="tl">
                    <a:srgbClr val="000000">
                      <a:alpha val="30000"/>
                    </a:srgbClr>
                  </a:outerShdw>
                </a:effectLst>
              </a:rPr>
              <a:t>CLIC</a:t>
            </a:r>
          </a:p>
        </p:txBody>
      </p:sp>
    </p:spTree>
    <p:extLst>
      <p:ext uri="{BB962C8B-B14F-4D97-AF65-F5344CB8AC3E}">
        <p14:creationId xmlns:p14="http://schemas.microsoft.com/office/powerpoint/2010/main" val="184199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dissolve">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Object 3"/>
          <p:cNvPicPr>
            <a:picLocks noChangeArrowheads="1"/>
          </p:cNvPicPr>
          <p:nvPr/>
        </p:nvPicPr>
        <p:blipFill>
          <a:blip r:embed="rId2" cstate="email">
            <a:duotone>
              <a:prstClr val="black"/>
              <a:srgbClr val="D9C3A5">
                <a:tint val="50000"/>
                <a:satMod val="180000"/>
              </a:srgbClr>
            </a:duotone>
            <a:extLst>
              <a:ext uri="{28A0092B-C50C-407E-A947-70E740481C1C}">
                <a14:useLocalDpi xmlns:a14="http://schemas.microsoft.com/office/drawing/2010/main"/>
              </a:ext>
            </a:extLst>
          </a:blip>
          <a:srcRect l="-24509" t="-18781" r="-26208" b="-5528"/>
          <a:stretch>
            <a:fillRect/>
          </a:stretch>
        </p:blipFill>
        <p:spPr bwMode="auto">
          <a:xfrm flipH="1">
            <a:off x="1271464" y="764750"/>
            <a:ext cx="2904877" cy="1335551"/>
          </a:xfrm>
          <a:prstGeom prst="rect">
            <a:avLst/>
          </a:prstGeom>
          <a:noFill/>
          <a:ln w="9525">
            <a:noFill/>
            <a:miter lim="800000"/>
            <a:headEnd/>
            <a:tailEnd/>
          </a:ln>
        </p:spPr>
      </p:pic>
      <p:sp>
        <p:nvSpPr>
          <p:cNvPr id="21" name="Title 1"/>
          <p:cNvSpPr txBox="1">
            <a:spLocks/>
          </p:cNvSpPr>
          <p:nvPr/>
        </p:nvSpPr>
        <p:spPr>
          <a:xfrm>
            <a:off x="1127448" y="189297"/>
            <a:ext cx="8064500" cy="616960"/>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tabLst>
                <a:tab pos="542925" algn="l"/>
              </a:tabLst>
            </a:pPr>
            <a:br>
              <a:rPr lang="en-US" sz="2000" dirty="0"/>
            </a:br>
            <a:r>
              <a:rPr lang="en-US" sz="1800" b="1" kern="0" dirty="0">
                <a:solidFill>
                  <a:srgbClr val="0070C0"/>
                </a:solidFill>
              </a:rPr>
              <a:t>b) Marge de sécurité: </a:t>
            </a:r>
            <a:r>
              <a:rPr lang="en-US" sz="1800" b="1" kern="0" dirty="0" err="1">
                <a:solidFill>
                  <a:srgbClr val="0070C0"/>
                </a:solidFill>
              </a:rPr>
              <a:t>définition</a:t>
            </a:r>
            <a:endParaRPr lang="en-US" sz="1800" b="1" kern="0" dirty="0">
              <a:solidFill>
                <a:srgbClr val="0070C0"/>
              </a:solidFill>
            </a:endParaRPr>
          </a:p>
        </p:txBody>
      </p:sp>
      <p:sp>
        <p:nvSpPr>
          <p:cNvPr id="22" name="Text Placeholder 2"/>
          <p:cNvSpPr>
            <a:spLocks noGrp="1"/>
          </p:cNvSpPr>
          <p:nvPr>
            <p:ph type="body" sz="quarter" idx="18"/>
          </p:nvPr>
        </p:nvSpPr>
        <p:spPr>
          <a:xfrm>
            <a:off x="9048328" y="137414"/>
            <a:ext cx="2856252"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Phase 1: Etude </a:t>
            </a:r>
            <a:r>
              <a:rPr lang="en-GB" dirty="0" err="1"/>
              <a:t>théorique</a:t>
            </a:r>
            <a:endParaRPr lang="en-GB" dirty="0"/>
          </a:p>
        </p:txBody>
      </p:sp>
      <p:sp>
        <p:nvSpPr>
          <p:cNvPr id="29" name="Rounded Rectangle 12"/>
          <p:cNvSpPr/>
          <p:nvPr/>
        </p:nvSpPr>
        <p:spPr bwMode="auto">
          <a:xfrm>
            <a:off x="1415480" y="1124046"/>
            <a:ext cx="9217024" cy="1746354"/>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600" b="1" dirty="0">
                <a:latin typeface="+mn-lt"/>
              </a:rPr>
              <a:t>Une marge de sécurité </a:t>
            </a:r>
            <a:r>
              <a:rPr lang="fr-BE" sz="1600" dirty="0">
                <a:latin typeface="+mn-lt"/>
              </a:rPr>
              <a:t>permet de</a:t>
            </a:r>
            <a:r>
              <a:rPr lang="fr-BE" sz="1600" b="1" dirty="0">
                <a:latin typeface="+mn-lt"/>
              </a:rPr>
              <a:t> </a:t>
            </a:r>
            <a:r>
              <a:rPr lang="fr-BE" sz="1600" dirty="0">
                <a:latin typeface="+mn-lt"/>
              </a:rPr>
              <a:t>:</a:t>
            </a:r>
          </a:p>
          <a:p>
            <a:pPr algn="just">
              <a:defRPr/>
            </a:pPr>
            <a:endParaRPr lang="fr-BE" sz="1600" dirty="0">
              <a:latin typeface="+mn-lt"/>
            </a:endParaRPr>
          </a:p>
          <a:p>
            <a:pPr algn="just">
              <a:defRPr/>
            </a:pPr>
            <a:endParaRPr lang="fr-BE" sz="1600" dirty="0">
              <a:latin typeface="+mn-lt"/>
            </a:endParaRPr>
          </a:p>
          <a:p>
            <a:pPr algn="just">
              <a:defRPr/>
            </a:pPr>
            <a:r>
              <a:rPr lang="fr-BE" sz="1600" dirty="0">
                <a:latin typeface="+mn-lt"/>
              </a:rPr>
              <a:t>1° parer aux incidents pouvant survenir au cours du dégagement ;</a:t>
            </a:r>
          </a:p>
          <a:p>
            <a:pPr algn="just">
              <a:defRPr/>
            </a:pPr>
            <a:endParaRPr lang="fr-BE" sz="1600" dirty="0">
              <a:latin typeface="+mn-lt"/>
            </a:endParaRPr>
          </a:p>
          <a:p>
            <a:pPr algn="just">
              <a:defRPr/>
            </a:pPr>
            <a:r>
              <a:rPr lang="fr-BE" sz="1600" dirty="0">
                <a:latin typeface="+mn-lt"/>
              </a:rPr>
              <a:t>2° conserver une distance suffisante entre le mouvement s’approchant et le personnel.</a:t>
            </a:r>
          </a:p>
          <a:p>
            <a:pPr algn="just">
              <a:defRPr/>
            </a:pPr>
            <a:endParaRPr lang="fr-BE"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704" y="3362927"/>
            <a:ext cx="4990269" cy="2664296"/>
          </a:xfrm>
          <a:prstGeom prst="rect">
            <a:avLst/>
          </a:prstGeom>
        </p:spPr>
      </p:pic>
      <p:sp>
        <p:nvSpPr>
          <p:cNvPr id="4" name="TextBox 3"/>
          <p:cNvSpPr txBox="1"/>
          <p:nvPr/>
        </p:nvSpPr>
        <p:spPr>
          <a:xfrm>
            <a:off x="3575720" y="3475896"/>
            <a:ext cx="2088232" cy="830997"/>
          </a:xfrm>
          <a:prstGeom prst="rect">
            <a:avLst/>
          </a:prstGeom>
          <a:noFill/>
        </p:spPr>
        <p:txBody>
          <a:bodyPr wrap="square" rtlCol="0">
            <a:spAutoFit/>
          </a:bodyPr>
          <a:lstStyle/>
          <a:p>
            <a:r>
              <a:rPr lang="en-GB" sz="1200" dirty="0" err="1">
                <a:solidFill>
                  <a:srgbClr val="005DA4"/>
                </a:solidFill>
              </a:rPr>
              <a:t>Une</a:t>
            </a:r>
            <a:r>
              <a:rPr lang="en-GB" sz="1200" dirty="0">
                <a:solidFill>
                  <a:srgbClr val="005DA4"/>
                </a:solidFill>
              </a:rPr>
              <a:t> 1° marge de sécurité </a:t>
            </a:r>
            <a:r>
              <a:rPr lang="en-GB" sz="1200" dirty="0" err="1">
                <a:solidFill>
                  <a:srgbClr val="005DA4"/>
                </a:solidFill>
              </a:rPr>
              <a:t>tient</a:t>
            </a:r>
            <a:r>
              <a:rPr lang="en-GB" sz="1200" dirty="0">
                <a:solidFill>
                  <a:srgbClr val="005DA4"/>
                </a:solidFill>
              </a:rPr>
              <a:t> </a:t>
            </a:r>
            <a:r>
              <a:rPr lang="en-GB" sz="1200" dirty="0" err="1">
                <a:solidFill>
                  <a:srgbClr val="005DA4"/>
                </a:solidFill>
              </a:rPr>
              <a:t>compte</a:t>
            </a:r>
            <a:r>
              <a:rPr lang="en-GB" sz="1200" dirty="0">
                <a:solidFill>
                  <a:srgbClr val="005DA4"/>
                </a:solidFill>
              </a:rPr>
              <a:t> </a:t>
            </a:r>
            <a:r>
              <a:rPr lang="en-GB" sz="1200" dirty="0" err="1">
                <a:solidFill>
                  <a:srgbClr val="005DA4"/>
                </a:solidFill>
              </a:rPr>
              <a:t>d’éventuels</a:t>
            </a:r>
            <a:r>
              <a:rPr lang="en-GB" sz="1200" dirty="0">
                <a:solidFill>
                  <a:srgbClr val="005DA4"/>
                </a:solidFill>
              </a:rPr>
              <a:t> incidents </a:t>
            </a:r>
            <a:r>
              <a:rPr lang="en-GB" sz="1200" dirty="0" err="1">
                <a:solidFill>
                  <a:srgbClr val="005DA4"/>
                </a:solidFill>
              </a:rPr>
              <a:t>lors</a:t>
            </a:r>
            <a:r>
              <a:rPr lang="en-GB" sz="1200" dirty="0">
                <a:solidFill>
                  <a:srgbClr val="005DA4"/>
                </a:solidFill>
              </a:rPr>
              <a:t> du dégagement des </a:t>
            </a:r>
            <a:r>
              <a:rPr lang="en-GB" sz="1200" dirty="0" err="1">
                <a:solidFill>
                  <a:srgbClr val="005DA4"/>
                </a:solidFill>
              </a:rPr>
              <a:t>voies</a:t>
            </a:r>
            <a:endParaRPr lang="fr-BE" sz="1200" dirty="0">
              <a:solidFill>
                <a:srgbClr val="005DA4"/>
              </a:solidFill>
            </a:endParaRPr>
          </a:p>
        </p:txBody>
      </p:sp>
      <p:sp>
        <p:nvSpPr>
          <p:cNvPr id="9" name="TextBox 8"/>
          <p:cNvSpPr txBox="1"/>
          <p:nvPr/>
        </p:nvSpPr>
        <p:spPr>
          <a:xfrm>
            <a:off x="6023992" y="3429000"/>
            <a:ext cx="2160240" cy="1015663"/>
          </a:xfrm>
          <a:prstGeom prst="rect">
            <a:avLst/>
          </a:prstGeom>
          <a:noFill/>
        </p:spPr>
        <p:txBody>
          <a:bodyPr wrap="square" rtlCol="0">
            <a:spAutoFit/>
          </a:bodyPr>
          <a:lstStyle/>
          <a:p>
            <a:r>
              <a:rPr lang="en-GB" sz="1200" dirty="0" err="1">
                <a:solidFill>
                  <a:srgbClr val="005DA4"/>
                </a:solidFill>
              </a:rPr>
              <a:t>Une</a:t>
            </a:r>
            <a:r>
              <a:rPr lang="en-GB" sz="1200" dirty="0">
                <a:solidFill>
                  <a:srgbClr val="005DA4"/>
                </a:solidFill>
              </a:rPr>
              <a:t> 2° marge de </a:t>
            </a:r>
            <a:r>
              <a:rPr lang="en-GB" sz="1200" dirty="0" err="1">
                <a:solidFill>
                  <a:srgbClr val="005DA4"/>
                </a:solidFill>
              </a:rPr>
              <a:t>sécurité</a:t>
            </a:r>
            <a:r>
              <a:rPr lang="en-GB" sz="1200" dirty="0">
                <a:solidFill>
                  <a:srgbClr val="005DA4"/>
                </a:solidFill>
              </a:rPr>
              <a:t> de 8 </a:t>
            </a:r>
            <a:r>
              <a:rPr lang="en-GB" sz="1200" dirty="0" err="1">
                <a:solidFill>
                  <a:srgbClr val="005DA4"/>
                </a:solidFill>
              </a:rPr>
              <a:t>secondes</a:t>
            </a:r>
            <a:r>
              <a:rPr lang="en-GB" sz="1200" dirty="0">
                <a:solidFill>
                  <a:srgbClr val="005DA4"/>
                </a:solidFill>
              </a:rPr>
              <a:t> </a:t>
            </a:r>
            <a:r>
              <a:rPr lang="en-GB" sz="1200" dirty="0" err="1">
                <a:solidFill>
                  <a:srgbClr val="005DA4"/>
                </a:solidFill>
              </a:rPr>
              <a:t>tient</a:t>
            </a:r>
            <a:r>
              <a:rPr lang="en-GB" sz="1200" dirty="0">
                <a:solidFill>
                  <a:srgbClr val="005DA4"/>
                </a:solidFill>
              </a:rPr>
              <a:t> </a:t>
            </a:r>
            <a:r>
              <a:rPr lang="en-GB" sz="1200" dirty="0" err="1">
                <a:solidFill>
                  <a:srgbClr val="005DA4"/>
                </a:solidFill>
              </a:rPr>
              <a:t>compte</a:t>
            </a:r>
            <a:r>
              <a:rPr lang="en-GB" sz="1200" dirty="0">
                <a:solidFill>
                  <a:srgbClr val="005DA4"/>
                </a:solidFill>
              </a:rPr>
              <a:t> </a:t>
            </a:r>
            <a:r>
              <a:rPr lang="en-GB" sz="1200" dirty="0" err="1">
                <a:solidFill>
                  <a:srgbClr val="005DA4"/>
                </a:solidFill>
              </a:rPr>
              <a:t>d’une</a:t>
            </a:r>
            <a:r>
              <a:rPr lang="en-GB" sz="1200" dirty="0">
                <a:solidFill>
                  <a:srgbClr val="005DA4"/>
                </a:solidFill>
              </a:rPr>
              <a:t> distance entre le </a:t>
            </a:r>
            <a:r>
              <a:rPr lang="en-GB" sz="1200" dirty="0" err="1">
                <a:solidFill>
                  <a:srgbClr val="005DA4"/>
                </a:solidFill>
              </a:rPr>
              <a:t>mouvement</a:t>
            </a:r>
            <a:r>
              <a:rPr lang="en-GB" sz="1200" dirty="0">
                <a:solidFill>
                  <a:srgbClr val="005DA4"/>
                </a:solidFill>
              </a:rPr>
              <a:t> en </a:t>
            </a:r>
            <a:r>
              <a:rPr lang="en-GB" sz="1200" dirty="0" err="1">
                <a:solidFill>
                  <a:srgbClr val="005DA4"/>
                </a:solidFill>
              </a:rPr>
              <a:t>approche</a:t>
            </a:r>
            <a:r>
              <a:rPr lang="en-GB" sz="1200" dirty="0">
                <a:solidFill>
                  <a:srgbClr val="005DA4"/>
                </a:solidFill>
              </a:rPr>
              <a:t> et les agents au travail</a:t>
            </a:r>
            <a:endParaRPr lang="fr-BE" sz="1200" dirty="0">
              <a:solidFill>
                <a:srgbClr val="005DA4"/>
              </a:solidFill>
            </a:endParaRPr>
          </a:p>
        </p:txBody>
      </p:sp>
    </p:spTree>
    <p:extLst>
      <p:ext uri="{BB962C8B-B14F-4D97-AF65-F5344CB8AC3E}">
        <p14:creationId xmlns:p14="http://schemas.microsoft.com/office/powerpoint/2010/main" val="392314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959235" y="241477"/>
            <a:ext cx="8064500" cy="616960"/>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tabLst>
                <a:tab pos="542925" algn="l"/>
              </a:tabLst>
            </a:pPr>
            <a:br>
              <a:rPr lang="en-US" sz="2000" dirty="0"/>
            </a:br>
            <a:r>
              <a:rPr lang="en-US" sz="1800" b="1" kern="0" dirty="0">
                <a:solidFill>
                  <a:srgbClr val="0070C0"/>
                </a:solidFill>
              </a:rPr>
              <a:t> Marge de sécurité</a:t>
            </a:r>
          </a:p>
        </p:txBody>
      </p:sp>
      <p:sp>
        <p:nvSpPr>
          <p:cNvPr id="22" name="Text Placeholder 2"/>
          <p:cNvSpPr>
            <a:spLocks noGrp="1"/>
          </p:cNvSpPr>
          <p:nvPr>
            <p:ph type="body" sz="quarter" idx="18"/>
          </p:nvPr>
        </p:nvSpPr>
        <p:spPr>
          <a:xfrm>
            <a:off x="9023735" y="124280"/>
            <a:ext cx="2856252"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Phase 1: Etude </a:t>
            </a:r>
            <a:r>
              <a:rPr lang="en-GB" dirty="0" err="1"/>
              <a:t>théorique</a:t>
            </a:r>
            <a:endParaRPr lang="en-GB" dirty="0"/>
          </a:p>
        </p:txBody>
      </p:sp>
      <p:sp>
        <p:nvSpPr>
          <p:cNvPr id="3" name="Rectangle 2"/>
          <p:cNvSpPr/>
          <p:nvPr/>
        </p:nvSpPr>
        <p:spPr>
          <a:xfrm>
            <a:off x="2983646" y="489105"/>
            <a:ext cx="1757212" cy="369332"/>
          </a:xfrm>
          <a:prstGeom prst="rect">
            <a:avLst/>
          </a:prstGeom>
        </p:spPr>
        <p:txBody>
          <a:bodyPr wrap="none">
            <a:spAutoFit/>
          </a:bodyPr>
          <a:lstStyle/>
          <a:p>
            <a:r>
              <a:rPr lang="en-US" kern="0" dirty="0" err="1">
                <a:solidFill>
                  <a:srgbClr val="CC00FF"/>
                </a:solidFill>
                <a:latin typeface="+mn-lt"/>
              </a:rPr>
              <a:t>Composante</a:t>
            </a:r>
            <a:r>
              <a:rPr lang="en-US" kern="0" dirty="0">
                <a:solidFill>
                  <a:srgbClr val="CC00FF"/>
                </a:solidFill>
                <a:latin typeface="+mn-lt"/>
              </a:rPr>
              <a:t> n°1</a:t>
            </a:r>
            <a:endParaRPr lang="en-GB" dirty="0">
              <a:latin typeface="+mn-lt"/>
            </a:endParaRPr>
          </a:p>
        </p:txBody>
      </p:sp>
      <p:sp>
        <p:nvSpPr>
          <p:cNvPr id="8" name="Rounded Rectangle 12"/>
          <p:cNvSpPr/>
          <p:nvPr/>
        </p:nvSpPr>
        <p:spPr bwMode="auto">
          <a:xfrm>
            <a:off x="6396858" y="632926"/>
            <a:ext cx="5442008" cy="1217776"/>
          </a:xfrm>
          <a:prstGeom prst="roundRect">
            <a:avLst/>
          </a:prstGeom>
          <a:noFill/>
          <a:ln w="317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200" b="1" dirty="0">
                <a:solidFill>
                  <a:schemeClr val="bg1">
                    <a:lumMod val="85000"/>
                  </a:schemeClr>
                </a:solidFill>
                <a:latin typeface="+mn-lt"/>
              </a:rPr>
              <a:t>Une marge de sécurité permet de</a:t>
            </a:r>
            <a:r>
              <a:rPr lang="fr-BE" sz="1200" dirty="0">
                <a:solidFill>
                  <a:schemeClr val="bg1">
                    <a:lumMod val="85000"/>
                  </a:schemeClr>
                </a:solidFill>
                <a:latin typeface="+mn-lt"/>
              </a:rPr>
              <a:t>:</a:t>
            </a:r>
          </a:p>
          <a:p>
            <a:pPr algn="just">
              <a:defRPr/>
            </a:pPr>
            <a:endParaRPr lang="fr-BE" sz="1200" dirty="0">
              <a:latin typeface="+mn-lt"/>
            </a:endParaRPr>
          </a:p>
          <a:p>
            <a:pPr algn="just">
              <a:defRPr/>
            </a:pPr>
            <a:r>
              <a:rPr lang="fr-BE" sz="1200" dirty="0">
                <a:solidFill>
                  <a:srgbClr val="FF00FF"/>
                </a:solidFill>
                <a:latin typeface="+mn-lt"/>
              </a:rPr>
              <a:t>1° Parer aux incidents pouvant survenir au cours du dégagement ;</a:t>
            </a:r>
          </a:p>
          <a:p>
            <a:pPr algn="just">
              <a:defRPr/>
            </a:pPr>
            <a:endParaRPr lang="fr-BE" sz="1200" dirty="0">
              <a:latin typeface="+mn-lt"/>
            </a:endParaRPr>
          </a:p>
          <a:p>
            <a:pPr algn="just">
              <a:defRPr/>
            </a:pPr>
            <a:r>
              <a:rPr lang="fr-BE" sz="1200" dirty="0">
                <a:solidFill>
                  <a:schemeClr val="bg1">
                    <a:lumMod val="85000"/>
                  </a:schemeClr>
                </a:solidFill>
                <a:latin typeface="+mn-lt"/>
              </a:rPr>
              <a:t>2° Conserver une distance suffisante entre le mouvement s’approchant et le personnel ;</a:t>
            </a:r>
          </a:p>
          <a:p>
            <a:pPr algn="just">
              <a:defRPr/>
            </a:pPr>
            <a:endParaRPr lang="fr-BE" sz="16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8287" y="4177199"/>
            <a:ext cx="2594513" cy="1429180"/>
          </a:xfrm>
          <a:prstGeom prst="rect">
            <a:avLst/>
          </a:prstGeom>
        </p:spPr>
      </p:pic>
      <p:sp>
        <p:nvSpPr>
          <p:cNvPr id="11" name="TextBox 10"/>
          <p:cNvSpPr txBox="1"/>
          <p:nvPr/>
        </p:nvSpPr>
        <p:spPr>
          <a:xfrm>
            <a:off x="8882553" y="4697286"/>
            <a:ext cx="1423217" cy="400110"/>
          </a:xfrm>
          <a:prstGeom prst="rect">
            <a:avLst/>
          </a:prstGeom>
          <a:noFill/>
        </p:spPr>
        <p:txBody>
          <a:bodyPr wrap="square" rtlCol="0">
            <a:spAutoFit/>
          </a:bodyPr>
          <a:lstStyle/>
          <a:p>
            <a:r>
              <a:rPr lang="en-GB" sz="1200" dirty="0">
                <a:solidFill>
                  <a:srgbClr val="005DA4"/>
                </a:solidFill>
              </a:rPr>
              <a:t>Marge de sécurité </a:t>
            </a:r>
          </a:p>
          <a:p>
            <a:r>
              <a:rPr lang="en-GB" sz="800" dirty="0">
                <a:solidFill>
                  <a:srgbClr val="005DA4"/>
                </a:solidFill>
              </a:rPr>
              <a:t>Première </a:t>
            </a:r>
            <a:r>
              <a:rPr lang="en-GB" sz="800" dirty="0" err="1">
                <a:solidFill>
                  <a:srgbClr val="005DA4"/>
                </a:solidFill>
              </a:rPr>
              <a:t>composante</a:t>
            </a:r>
            <a:endParaRPr lang="fr-BE" sz="800" dirty="0">
              <a:solidFill>
                <a:srgbClr val="005DA4"/>
              </a:solidFill>
            </a:endParaRPr>
          </a:p>
        </p:txBody>
      </p:sp>
      <p:grpSp>
        <p:nvGrpSpPr>
          <p:cNvPr id="6" name="Group 5"/>
          <p:cNvGrpSpPr/>
          <p:nvPr/>
        </p:nvGrpSpPr>
        <p:grpSpPr>
          <a:xfrm>
            <a:off x="775220" y="1696033"/>
            <a:ext cx="7330730" cy="4919495"/>
            <a:chOff x="736635" y="1925208"/>
            <a:chExt cx="7330730" cy="4919495"/>
          </a:xfrm>
        </p:grpSpPr>
        <p:grpSp>
          <p:nvGrpSpPr>
            <p:cNvPr id="42" name="Group 41"/>
            <p:cNvGrpSpPr/>
            <p:nvPr/>
          </p:nvGrpSpPr>
          <p:grpSpPr>
            <a:xfrm>
              <a:off x="1875464" y="1925208"/>
              <a:ext cx="6191901" cy="4894036"/>
              <a:chOff x="1246705" y="203677"/>
              <a:chExt cx="6325823" cy="6677935"/>
            </a:xfrm>
          </p:grpSpPr>
          <p:grpSp>
            <p:nvGrpSpPr>
              <p:cNvPr id="44" name="Group 43"/>
              <p:cNvGrpSpPr/>
              <p:nvPr/>
            </p:nvGrpSpPr>
            <p:grpSpPr>
              <a:xfrm>
                <a:off x="1838883" y="780008"/>
                <a:ext cx="5296785" cy="1799114"/>
                <a:chOff x="1003409" y="113400"/>
                <a:chExt cx="7297672" cy="1799114"/>
              </a:xfrm>
            </p:grpSpPr>
            <p:cxnSp>
              <p:nvCxnSpPr>
                <p:cNvPr id="134"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135"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cxnSp>
              <p:nvCxnSpPr>
                <p:cNvPr id="136" name="Straight Connector 135"/>
                <p:cNvCxnSpPr/>
                <p:nvPr/>
              </p:nvCxnSpPr>
              <p:spPr>
                <a:xfrm flipV="1">
                  <a:off x="7042096" y="1381053"/>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051902" y="1400138"/>
                  <a:ext cx="537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7594710" y="118732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585817" y="1178989"/>
                  <a:ext cx="715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40" name="Picture 1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8471" y="428289"/>
                  <a:ext cx="581665" cy="738468"/>
                </a:xfrm>
                <a:prstGeom prst="rect">
                  <a:avLst/>
                </a:prstGeom>
              </p:spPr>
            </p:pic>
            <p:cxnSp>
              <p:nvCxnSpPr>
                <p:cNvPr id="141" name="Straight Arrow Connector 140"/>
                <p:cNvCxnSpPr/>
                <p:nvPr/>
              </p:nvCxnSpPr>
              <p:spPr>
                <a:xfrm flipV="1">
                  <a:off x="5127488" y="1439115"/>
                  <a:ext cx="1062576"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2" name="Rectangle 102"/>
                <p:cNvSpPr>
                  <a:spLocks noChangeArrowheads="1"/>
                </p:cNvSpPr>
                <p:nvPr/>
              </p:nvSpPr>
              <p:spPr bwMode="auto">
                <a:xfrm>
                  <a:off x="4197949" y="1247365"/>
                  <a:ext cx="969350" cy="339725"/>
                </a:xfrm>
                <a:prstGeom prst="rect">
                  <a:avLst/>
                </a:prstGeom>
                <a:solidFill>
                  <a:srgbClr val="FFFF00"/>
                </a:solidFill>
                <a:ln w="31750" algn="ctr">
                  <a:solidFill>
                    <a:srgbClr val="FFC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pic>
              <p:nvPicPr>
                <p:cNvPr id="143"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144" name="Rectangle 102"/>
                <p:cNvSpPr>
                  <a:spLocks noChangeArrowheads="1"/>
                </p:cNvSpPr>
                <p:nvPr/>
              </p:nvSpPr>
              <p:spPr bwMode="auto">
                <a:xfrm>
                  <a:off x="2214150" y="1256784"/>
                  <a:ext cx="1974680" cy="329981"/>
                </a:xfrm>
                <a:prstGeom prst="rect">
                  <a:avLst/>
                </a:prstGeom>
                <a:noFill/>
                <a:ln w="31750" algn="ctr">
                  <a:solidFill>
                    <a:srgbClr val="FFC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5" name="TextBox 144"/>
                <p:cNvSpPr txBox="1"/>
                <p:nvPr/>
              </p:nvSpPr>
              <p:spPr>
                <a:xfrm>
                  <a:off x="4719239" y="1546469"/>
                  <a:ext cx="1856916" cy="366045"/>
                </a:xfrm>
                <a:prstGeom prst="rect">
                  <a:avLst/>
                </a:prstGeom>
                <a:noFill/>
              </p:spPr>
              <p:txBody>
                <a:bodyPr wrap="square" rtlCol="0">
                  <a:spAutoFit/>
                </a:bodyPr>
                <a:lstStyle/>
                <a:p>
                  <a:pPr algn="ctr"/>
                  <a:r>
                    <a:rPr lang="en-GB" sz="800" b="1" dirty="0">
                      <a:latin typeface="+mn-lt"/>
                    </a:rPr>
                    <a:t>Distance </a:t>
                  </a:r>
                </a:p>
                <a:p>
                  <a:pPr algn="ctr"/>
                  <a:r>
                    <a:rPr lang="en-GB" sz="800" b="1" dirty="0">
                      <a:latin typeface="+mn-lt"/>
                    </a:rPr>
                    <a:t>de sécurité</a:t>
                  </a:r>
                </a:p>
              </p:txBody>
            </p:sp>
            <p:pic>
              <p:nvPicPr>
                <p:cNvPr id="146" name="Picture 1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0127" y="697991"/>
                  <a:ext cx="647023" cy="847278"/>
                </a:xfrm>
                <a:prstGeom prst="rect">
                  <a:avLst/>
                </a:prstGeom>
              </p:spPr>
            </p:pic>
            <p:sp>
              <p:nvSpPr>
                <p:cNvPr id="147" name="Rectangular Callout 50"/>
                <p:cNvSpPr>
                  <a:spLocks noChangeArrowheads="1"/>
                </p:cNvSpPr>
                <p:nvPr/>
              </p:nvSpPr>
              <p:spPr bwMode="auto">
                <a:xfrm>
                  <a:off x="6667376" y="113400"/>
                  <a:ext cx="749438" cy="113564"/>
                </a:xfrm>
                <a:prstGeom prst="wedgeRectCallout">
                  <a:avLst>
                    <a:gd name="adj1" fmla="val 85905"/>
                    <a:gd name="adj2" fmla="val 50086"/>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dirty="0">
                      <a:solidFill>
                        <a:schemeClr val="bg1"/>
                      </a:solidFill>
                      <a:latin typeface="+mn-lt"/>
                    </a:rPr>
                    <a:t>ALARME!</a:t>
                  </a:r>
                  <a:endParaRPr lang="nl-BE" altLang="en-US" sz="800" b="1" dirty="0">
                    <a:solidFill>
                      <a:schemeClr val="bg1"/>
                    </a:solidFill>
                    <a:latin typeface="+mn-lt"/>
                  </a:endParaRPr>
                </a:p>
              </p:txBody>
            </p:sp>
            <p:sp>
              <p:nvSpPr>
                <p:cNvPr id="148" name="Rectangular Callout 50"/>
                <p:cNvSpPr>
                  <a:spLocks noChangeArrowheads="1"/>
                </p:cNvSpPr>
                <p:nvPr/>
              </p:nvSpPr>
              <p:spPr bwMode="auto">
                <a:xfrm>
                  <a:off x="6350494" y="351689"/>
                  <a:ext cx="1057519" cy="141357"/>
                </a:xfrm>
                <a:prstGeom prst="wedgeRectCallout">
                  <a:avLst>
                    <a:gd name="adj1" fmla="val 70328"/>
                    <a:gd name="adj2" fmla="val 50488"/>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dirty="0">
                      <a:solidFill>
                        <a:schemeClr val="bg1"/>
                      </a:solidFill>
                      <a:latin typeface="+mn-lt"/>
                    </a:rPr>
                    <a:t>LIBÉREZ LA VOIE!</a:t>
                  </a:r>
                  <a:endParaRPr lang="nl-BE" altLang="en-US" sz="800" b="1" dirty="0">
                    <a:solidFill>
                      <a:schemeClr val="bg1"/>
                    </a:solidFill>
                    <a:latin typeface="+mn-lt"/>
                  </a:endParaRPr>
                </a:p>
              </p:txBody>
            </p:sp>
            <p:cxnSp>
              <p:nvCxnSpPr>
                <p:cNvPr id="149" name="Straight Connector 148"/>
                <p:cNvCxnSpPr/>
                <p:nvPr/>
              </p:nvCxnSpPr>
              <p:spPr>
                <a:xfrm>
                  <a:off x="6129654" y="1808582"/>
                  <a:ext cx="444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573552" y="160369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6563367" y="1595232"/>
                  <a:ext cx="4885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6811276" y="203677"/>
                <a:ext cx="761252" cy="645747"/>
                <a:chOff x="6093186" y="42805"/>
                <a:chExt cx="761252" cy="645747"/>
              </a:xfrm>
            </p:grpSpPr>
            <p:sp>
              <p:nvSpPr>
                <p:cNvPr id="131" name="Cloud Callout 130"/>
                <p:cNvSpPr/>
                <p:nvPr/>
              </p:nvSpPr>
              <p:spPr>
                <a:xfrm>
                  <a:off x="6093186" y="42805"/>
                  <a:ext cx="761252" cy="645747"/>
                </a:xfrm>
                <a:prstGeom prst="cloudCallout">
                  <a:avLst>
                    <a:gd name="adj1" fmla="val -26013"/>
                    <a:gd name="adj2" fmla="val 8890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32" name="Image 33"/>
                <p:cNvPicPr>
                  <a:picLocks noChangeAspect="1"/>
                </p:cNvPicPr>
                <p:nvPr/>
              </p:nvPicPr>
              <p:blipFill>
                <a:blip r:embed="rId6"/>
                <a:stretch>
                  <a:fillRect/>
                </a:stretch>
              </p:blipFill>
              <p:spPr>
                <a:xfrm>
                  <a:off x="6581659" y="145143"/>
                  <a:ext cx="183823" cy="288920"/>
                </a:xfrm>
                <a:prstGeom prst="rect">
                  <a:avLst/>
                </a:prstGeom>
                <a:gradFill>
                  <a:gsLst>
                    <a:gs pos="100000">
                      <a:srgbClr val="FF0000"/>
                    </a:gs>
                    <a:gs pos="100000">
                      <a:srgbClr val="2DA358"/>
                    </a:gs>
                    <a:gs pos="100000">
                      <a:schemeClr val="accent4">
                        <a:satMod val="110000"/>
                        <a:lumMod val="100000"/>
                        <a:shade val="100000"/>
                      </a:schemeClr>
                    </a:gs>
                  </a:gsLst>
                  <a:lin ang="5400000" scaled="0"/>
                </a:gradFill>
              </p:spPr>
            </p:pic>
            <p:sp>
              <p:nvSpPr>
                <p:cNvPr id="133" name="TextBox 132"/>
                <p:cNvSpPr txBox="1"/>
                <p:nvPr/>
              </p:nvSpPr>
              <p:spPr>
                <a:xfrm>
                  <a:off x="6164046" y="185292"/>
                  <a:ext cx="619532" cy="246221"/>
                </a:xfrm>
                <a:prstGeom prst="rect">
                  <a:avLst/>
                </a:prstGeom>
                <a:noFill/>
              </p:spPr>
              <p:txBody>
                <a:bodyPr wrap="square" rtlCol="0">
                  <a:spAutoFit/>
                </a:bodyPr>
                <a:lstStyle/>
                <a:p>
                  <a:r>
                    <a:rPr lang="fr-BE" sz="500" dirty="0"/>
                    <a:t>Train en approche</a:t>
                  </a:r>
                </a:p>
              </p:txBody>
            </p:sp>
          </p:grpSp>
          <p:cxnSp>
            <p:nvCxnSpPr>
              <p:cNvPr id="46" name="Straight Connector 45"/>
              <p:cNvCxnSpPr/>
              <p:nvPr/>
            </p:nvCxnSpPr>
            <p:spPr>
              <a:xfrm>
                <a:off x="5283653" y="2178983"/>
                <a:ext cx="275953" cy="296207"/>
              </a:xfrm>
              <a:prstGeom prst="line">
                <a:avLst/>
              </a:prstGeom>
              <a:ln w="19050"/>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5559606" y="2047661"/>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135"/>
              <p:cNvCxnSpPr>
                <a:cxnSpLocks noChangeShapeType="1"/>
              </p:cNvCxnSpPr>
              <p:nvPr/>
            </p:nvCxnSpPr>
            <p:spPr bwMode="auto">
              <a:xfrm>
                <a:off x="1701448" y="1049555"/>
                <a:ext cx="13985" cy="5763821"/>
              </a:xfrm>
              <a:prstGeom prst="straightConnector1">
                <a:avLst/>
              </a:prstGeom>
              <a:noFill/>
              <a:ln w="12700" algn="ctr">
                <a:solidFill>
                  <a:schemeClr val="accent1"/>
                </a:solidFill>
                <a:prstDash val="dash"/>
                <a:round/>
                <a:headEnd/>
                <a:tailEnd type="arrow" w="med" len="med"/>
              </a:ln>
            </p:spPr>
          </p:cxnSp>
          <p:sp>
            <p:nvSpPr>
              <p:cNvPr id="49" name="TextBox 48"/>
              <p:cNvSpPr txBox="1"/>
              <p:nvPr/>
            </p:nvSpPr>
            <p:spPr>
              <a:xfrm>
                <a:off x="3930385" y="2275794"/>
                <a:ext cx="1241922" cy="232938"/>
              </a:xfrm>
              <a:prstGeom prst="rect">
                <a:avLst/>
              </a:prstGeom>
              <a:noFill/>
            </p:spPr>
            <p:txBody>
              <a:bodyPr wrap="square" rtlCol="0">
                <a:spAutoFit/>
              </a:bodyPr>
              <a:lstStyle/>
              <a:p>
                <a:pPr algn="ctr"/>
                <a:r>
                  <a:rPr lang="en-GB" sz="800" b="1" dirty="0">
                    <a:latin typeface="+mn-lt"/>
                  </a:rPr>
                  <a:t>Voie en service</a:t>
                </a:r>
              </a:p>
            </p:txBody>
          </p:sp>
          <p:sp>
            <p:nvSpPr>
              <p:cNvPr id="50" name="TextBox 49"/>
              <p:cNvSpPr txBox="1"/>
              <p:nvPr/>
            </p:nvSpPr>
            <p:spPr>
              <a:xfrm>
                <a:off x="2584380" y="2260455"/>
                <a:ext cx="1241922" cy="232938"/>
              </a:xfrm>
              <a:prstGeom prst="rect">
                <a:avLst/>
              </a:prstGeom>
              <a:noFill/>
            </p:spPr>
            <p:txBody>
              <a:bodyPr wrap="square" rtlCol="0">
                <a:spAutoFit/>
              </a:bodyPr>
              <a:lstStyle/>
              <a:p>
                <a:pPr algn="ctr"/>
                <a:r>
                  <a:rPr lang="en-GB" sz="800" b="1" dirty="0">
                    <a:latin typeface="+mn-lt"/>
                  </a:rPr>
                  <a:t>Voie en service</a:t>
                </a:r>
              </a:p>
            </p:txBody>
          </p:sp>
          <p:sp>
            <p:nvSpPr>
              <p:cNvPr id="51" name="Rounded Rectangle 122"/>
              <p:cNvSpPr>
                <a:spLocks noChangeArrowheads="1"/>
              </p:cNvSpPr>
              <p:nvPr/>
            </p:nvSpPr>
            <p:spPr bwMode="auto">
              <a:xfrm>
                <a:off x="1246705" y="1691896"/>
                <a:ext cx="932936" cy="955277"/>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900" b="1" dirty="0">
                    <a:latin typeface="+mn-lt"/>
                  </a:rPr>
                  <a:t>Au </a:t>
                </a:r>
                <a:r>
                  <a:rPr lang="en-US" sz="900" b="1" dirty="0" err="1">
                    <a:latin typeface="+mn-lt"/>
                  </a:rPr>
                  <a:t>cours</a:t>
                </a:r>
                <a:r>
                  <a:rPr lang="en-US" sz="900" b="1" dirty="0">
                    <a:latin typeface="+mn-lt"/>
                  </a:rPr>
                  <a:t> du </a:t>
                </a:r>
                <a:r>
                  <a:rPr lang="en-US" sz="900" b="1" dirty="0" err="1">
                    <a:latin typeface="+mn-lt"/>
                  </a:rPr>
                  <a:t>dégagement</a:t>
                </a:r>
                <a:r>
                  <a:rPr lang="en-US" sz="900" b="1" dirty="0">
                    <a:latin typeface="+mn-lt"/>
                  </a:rPr>
                  <a:t>, un agent </a:t>
                </a:r>
                <a:r>
                  <a:rPr lang="en-US" sz="900" b="1" dirty="0" err="1">
                    <a:latin typeface="+mn-lt"/>
                  </a:rPr>
                  <a:t>dans</a:t>
                </a:r>
                <a:r>
                  <a:rPr lang="en-US" sz="900" b="1" dirty="0">
                    <a:latin typeface="+mn-lt"/>
                  </a:rPr>
                  <a:t> les </a:t>
                </a:r>
                <a:r>
                  <a:rPr lang="en-US" sz="900" b="1" dirty="0" err="1">
                    <a:latin typeface="+mn-lt"/>
                  </a:rPr>
                  <a:t>voies</a:t>
                </a:r>
                <a:endParaRPr lang="en-US" sz="900" b="1" dirty="0">
                  <a:latin typeface="+mn-lt"/>
                </a:endParaRPr>
              </a:p>
            </p:txBody>
          </p:sp>
          <p:grpSp>
            <p:nvGrpSpPr>
              <p:cNvPr id="52" name="Group 51"/>
              <p:cNvGrpSpPr/>
              <p:nvPr/>
            </p:nvGrpSpPr>
            <p:grpSpPr>
              <a:xfrm>
                <a:off x="1708239" y="2726229"/>
                <a:ext cx="5296785" cy="1728011"/>
                <a:chOff x="1003409" y="276013"/>
                <a:chExt cx="7297672" cy="1728011"/>
              </a:xfrm>
            </p:grpSpPr>
            <p:cxnSp>
              <p:nvCxnSpPr>
                <p:cNvPr id="115"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116"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cxnSp>
              <p:nvCxnSpPr>
                <p:cNvPr id="117" name="Straight Connector 116"/>
                <p:cNvCxnSpPr/>
                <p:nvPr/>
              </p:nvCxnSpPr>
              <p:spPr>
                <a:xfrm flipV="1">
                  <a:off x="7042096" y="1381053"/>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051902" y="1400138"/>
                  <a:ext cx="537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7594710" y="118732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585817" y="1178989"/>
                  <a:ext cx="715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5127488" y="1439115"/>
                  <a:ext cx="1062576"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3"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125" name="TextBox 124"/>
                <p:cNvSpPr txBox="1"/>
                <p:nvPr/>
              </p:nvSpPr>
              <p:spPr>
                <a:xfrm>
                  <a:off x="4698247" y="1637979"/>
                  <a:ext cx="1856916" cy="366045"/>
                </a:xfrm>
                <a:prstGeom prst="rect">
                  <a:avLst/>
                </a:prstGeom>
                <a:noFill/>
              </p:spPr>
              <p:txBody>
                <a:bodyPr wrap="square" rtlCol="0">
                  <a:spAutoFit/>
                </a:bodyPr>
                <a:lstStyle/>
                <a:p>
                  <a:pPr algn="ctr"/>
                  <a:r>
                    <a:rPr lang="en-GB" sz="800" b="1" dirty="0">
                      <a:latin typeface="+mn-lt"/>
                    </a:rPr>
                    <a:t>Distance </a:t>
                  </a:r>
                </a:p>
                <a:p>
                  <a:pPr algn="ctr"/>
                  <a:r>
                    <a:rPr lang="en-GB" sz="800" b="1" dirty="0">
                      <a:latin typeface="+mn-lt"/>
                    </a:rPr>
                    <a:t>de sécurité</a:t>
                  </a:r>
                </a:p>
              </p:txBody>
            </p:sp>
            <p:sp>
              <p:nvSpPr>
                <p:cNvPr id="126" name="Rectangular Callout 50"/>
                <p:cNvSpPr>
                  <a:spLocks noChangeArrowheads="1"/>
                </p:cNvSpPr>
                <p:nvPr/>
              </p:nvSpPr>
              <p:spPr bwMode="auto">
                <a:xfrm>
                  <a:off x="6743362" y="276013"/>
                  <a:ext cx="749438" cy="113564"/>
                </a:xfrm>
                <a:prstGeom prst="wedgeRectCallout">
                  <a:avLst>
                    <a:gd name="adj1" fmla="val 85905"/>
                    <a:gd name="adj2" fmla="val 50086"/>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dirty="0">
                      <a:solidFill>
                        <a:schemeClr val="bg1"/>
                      </a:solidFill>
                      <a:latin typeface="+mn-lt"/>
                    </a:rPr>
                    <a:t>ALARME!</a:t>
                  </a:r>
                  <a:endParaRPr lang="nl-BE" altLang="en-US" sz="800" b="1" dirty="0">
                    <a:solidFill>
                      <a:schemeClr val="bg1"/>
                    </a:solidFill>
                    <a:latin typeface="+mn-lt"/>
                  </a:endParaRPr>
                </a:p>
              </p:txBody>
            </p:sp>
            <p:sp>
              <p:nvSpPr>
                <p:cNvPr id="127" name="Rectangular Callout 50"/>
                <p:cNvSpPr>
                  <a:spLocks noChangeArrowheads="1"/>
                </p:cNvSpPr>
                <p:nvPr/>
              </p:nvSpPr>
              <p:spPr bwMode="auto">
                <a:xfrm>
                  <a:off x="6370060" y="504277"/>
                  <a:ext cx="1077691" cy="121042"/>
                </a:xfrm>
                <a:prstGeom prst="wedgeRectCallout">
                  <a:avLst>
                    <a:gd name="adj1" fmla="val 70897"/>
                    <a:gd name="adj2" fmla="val 45412"/>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dirty="0">
                      <a:solidFill>
                        <a:schemeClr val="bg1"/>
                      </a:solidFill>
                      <a:latin typeface="+mn-lt"/>
                    </a:rPr>
                    <a:t>LIBÉREZ LA VOIE!</a:t>
                  </a:r>
                  <a:endParaRPr lang="nl-BE" altLang="en-US" sz="800" b="1" dirty="0">
                    <a:solidFill>
                      <a:schemeClr val="bg1"/>
                    </a:solidFill>
                    <a:latin typeface="+mn-lt"/>
                  </a:endParaRPr>
                </a:p>
              </p:txBody>
            </p:sp>
            <p:cxnSp>
              <p:nvCxnSpPr>
                <p:cNvPr id="128" name="Straight Connector 127"/>
                <p:cNvCxnSpPr/>
                <p:nvPr/>
              </p:nvCxnSpPr>
              <p:spPr>
                <a:xfrm>
                  <a:off x="6129654" y="1808582"/>
                  <a:ext cx="444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6573552" y="160369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563367" y="1595232"/>
                  <a:ext cx="4885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1694891" y="4841980"/>
                <a:ext cx="5296785" cy="756287"/>
                <a:chOff x="1003409" y="1178989"/>
                <a:chExt cx="7297672" cy="756287"/>
              </a:xfrm>
            </p:grpSpPr>
            <p:cxnSp>
              <p:nvCxnSpPr>
                <p:cNvPr id="103"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104"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cxnSp>
              <p:nvCxnSpPr>
                <p:cNvPr id="105" name="Straight Connector 104"/>
                <p:cNvCxnSpPr/>
                <p:nvPr/>
              </p:nvCxnSpPr>
              <p:spPr>
                <a:xfrm flipV="1">
                  <a:off x="7042096" y="1381053"/>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051902" y="1400138"/>
                  <a:ext cx="537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7594710" y="118732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585817" y="1178989"/>
                  <a:ext cx="715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V="1">
                  <a:off x="5127488" y="1439115"/>
                  <a:ext cx="1062576"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0"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111" name="TextBox 110"/>
                <p:cNvSpPr txBox="1"/>
                <p:nvPr/>
              </p:nvSpPr>
              <p:spPr>
                <a:xfrm>
                  <a:off x="4708035" y="1569231"/>
                  <a:ext cx="1856916" cy="366045"/>
                </a:xfrm>
                <a:prstGeom prst="rect">
                  <a:avLst/>
                </a:prstGeom>
                <a:noFill/>
              </p:spPr>
              <p:txBody>
                <a:bodyPr wrap="square" rtlCol="0">
                  <a:spAutoFit/>
                </a:bodyPr>
                <a:lstStyle/>
                <a:p>
                  <a:pPr algn="ctr"/>
                  <a:r>
                    <a:rPr lang="en-GB" sz="800" b="1" dirty="0">
                      <a:latin typeface="+mn-lt"/>
                    </a:rPr>
                    <a:t>Distance </a:t>
                  </a:r>
                </a:p>
                <a:p>
                  <a:pPr algn="ctr"/>
                  <a:r>
                    <a:rPr lang="en-GB" sz="800" b="1" dirty="0">
                      <a:latin typeface="+mn-lt"/>
                    </a:rPr>
                    <a:t>de sécurité</a:t>
                  </a:r>
                </a:p>
              </p:txBody>
            </p:sp>
            <p:cxnSp>
              <p:nvCxnSpPr>
                <p:cNvPr id="112" name="Straight Connector 111"/>
                <p:cNvCxnSpPr/>
                <p:nvPr/>
              </p:nvCxnSpPr>
              <p:spPr>
                <a:xfrm>
                  <a:off x="6129654" y="1808582"/>
                  <a:ext cx="444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6573552" y="160369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563367" y="1595232"/>
                  <a:ext cx="4885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730288" y="5974048"/>
                <a:ext cx="5296785" cy="907564"/>
                <a:chOff x="1003409" y="1178989"/>
                <a:chExt cx="7297672" cy="907564"/>
              </a:xfrm>
            </p:grpSpPr>
            <p:cxnSp>
              <p:nvCxnSpPr>
                <p:cNvPr id="91"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92"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cxnSp>
              <p:nvCxnSpPr>
                <p:cNvPr id="93" name="Straight Connector 92"/>
                <p:cNvCxnSpPr/>
                <p:nvPr/>
              </p:nvCxnSpPr>
              <p:spPr>
                <a:xfrm flipV="1">
                  <a:off x="7042096" y="1381053"/>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051902" y="1400138"/>
                  <a:ext cx="537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7594710" y="118732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585817" y="1178989"/>
                  <a:ext cx="715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5127488" y="1439115"/>
                  <a:ext cx="1062576"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8"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99" name="TextBox 98"/>
                <p:cNvSpPr txBox="1"/>
                <p:nvPr/>
              </p:nvSpPr>
              <p:spPr>
                <a:xfrm>
                  <a:off x="4716413" y="1624595"/>
                  <a:ext cx="1856916" cy="461958"/>
                </a:xfrm>
                <a:prstGeom prst="rect">
                  <a:avLst/>
                </a:prstGeom>
                <a:noFill/>
              </p:spPr>
              <p:txBody>
                <a:bodyPr wrap="square" rtlCol="0">
                  <a:spAutoFit/>
                </a:bodyPr>
                <a:lstStyle/>
                <a:p>
                  <a:pPr algn="ctr"/>
                  <a:r>
                    <a:rPr lang="en-GB" sz="800" b="1" dirty="0">
                      <a:latin typeface="+mn-lt"/>
                    </a:rPr>
                    <a:t>Distance </a:t>
                  </a:r>
                </a:p>
                <a:p>
                  <a:pPr algn="ctr"/>
                  <a:r>
                    <a:rPr lang="en-GB" sz="800" b="1" dirty="0">
                      <a:latin typeface="+mn-lt"/>
                    </a:rPr>
                    <a:t>de sécurité</a:t>
                  </a:r>
                </a:p>
              </p:txBody>
            </p:sp>
            <p:cxnSp>
              <p:nvCxnSpPr>
                <p:cNvPr id="100" name="Straight Connector 99"/>
                <p:cNvCxnSpPr/>
                <p:nvPr/>
              </p:nvCxnSpPr>
              <p:spPr>
                <a:xfrm>
                  <a:off x="6129654" y="1808582"/>
                  <a:ext cx="444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6573552" y="160369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563367" y="1595232"/>
                  <a:ext cx="4885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p:nvCxnSpPr>
            <p:spPr>
              <a:xfrm>
                <a:off x="5161952" y="3963471"/>
                <a:ext cx="275953" cy="296207"/>
              </a:xfrm>
              <a:prstGeom prst="line">
                <a:avLst/>
              </a:prstGeom>
              <a:ln w="19050"/>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5144993" y="5169654"/>
                <a:ext cx="275953" cy="296207"/>
              </a:xfrm>
              <a:prstGeom prst="line">
                <a:avLst/>
              </a:prstGeom>
              <a:ln w="19050"/>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5163193" y="6307434"/>
                <a:ext cx="275953" cy="296207"/>
              </a:xfrm>
              <a:prstGeom prst="line">
                <a:avLst/>
              </a:prstGeom>
              <a:ln w="19050"/>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2435483" y="4033271"/>
                <a:ext cx="1241922" cy="232938"/>
              </a:xfrm>
              <a:prstGeom prst="rect">
                <a:avLst/>
              </a:prstGeom>
              <a:noFill/>
            </p:spPr>
            <p:txBody>
              <a:bodyPr wrap="square" rtlCol="0">
                <a:spAutoFit/>
              </a:bodyPr>
              <a:lstStyle/>
              <a:p>
                <a:pPr algn="ctr"/>
                <a:r>
                  <a:rPr lang="en-GB" sz="800" b="1" dirty="0">
                    <a:latin typeface="+mn-lt"/>
                  </a:rPr>
                  <a:t>Voie en service</a:t>
                </a:r>
              </a:p>
            </p:txBody>
          </p:sp>
          <p:sp>
            <p:nvSpPr>
              <p:cNvPr id="59" name="TextBox 58"/>
              <p:cNvSpPr txBox="1"/>
              <p:nvPr/>
            </p:nvSpPr>
            <p:spPr>
              <a:xfrm>
                <a:off x="3755159" y="4083867"/>
                <a:ext cx="1241922" cy="232938"/>
              </a:xfrm>
              <a:prstGeom prst="rect">
                <a:avLst/>
              </a:prstGeom>
              <a:noFill/>
            </p:spPr>
            <p:txBody>
              <a:bodyPr wrap="square" rtlCol="0">
                <a:spAutoFit/>
              </a:bodyPr>
              <a:lstStyle/>
              <a:p>
                <a:pPr algn="ctr"/>
                <a:r>
                  <a:rPr lang="en-GB" sz="800" b="1" dirty="0">
                    <a:latin typeface="+mn-lt"/>
                  </a:rPr>
                  <a:t>Voie en service</a:t>
                </a:r>
              </a:p>
            </p:txBody>
          </p:sp>
          <p:sp>
            <p:nvSpPr>
              <p:cNvPr id="60" name="Rounded Rectangle 122"/>
              <p:cNvSpPr>
                <a:spLocks noChangeArrowheads="1"/>
              </p:cNvSpPr>
              <p:nvPr/>
            </p:nvSpPr>
            <p:spPr bwMode="auto">
              <a:xfrm>
                <a:off x="1291371" y="4899292"/>
                <a:ext cx="886517" cy="611213"/>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900" b="1" dirty="0" err="1">
                    <a:latin typeface="+mn-lt"/>
                  </a:rPr>
                  <a:t>Retrait</a:t>
                </a:r>
                <a:r>
                  <a:rPr lang="en-US" sz="900" b="1" dirty="0">
                    <a:latin typeface="+mn-lt"/>
                  </a:rPr>
                  <a:t> hors de la zone </a:t>
                </a:r>
                <a:r>
                  <a:rPr lang="en-US" sz="900" b="1" dirty="0" err="1">
                    <a:latin typeface="+mn-lt"/>
                  </a:rPr>
                  <a:t>dangereuse</a:t>
                </a:r>
                <a:endParaRPr lang="en-US" sz="900" b="1" dirty="0">
                  <a:latin typeface="+mn-lt"/>
                </a:endParaRPr>
              </a:p>
            </p:txBody>
          </p:sp>
          <p:sp>
            <p:nvSpPr>
              <p:cNvPr id="61" name="Rounded Rectangle 122"/>
              <p:cNvSpPr>
                <a:spLocks noChangeArrowheads="1"/>
              </p:cNvSpPr>
              <p:nvPr/>
            </p:nvSpPr>
            <p:spPr bwMode="auto">
              <a:xfrm>
                <a:off x="1328625" y="5971812"/>
                <a:ext cx="841052" cy="584742"/>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900" b="1" dirty="0" err="1">
                    <a:latin typeface="+mn-lt"/>
                  </a:rPr>
                  <a:t>Retirés</a:t>
                </a:r>
                <a:r>
                  <a:rPr lang="en-US" sz="900" b="1" dirty="0">
                    <a:latin typeface="+mn-lt"/>
                  </a:rPr>
                  <a:t> </a:t>
                </a:r>
                <a:r>
                  <a:rPr lang="en-US" sz="900" b="1" dirty="0" err="1">
                    <a:latin typeface="+mn-lt"/>
                  </a:rPr>
                  <a:t>dans</a:t>
                </a:r>
                <a:r>
                  <a:rPr lang="en-US" sz="900" b="1" dirty="0">
                    <a:latin typeface="+mn-lt"/>
                  </a:rPr>
                  <a:t> la zone de </a:t>
                </a:r>
                <a:r>
                  <a:rPr lang="en-US" sz="900" b="1" dirty="0" err="1">
                    <a:latin typeface="+mn-lt"/>
                  </a:rPr>
                  <a:t>dégagement</a:t>
                </a:r>
                <a:endParaRPr lang="en-US" sz="900" b="1" dirty="0">
                  <a:latin typeface="+mn-lt"/>
                </a:endParaRPr>
              </a:p>
            </p:txBody>
          </p:sp>
          <p:cxnSp>
            <p:nvCxnSpPr>
              <p:cNvPr id="67" name="Straight Connector 66"/>
              <p:cNvCxnSpPr/>
              <p:nvPr/>
            </p:nvCxnSpPr>
            <p:spPr>
              <a:xfrm>
                <a:off x="5451011" y="3682836"/>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51011" y="4916726"/>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440616" y="5913972"/>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0" name="Connecteur droit 34"/>
              <p:cNvCxnSpPr/>
              <p:nvPr/>
            </p:nvCxnSpPr>
            <p:spPr>
              <a:xfrm>
                <a:off x="5283571" y="5675766"/>
                <a:ext cx="0" cy="490715"/>
              </a:xfrm>
              <a:prstGeom prst="line">
                <a:avLst/>
              </a:prstGeom>
              <a:ln w="38100">
                <a:solidFill>
                  <a:srgbClr val="F3FAFF"/>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761087" y="5216527"/>
                <a:ext cx="1241922" cy="232938"/>
              </a:xfrm>
              <a:prstGeom prst="rect">
                <a:avLst/>
              </a:prstGeom>
              <a:noFill/>
            </p:spPr>
            <p:txBody>
              <a:bodyPr wrap="square" rtlCol="0">
                <a:spAutoFit/>
              </a:bodyPr>
              <a:lstStyle/>
              <a:p>
                <a:pPr algn="ctr"/>
                <a:r>
                  <a:rPr lang="en-GB" sz="800" b="1" dirty="0">
                    <a:latin typeface="+mn-lt"/>
                  </a:rPr>
                  <a:t>Voie en service</a:t>
                </a:r>
              </a:p>
            </p:txBody>
          </p:sp>
          <p:sp>
            <p:nvSpPr>
              <p:cNvPr id="73" name="TextBox 72"/>
              <p:cNvSpPr txBox="1"/>
              <p:nvPr/>
            </p:nvSpPr>
            <p:spPr>
              <a:xfrm>
                <a:off x="2446770" y="5222655"/>
                <a:ext cx="1241922" cy="232938"/>
              </a:xfrm>
              <a:prstGeom prst="rect">
                <a:avLst/>
              </a:prstGeom>
              <a:noFill/>
            </p:spPr>
            <p:txBody>
              <a:bodyPr wrap="square" rtlCol="0">
                <a:spAutoFit/>
              </a:bodyPr>
              <a:lstStyle/>
              <a:p>
                <a:pPr algn="ctr"/>
                <a:r>
                  <a:rPr lang="en-GB" sz="800" b="1" dirty="0">
                    <a:latin typeface="+mn-lt"/>
                  </a:rPr>
                  <a:t>Voie en service</a:t>
                </a:r>
              </a:p>
            </p:txBody>
          </p:sp>
          <p:sp>
            <p:nvSpPr>
              <p:cNvPr id="74" name="TextBox 73"/>
              <p:cNvSpPr txBox="1"/>
              <p:nvPr/>
            </p:nvSpPr>
            <p:spPr>
              <a:xfrm>
                <a:off x="2473726" y="6360591"/>
                <a:ext cx="1241922" cy="215444"/>
              </a:xfrm>
              <a:prstGeom prst="rect">
                <a:avLst/>
              </a:prstGeom>
              <a:noFill/>
            </p:spPr>
            <p:txBody>
              <a:bodyPr wrap="square" rtlCol="0">
                <a:spAutoFit/>
              </a:bodyPr>
              <a:lstStyle/>
              <a:p>
                <a:pPr algn="ctr"/>
                <a:r>
                  <a:rPr lang="en-GB" sz="800" b="1" dirty="0"/>
                  <a:t>Voie en service</a:t>
                </a:r>
              </a:p>
            </p:txBody>
          </p:sp>
          <p:sp>
            <p:nvSpPr>
              <p:cNvPr id="75" name="TextBox 74"/>
              <p:cNvSpPr txBox="1"/>
              <p:nvPr/>
            </p:nvSpPr>
            <p:spPr>
              <a:xfrm>
                <a:off x="3804599" y="6373487"/>
                <a:ext cx="1241922" cy="215444"/>
              </a:xfrm>
              <a:prstGeom prst="rect">
                <a:avLst/>
              </a:prstGeom>
              <a:noFill/>
            </p:spPr>
            <p:txBody>
              <a:bodyPr wrap="square" rtlCol="0">
                <a:spAutoFit/>
              </a:bodyPr>
              <a:lstStyle/>
              <a:p>
                <a:pPr algn="ctr"/>
                <a:r>
                  <a:rPr lang="en-GB" sz="800" b="1" dirty="0"/>
                  <a:t>Voie en service</a:t>
                </a:r>
              </a:p>
            </p:txBody>
          </p:sp>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288" y="2875145"/>
                <a:ext cx="422183" cy="738468"/>
              </a:xfrm>
              <a:prstGeom prst="rect">
                <a:avLst/>
              </a:prstGeom>
            </p:spPr>
          </p:pic>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4356" y="4085981"/>
                <a:ext cx="422183" cy="738468"/>
              </a:xfrm>
              <a:prstGeom prst="rect">
                <a:avLst/>
              </a:prstGeom>
            </p:spPr>
          </p:pic>
          <p:pic>
            <p:nvPicPr>
              <p:cNvPr id="78" name="Picture 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0332" y="5234542"/>
                <a:ext cx="422183" cy="738468"/>
              </a:xfrm>
              <a:prstGeom prst="rect">
                <a:avLst/>
              </a:prstGeom>
            </p:spPr>
          </p:pic>
          <p:pic>
            <p:nvPicPr>
              <p:cNvPr id="79" name="Picture 7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777228">
                <a:off x="3719916" y="1558612"/>
                <a:ext cx="498997" cy="797399"/>
              </a:xfrm>
              <a:prstGeom prst="rect">
                <a:avLst/>
              </a:prstGeom>
            </p:spPr>
          </p:pic>
          <p:pic>
            <p:nvPicPr>
              <p:cNvPr id="80" name="Picture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38585" y="3163198"/>
                <a:ext cx="532992" cy="847278"/>
              </a:xfrm>
              <a:prstGeom prst="rect">
                <a:avLst/>
              </a:prstGeom>
            </p:spPr>
          </p:pic>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04555">
                <a:off x="3780077" y="3335495"/>
                <a:ext cx="627234" cy="634372"/>
              </a:xfrm>
              <a:prstGeom prst="rect">
                <a:avLst/>
              </a:prstGeom>
            </p:spPr>
          </p:pic>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15458">
                <a:off x="4789149" y="4357838"/>
                <a:ext cx="469621" cy="847278"/>
              </a:xfrm>
              <a:prstGeom prst="rect">
                <a:avLst/>
              </a:prstGeom>
            </p:spPr>
          </p:pic>
          <p:pic>
            <p:nvPicPr>
              <p:cNvPr id="83" name="Picture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293" y="4378331"/>
                <a:ext cx="469621" cy="847278"/>
              </a:xfrm>
              <a:prstGeom prst="rect">
                <a:avLst/>
              </a:prstGeom>
            </p:spPr>
          </p:pic>
          <p:pic>
            <p:nvPicPr>
              <p:cNvPr id="84" name="Picture 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9896" y="5549293"/>
                <a:ext cx="469621" cy="847278"/>
              </a:xfrm>
              <a:prstGeom prst="rect">
                <a:avLst/>
              </a:prstGeom>
            </p:spPr>
          </p:pic>
          <p:pic>
            <p:nvPicPr>
              <p:cNvPr id="85" name="Picture 8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4807" y="5348717"/>
                <a:ext cx="469621" cy="847278"/>
              </a:xfrm>
              <a:prstGeom prst="rect">
                <a:avLst/>
              </a:prstGeom>
            </p:spPr>
          </p:pic>
          <p:sp>
            <p:nvSpPr>
              <p:cNvPr id="86" name="Cloud Callout 85"/>
              <p:cNvSpPr/>
              <p:nvPr/>
            </p:nvSpPr>
            <p:spPr>
              <a:xfrm>
                <a:off x="6695475" y="1930357"/>
                <a:ext cx="761252" cy="645747"/>
              </a:xfrm>
              <a:prstGeom prst="cloudCallout">
                <a:avLst>
                  <a:gd name="adj1" fmla="val -26013"/>
                  <a:gd name="adj2" fmla="val 8890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7" name="TextBox 86"/>
              <p:cNvSpPr txBox="1"/>
              <p:nvPr/>
            </p:nvSpPr>
            <p:spPr>
              <a:xfrm>
                <a:off x="6717476" y="2105723"/>
                <a:ext cx="619532" cy="246221"/>
              </a:xfrm>
              <a:prstGeom prst="rect">
                <a:avLst/>
              </a:prstGeom>
              <a:noFill/>
            </p:spPr>
            <p:txBody>
              <a:bodyPr wrap="square" rtlCol="0">
                <a:spAutoFit/>
              </a:bodyPr>
              <a:lstStyle/>
              <a:p>
                <a:r>
                  <a:rPr lang="fr-BE" sz="500" dirty="0"/>
                  <a:t>Train en approche</a:t>
                </a:r>
              </a:p>
            </p:txBody>
          </p:sp>
          <p:pic>
            <p:nvPicPr>
              <p:cNvPr id="88" name="Image 33"/>
              <p:cNvPicPr>
                <a:picLocks noChangeAspect="1"/>
              </p:cNvPicPr>
              <p:nvPr/>
            </p:nvPicPr>
            <p:blipFill>
              <a:blip r:embed="rId6"/>
              <a:stretch>
                <a:fillRect/>
              </a:stretch>
            </p:blipFill>
            <p:spPr>
              <a:xfrm>
                <a:off x="7107123" y="2066119"/>
                <a:ext cx="183823" cy="288920"/>
              </a:xfrm>
              <a:prstGeom prst="rect">
                <a:avLst/>
              </a:prstGeom>
              <a:gradFill>
                <a:gsLst>
                  <a:gs pos="100000">
                    <a:srgbClr val="FF0000"/>
                  </a:gs>
                  <a:gs pos="100000">
                    <a:srgbClr val="2DA358"/>
                  </a:gs>
                  <a:gs pos="100000">
                    <a:schemeClr val="accent4">
                      <a:satMod val="110000"/>
                      <a:lumMod val="100000"/>
                      <a:shade val="100000"/>
                    </a:schemeClr>
                  </a:gs>
                </a:gsLst>
                <a:lin ang="5400000" scaled="0"/>
              </a:gradFill>
            </p:spPr>
          </p:pic>
        </p:grpSp>
        <p:cxnSp>
          <p:nvCxnSpPr>
            <p:cNvPr id="152" name="Straight Connector 151"/>
            <p:cNvCxnSpPr/>
            <p:nvPr/>
          </p:nvCxnSpPr>
          <p:spPr bwMode="auto">
            <a:xfrm>
              <a:off x="2314162" y="3733689"/>
              <a:ext cx="0" cy="808869"/>
            </a:xfrm>
            <a:prstGeom prst="line">
              <a:avLst/>
            </a:prstGeom>
            <a:solidFill>
              <a:schemeClr val="accent1"/>
            </a:solidFill>
            <a:ln w="31750" cap="flat" cmpd="sng" algn="ctr">
              <a:solidFill>
                <a:srgbClr val="FF00FF"/>
              </a:solidFill>
              <a:prstDash val="solid"/>
              <a:round/>
              <a:headEnd type="none" w="med" len="med"/>
              <a:tailEnd type="none" w="med" len="med"/>
            </a:ln>
            <a:effectLst/>
          </p:spPr>
        </p:cxnSp>
        <p:sp>
          <p:nvSpPr>
            <p:cNvPr id="153" name="Rounded Rectangle 122"/>
            <p:cNvSpPr>
              <a:spLocks noChangeArrowheads="1"/>
            </p:cNvSpPr>
            <p:nvPr/>
          </p:nvSpPr>
          <p:spPr bwMode="auto">
            <a:xfrm>
              <a:off x="1923077" y="4380393"/>
              <a:ext cx="837209" cy="452293"/>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900" b="1" dirty="0">
                  <a:latin typeface="+mn-lt"/>
                </a:rPr>
                <a:t>Un </a:t>
              </a:r>
              <a:r>
                <a:rPr lang="en-US" sz="900" b="1" dirty="0" err="1">
                  <a:latin typeface="+mn-lt"/>
                </a:rPr>
                <a:t>autre</a:t>
              </a:r>
              <a:r>
                <a:rPr lang="en-US" sz="900" b="1" dirty="0">
                  <a:latin typeface="+mn-lt"/>
                </a:rPr>
                <a:t> agent </a:t>
              </a:r>
              <a:r>
                <a:rPr lang="en-US" sz="900" b="1" dirty="0" err="1">
                  <a:latin typeface="+mn-lt"/>
                </a:rPr>
                <a:t>vient</a:t>
              </a:r>
              <a:r>
                <a:rPr lang="en-US" sz="900" b="1" dirty="0">
                  <a:latin typeface="+mn-lt"/>
                </a:rPr>
                <a:t> </a:t>
              </a:r>
              <a:r>
                <a:rPr lang="en-US" sz="900" b="1" dirty="0" err="1">
                  <a:latin typeface="+mn-lt"/>
                </a:rPr>
                <a:t>l’aider</a:t>
              </a:r>
              <a:endParaRPr lang="en-US" sz="900" b="1" dirty="0">
                <a:latin typeface="+mn-lt"/>
              </a:endParaRPr>
            </a:p>
          </p:txBody>
        </p:sp>
        <p:cxnSp>
          <p:nvCxnSpPr>
            <p:cNvPr id="154" name="Straight Connector 153"/>
            <p:cNvCxnSpPr/>
            <p:nvPr/>
          </p:nvCxnSpPr>
          <p:spPr bwMode="auto">
            <a:xfrm>
              <a:off x="2325143" y="4878122"/>
              <a:ext cx="0" cy="502244"/>
            </a:xfrm>
            <a:prstGeom prst="line">
              <a:avLst/>
            </a:prstGeom>
            <a:solidFill>
              <a:schemeClr val="accent1"/>
            </a:solidFill>
            <a:ln w="31750" cap="flat" cmpd="sng" algn="ctr">
              <a:solidFill>
                <a:srgbClr val="FF00FF"/>
              </a:solidFill>
              <a:prstDash val="solid"/>
              <a:round/>
              <a:headEnd type="none" w="med" len="med"/>
              <a:tailEnd type="none" w="med" len="med"/>
            </a:ln>
            <a:effectLst/>
          </p:spPr>
        </p:cxnSp>
        <p:cxnSp>
          <p:nvCxnSpPr>
            <p:cNvPr id="155" name="Straight Connector 154"/>
            <p:cNvCxnSpPr/>
            <p:nvPr/>
          </p:nvCxnSpPr>
          <p:spPr bwMode="auto">
            <a:xfrm>
              <a:off x="2330219" y="5798384"/>
              <a:ext cx="0" cy="343039"/>
            </a:xfrm>
            <a:prstGeom prst="line">
              <a:avLst/>
            </a:prstGeom>
            <a:solidFill>
              <a:schemeClr val="accent1"/>
            </a:solidFill>
            <a:ln w="31750" cap="flat" cmpd="sng" algn="ctr">
              <a:solidFill>
                <a:srgbClr val="FF00FF"/>
              </a:solidFill>
              <a:prstDash val="solid"/>
              <a:round/>
              <a:headEnd type="none" w="med" len="med"/>
              <a:tailEnd type="none" w="med" len="med"/>
            </a:ln>
            <a:effectLst/>
          </p:spPr>
        </p:cxnSp>
        <p:cxnSp>
          <p:nvCxnSpPr>
            <p:cNvPr id="156" name="Straight Arrow Connector 155"/>
            <p:cNvCxnSpPr/>
            <p:nvPr/>
          </p:nvCxnSpPr>
          <p:spPr>
            <a:xfrm>
              <a:off x="3835616" y="2847670"/>
              <a:ext cx="60789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3722913" y="2764429"/>
              <a:ext cx="60789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3712787" y="2943520"/>
              <a:ext cx="60789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635" y="2846703"/>
              <a:ext cx="876168" cy="886986"/>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7732" y="5995481"/>
              <a:ext cx="750476" cy="849222"/>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4587" y="3999228"/>
              <a:ext cx="1022795" cy="1116552"/>
            </a:xfrm>
            <a:prstGeom prst="rect">
              <a:avLst/>
            </a:prstGeom>
          </p:spPr>
        </p:pic>
        <p:pic>
          <p:nvPicPr>
            <p:cNvPr id="159" name="Picture 15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5459" y="4963431"/>
              <a:ext cx="1022795" cy="1116552"/>
            </a:xfrm>
            <a:prstGeom prst="rect">
              <a:avLst/>
            </a:prstGeom>
          </p:spPr>
        </p:pic>
        <p:sp>
          <p:nvSpPr>
            <p:cNvPr id="5" name="Right Arrow 4"/>
            <p:cNvSpPr/>
            <p:nvPr/>
          </p:nvSpPr>
          <p:spPr>
            <a:xfrm rot="10800000">
              <a:off x="5071560" y="4173390"/>
              <a:ext cx="393589" cy="1604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22" name="TextBox 121">
            <a:extLst>
              <a:ext uri="{FF2B5EF4-FFF2-40B4-BE49-F238E27FC236}">
                <a16:creationId xmlns:a16="http://schemas.microsoft.com/office/drawing/2014/main" id="{76D74A79-AB77-4BEB-B565-165207159043}"/>
              </a:ext>
            </a:extLst>
          </p:cNvPr>
          <p:cNvSpPr txBox="1"/>
          <p:nvPr/>
        </p:nvSpPr>
        <p:spPr>
          <a:xfrm>
            <a:off x="2341795" y="6615528"/>
            <a:ext cx="216024" cy="276999"/>
          </a:xfrm>
          <a:prstGeom prst="rect">
            <a:avLst/>
          </a:prstGeom>
          <a:noFill/>
        </p:spPr>
        <p:txBody>
          <a:bodyPr wrap="square" rtlCol="0">
            <a:spAutoFit/>
          </a:bodyPr>
          <a:lstStyle/>
          <a:p>
            <a:r>
              <a:rPr lang="en-GB" sz="1200" dirty="0">
                <a:solidFill>
                  <a:srgbClr val="0070C0"/>
                </a:solidFill>
              </a:rPr>
              <a:t>t</a:t>
            </a:r>
          </a:p>
        </p:txBody>
      </p:sp>
    </p:spTree>
    <p:extLst>
      <p:ext uri="{BB962C8B-B14F-4D97-AF65-F5344CB8AC3E}">
        <p14:creationId xmlns:p14="http://schemas.microsoft.com/office/powerpoint/2010/main" val="70471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1086663" y="279671"/>
            <a:ext cx="8064500" cy="616960"/>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tabLst>
                <a:tab pos="542925" algn="l"/>
              </a:tabLst>
            </a:pPr>
            <a:br>
              <a:rPr lang="en-US" sz="2000" dirty="0"/>
            </a:br>
            <a:r>
              <a:rPr lang="en-US" sz="1800" b="1" kern="0" dirty="0">
                <a:solidFill>
                  <a:srgbClr val="0070C0"/>
                </a:solidFill>
              </a:rPr>
              <a:t>b) Marge de sécurité</a:t>
            </a:r>
          </a:p>
        </p:txBody>
      </p:sp>
      <p:sp>
        <p:nvSpPr>
          <p:cNvPr id="22" name="Text Placeholder 2"/>
          <p:cNvSpPr>
            <a:spLocks noGrp="1"/>
          </p:cNvSpPr>
          <p:nvPr>
            <p:ph type="body" sz="quarter" idx="18"/>
          </p:nvPr>
        </p:nvSpPr>
        <p:spPr>
          <a:xfrm>
            <a:off x="8976320" y="149891"/>
            <a:ext cx="2856252"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Phase 1: Etude </a:t>
            </a:r>
            <a:r>
              <a:rPr lang="en-GB" dirty="0" err="1"/>
              <a:t>théorique</a:t>
            </a:r>
            <a:endParaRPr lang="en-GB" dirty="0"/>
          </a:p>
        </p:txBody>
      </p:sp>
      <p:sp>
        <p:nvSpPr>
          <p:cNvPr id="3" name="Rectangle 2"/>
          <p:cNvSpPr/>
          <p:nvPr/>
        </p:nvSpPr>
        <p:spPr>
          <a:xfrm>
            <a:off x="3143672" y="527299"/>
            <a:ext cx="1810111" cy="369332"/>
          </a:xfrm>
          <a:prstGeom prst="rect">
            <a:avLst/>
          </a:prstGeom>
        </p:spPr>
        <p:txBody>
          <a:bodyPr wrap="none">
            <a:spAutoFit/>
          </a:bodyPr>
          <a:lstStyle/>
          <a:p>
            <a:r>
              <a:rPr lang="en-US" kern="0" dirty="0" err="1">
                <a:solidFill>
                  <a:srgbClr val="CC00FF"/>
                </a:solidFill>
                <a:latin typeface="+mn-lt"/>
              </a:rPr>
              <a:t>Composante</a:t>
            </a:r>
            <a:r>
              <a:rPr lang="en-US" kern="0" dirty="0">
                <a:solidFill>
                  <a:srgbClr val="CC00FF"/>
                </a:solidFill>
                <a:latin typeface="+mn-lt"/>
              </a:rPr>
              <a:t> n°2</a:t>
            </a:r>
            <a:endParaRPr lang="en-GB" dirty="0">
              <a:latin typeface="+mn-lt"/>
            </a:endParaRPr>
          </a:p>
        </p:txBody>
      </p:sp>
      <p:sp>
        <p:nvSpPr>
          <p:cNvPr id="8" name="Rounded Rectangle 12"/>
          <p:cNvSpPr/>
          <p:nvPr/>
        </p:nvSpPr>
        <p:spPr bwMode="auto">
          <a:xfrm>
            <a:off x="5550536" y="673759"/>
            <a:ext cx="5075941" cy="1187419"/>
          </a:xfrm>
          <a:prstGeom prst="roundRect">
            <a:avLst/>
          </a:prstGeom>
          <a:noFill/>
          <a:ln w="317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100" b="1" dirty="0">
                <a:solidFill>
                  <a:schemeClr val="bg1">
                    <a:lumMod val="85000"/>
                  </a:schemeClr>
                </a:solidFill>
                <a:latin typeface="+mn-lt"/>
              </a:rPr>
              <a:t>Une marge de sécurité permet de :</a:t>
            </a:r>
            <a:endParaRPr lang="fr-BE" sz="1100" dirty="0">
              <a:solidFill>
                <a:schemeClr val="bg1">
                  <a:lumMod val="85000"/>
                </a:schemeClr>
              </a:solidFill>
              <a:latin typeface="+mn-lt"/>
            </a:endParaRPr>
          </a:p>
          <a:p>
            <a:pPr algn="just">
              <a:defRPr/>
            </a:pPr>
            <a:endParaRPr lang="fr-BE" sz="1100" dirty="0">
              <a:latin typeface="+mn-lt"/>
            </a:endParaRPr>
          </a:p>
          <a:p>
            <a:pPr algn="just">
              <a:defRPr/>
            </a:pPr>
            <a:r>
              <a:rPr lang="fr-BE" sz="1100" dirty="0">
                <a:solidFill>
                  <a:schemeClr val="bg1">
                    <a:lumMod val="75000"/>
                  </a:schemeClr>
                </a:solidFill>
                <a:latin typeface="+mn-lt"/>
              </a:rPr>
              <a:t>1° Parer aux incidents pouvant survenir au cours du dégagement ;</a:t>
            </a:r>
          </a:p>
          <a:p>
            <a:pPr algn="just">
              <a:defRPr/>
            </a:pPr>
            <a:endParaRPr lang="fr-BE" sz="1100" dirty="0">
              <a:latin typeface="+mn-lt"/>
            </a:endParaRPr>
          </a:p>
          <a:p>
            <a:pPr algn="just">
              <a:defRPr/>
            </a:pPr>
            <a:r>
              <a:rPr lang="fr-BE" sz="1100" dirty="0">
                <a:solidFill>
                  <a:srgbClr val="FF00FF"/>
                </a:solidFill>
                <a:latin typeface="+mn-lt"/>
              </a:rPr>
              <a:t>2° Conserver une distance suffisante entre le mouvement s’approchant et le personnel.</a:t>
            </a:r>
          </a:p>
          <a:p>
            <a:pPr algn="just">
              <a:defRPr/>
            </a:pPr>
            <a:endParaRPr lang="fr-BE" sz="1600" dirty="0"/>
          </a:p>
        </p:txBody>
      </p:sp>
      <p:grpSp>
        <p:nvGrpSpPr>
          <p:cNvPr id="9" name="Group 8"/>
          <p:cNvGrpSpPr>
            <a:grpSpLocks noChangeAspect="1"/>
          </p:cNvGrpSpPr>
          <p:nvPr/>
        </p:nvGrpSpPr>
        <p:grpSpPr>
          <a:xfrm>
            <a:off x="9664836" y="4034373"/>
            <a:ext cx="667894" cy="810000"/>
            <a:chOff x="7004645" y="2145675"/>
            <a:chExt cx="895350" cy="1085850"/>
          </a:xfrm>
        </p:grpSpPr>
        <p:pic>
          <p:nvPicPr>
            <p:cNvPr id="1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4645" y="2145675"/>
              <a:ext cx="8953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rc 10"/>
            <p:cNvSpPr>
              <a:spLocks noChangeAspect="1"/>
            </p:cNvSpPr>
            <p:nvPr/>
          </p:nvSpPr>
          <p:spPr bwMode="auto">
            <a:xfrm>
              <a:off x="7046923" y="2396895"/>
              <a:ext cx="756367" cy="709094"/>
            </a:xfrm>
            <a:prstGeom prst="arc">
              <a:avLst>
                <a:gd name="adj1" fmla="val 65272"/>
                <a:gd name="adj2" fmla="val 2890240"/>
              </a:avLst>
            </a:prstGeom>
            <a:solidFill>
              <a:srgbClr val="FF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12"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8280000">
              <a:off x="7495031" y="2704620"/>
              <a:ext cx="109450" cy="37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Rounded Rectangle 12"/>
          <p:cNvSpPr/>
          <p:nvPr/>
        </p:nvSpPr>
        <p:spPr bwMode="auto">
          <a:xfrm>
            <a:off x="8406792" y="4048829"/>
            <a:ext cx="1930077" cy="864096"/>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r>
              <a:rPr lang="en-US" sz="1100" dirty="0">
                <a:solidFill>
                  <a:schemeClr val="accent1"/>
                </a:solidFill>
              </a:rPr>
              <a:t>Marge de </a:t>
            </a:r>
            <a:r>
              <a:rPr lang="en-US" sz="1100" dirty="0" err="1">
                <a:solidFill>
                  <a:schemeClr val="accent1"/>
                </a:solidFill>
              </a:rPr>
              <a:t>sécurité</a:t>
            </a:r>
            <a:endParaRPr lang="en-US" sz="1100" dirty="0">
              <a:solidFill>
                <a:schemeClr val="accent1"/>
              </a:solidFill>
            </a:endParaRPr>
          </a:p>
          <a:p>
            <a:r>
              <a:rPr lang="en-US" sz="800" dirty="0" err="1">
                <a:solidFill>
                  <a:schemeClr val="accent1"/>
                </a:solidFill>
              </a:rPr>
              <a:t>Deuxième</a:t>
            </a:r>
            <a:r>
              <a:rPr lang="en-US" sz="800" dirty="0">
                <a:solidFill>
                  <a:schemeClr val="accent1"/>
                </a:solidFill>
              </a:rPr>
              <a:t> </a:t>
            </a:r>
            <a:r>
              <a:rPr lang="en-US" sz="800" dirty="0" err="1">
                <a:solidFill>
                  <a:schemeClr val="accent1"/>
                </a:solidFill>
              </a:rPr>
              <a:t>composante</a:t>
            </a:r>
            <a:endParaRPr lang="en-US" sz="800" dirty="0">
              <a:solidFill>
                <a:schemeClr val="accent1"/>
              </a:solidFill>
            </a:endParaRPr>
          </a:p>
          <a:p>
            <a:pPr algn="ctr"/>
            <a:endParaRPr lang="en-US" sz="1100" dirty="0">
              <a:solidFill>
                <a:schemeClr val="accent2"/>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18" y="2924493"/>
            <a:ext cx="636202" cy="86409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013" y="4903516"/>
            <a:ext cx="805688" cy="876185"/>
          </a:xfrm>
          <a:prstGeom prst="rect">
            <a:avLst/>
          </a:prstGeom>
        </p:spPr>
      </p:pic>
      <p:grpSp>
        <p:nvGrpSpPr>
          <p:cNvPr id="16" name="Group 15"/>
          <p:cNvGrpSpPr/>
          <p:nvPr/>
        </p:nvGrpSpPr>
        <p:grpSpPr>
          <a:xfrm>
            <a:off x="1851773" y="2049425"/>
            <a:ext cx="5760640" cy="1664263"/>
            <a:chOff x="1003409" y="146082"/>
            <a:chExt cx="7297672" cy="1664263"/>
          </a:xfrm>
        </p:grpSpPr>
        <p:cxnSp>
          <p:nvCxnSpPr>
            <p:cNvPr id="17"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19" name="Picture 3"/>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cxnSp>
          <p:nvCxnSpPr>
            <p:cNvPr id="20" name="Straight Connector 19"/>
            <p:cNvCxnSpPr/>
            <p:nvPr/>
          </p:nvCxnSpPr>
          <p:spPr>
            <a:xfrm flipV="1">
              <a:off x="7042096" y="1381053"/>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51902" y="1400138"/>
              <a:ext cx="537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594710" y="118732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585817" y="1178989"/>
              <a:ext cx="715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8088" y="146082"/>
              <a:ext cx="432048" cy="1020675"/>
            </a:xfrm>
            <a:prstGeom prst="rect">
              <a:avLst/>
            </a:prstGeom>
          </p:spPr>
        </p:pic>
        <p:cxnSp>
          <p:nvCxnSpPr>
            <p:cNvPr id="27" name="Straight Arrow Connector 26"/>
            <p:cNvCxnSpPr/>
            <p:nvPr/>
          </p:nvCxnSpPr>
          <p:spPr>
            <a:xfrm flipV="1">
              <a:off x="5105210" y="1439115"/>
              <a:ext cx="1062576"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9" name="Picture 3"/>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31" name="TextBox 30"/>
            <p:cNvSpPr txBox="1"/>
            <p:nvPr/>
          </p:nvSpPr>
          <p:spPr>
            <a:xfrm>
              <a:off x="4731446" y="1059991"/>
              <a:ext cx="1856916" cy="338554"/>
            </a:xfrm>
            <a:prstGeom prst="rect">
              <a:avLst/>
            </a:prstGeom>
            <a:noFill/>
          </p:spPr>
          <p:txBody>
            <a:bodyPr wrap="square" rtlCol="0">
              <a:spAutoFit/>
            </a:bodyPr>
            <a:lstStyle/>
            <a:p>
              <a:pPr algn="ctr"/>
              <a:r>
                <a:rPr lang="en-GB" sz="800" b="1" dirty="0"/>
                <a:t>Distance </a:t>
              </a:r>
            </a:p>
            <a:p>
              <a:pPr algn="ctr"/>
              <a:r>
                <a:rPr lang="en-GB" sz="800" b="1" dirty="0"/>
                <a:t>de sécurité</a:t>
              </a:r>
            </a:p>
          </p:txBody>
        </p:sp>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8347" y="880707"/>
              <a:ext cx="479923" cy="737855"/>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9402" y="679372"/>
              <a:ext cx="479923" cy="737855"/>
            </a:xfrm>
            <a:prstGeom prst="rect">
              <a:avLst/>
            </a:prstGeom>
          </p:spPr>
        </p:pic>
        <p:cxnSp>
          <p:nvCxnSpPr>
            <p:cNvPr id="34" name="Straight Connector 33"/>
            <p:cNvCxnSpPr/>
            <p:nvPr/>
          </p:nvCxnSpPr>
          <p:spPr>
            <a:xfrm>
              <a:off x="6129654" y="1808582"/>
              <a:ext cx="444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573552" y="160369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563367" y="1595232"/>
              <a:ext cx="4885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746997" y="3097544"/>
            <a:ext cx="3174320" cy="802062"/>
            <a:chOff x="2746997" y="3097544"/>
            <a:chExt cx="3174320" cy="802062"/>
          </a:xfrm>
        </p:grpSpPr>
        <p:cxnSp>
          <p:nvCxnSpPr>
            <p:cNvPr id="38" name="Straight Connector 37"/>
            <p:cNvCxnSpPr/>
            <p:nvPr/>
          </p:nvCxnSpPr>
          <p:spPr>
            <a:xfrm>
              <a:off x="5600308" y="3412843"/>
              <a:ext cx="321009" cy="299082"/>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5898331" y="3097544"/>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746997" y="3487503"/>
              <a:ext cx="1241922" cy="215444"/>
            </a:xfrm>
            <a:prstGeom prst="rect">
              <a:avLst/>
            </a:prstGeom>
            <a:noFill/>
          </p:spPr>
          <p:txBody>
            <a:bodyPr wrap="square" rtlCol="0">
              <a:spAutoFit/>
            </a:bodyPr>
            <a:lstStyle/>
            <a:p>
              <a:pPr algn="ctr"/>
              <a:r>
                <a:rPr lang="en-GB" sz="800" b="1" dirty="0" err="1"/>
                <a:t>Voie</a:t>
              </a:r>
              <a:r>
                <a:rPr lang="en-GB" sz="800" b="1" dirty="0"/>
                <a:t> </a:t>
              </a:r>
              <a:r>
                <a:rPr lang="en-GB" sz="800" b="1" dirty="0" err="1"/>
                <a:t>en</a:t>
              </a:r>
              <a:r>
                <a:rPr lang="en-GB" sz="800" b="1" dirty="0"/>
                <a:t> service</a:t>
              </a:r>
            </a:p>
          </p:txBody>
        </p:sp>
        <p:sp>
          <p:nvSpPr>
            <p:cNvPr id="42" name="TextBox 41"/>
            <p:cNvSpPr txBox="1"/>
            <p:nvPr/>
          </p:nvSpPr>
          <p:spPr>
            <a:xfrm>
              <a:off x="4173652" y="3480639"/>
              <a:ext cx="1241922" cy="215444"/>
            </a:xfrm>
            <a:prstGeom prst="rect">
              <a:avLst/>
            </a:prstGeom>
            <a:noFill/>
          </p:spPr>
          <p:txBody>
            <a:bodyPr wrap="square" rtlCol="0">
              <a:spAutoFit/>
            </a:bodyPr>
            <a:lstStyle/>
            <a:p>
              <a:pPr algn="ctr"/>
              <a:r>
                <a:rPr lang="en-GB" sz="800" b="1" dirty="0" err="1"/>
                <a:t>Voie</a:t>
              </a:r>
              <a:r>
                <a:rPr lang="en-GB" sz="800" b="1" dirty="0"/>
                <a:t> </a:t>
              </a:r>
              <a:r>
                <a:rPr lang="en-GB" sz="800" b="1" dirty="0" err="1"/>
                <a:t>en</a:t>
              </a:r>
              <a:r>
                <a:rPr lang="en-GB" sz="800" b="1" dirty="0"/>
                <a:t> service</a:t>
              </a:r>
            </a:p>
          </p:txBody>
        </p:sp>
      </p:grpSp>
      <p:grpSp>
        <p:nvGrpSpPr>
          <p:cNvPr id="43" name="Group 42"/>
          <p:cNvGrpSpPr/>
          <p:nvPr/>
        </p:nvGrpSpPr>
        <p:grpSpPr>
          <a:xfrm>
            <a:off x="1854312" y="4070464"/>
            <a:ext cx="5760640" cy="1764808"/>
            <a:chOff x="1003409" y="146082"/>
            <a:chExt cx="7297672" cy="1764808"/>
          </a:xfrm>
        </p:grpSpPr>
        <p:cxnSp>
          <p:nvCxnSpPr>
            <p:cNvPr id="44" name="Straight Connector 14"/>
            <p:cNvCxnSpPr/>
            <p:nvPr/>
          </p:nvCxnSpPr>
          <p:spPr bwMode="auto">
            <a:xfrm flipV="1">
              <a:off x="1303205" y="1514157"/>
              <a:ext cx="4458575" cy="27751"/>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45" name="Picture 3"/>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3409" y="1427668"/>
              <a:ext cx="2441368" cy="159220"/>
            </a:xfrm>
            <a:prstGeom prst="rect">
              <a:avLst/>
            </a:prstGeom>
            <a:noFill/>
            <a:ln w="9525">
              <a:noFill/>
              <a:miter lim="800000"/>
              <a:headEnd/>
              <a:tailEnd/>
            </a:ln>
          </p:spPr>
        </p:pic>
        <p:cxnSp>
          <p:nvCxnSpPr>
            <p:cNvPr id="46" name="Straight Connector 45"/>
            <p:cNvCxnSpPr/>
            <p:nvPr/>
          </p:nvCxnSpPr>
          <p:spPr>
            <a:xfrm flipV="1">
              <a:off x="7042096" y="1381053"/>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051902" y="1400138"/>
              <a:ext cx="537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594710" y="118732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585817" y="1178989"/>
              <a:ext cx="715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8088" y="146082"/>
              <a:ext cx="432048" cy="1020675"/>
            </a:xfrm>
            <a:prstGeom prst="rect">
              <a:avLst/>
            </a:prstGeom>
          </p:spPr>
        </p:pic>
        <p:cxnSp>
          <p:nvCxnSpPr>
            <p:cNvPr id="51" name="Straight Arrow Connector 50"/>
            <p:cNvCxnSpPr/>
            <p:nvPr/>
          </p:nvCxnSpPr>
          <p:spPr>
            <a:xfrm flipV="1">
              <a:off x="5105210" y="1439115"/>
              <a:ext cx="1062576" cy="9011"/>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2" name="Picture 3"/>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5640" y="1405653"/>
              <a:ext cx="2411402" cy="159220"/>
            </a:xfrm>
            <a:prstGeom prst="rect">
              <a:avLst/>
            </a:prstGeom>
            <a:noFill/>
            <a:ln w="9525">
              <a:noFill/>
              <a:miter lim="800000"/>
              <a:headEnd/>
              <a:tailEnd/>
            </a:ln>
          </p:spPr>
        </p:pic>
        <p:sp>
          <p:nvSpPr>
            <p:cNvPr id="53" name="TextBox 52"/>
            <p:cNvSpPr txBox="1"/>
            <p:nvPr/>
          </p:nvSpPr>
          <p:spPr>
            <a:xfrm>
              <a:off x="4700278" y="1572336"/>
              <a:ext cx="1856916" cy="338554"/>
            </a:xfrm>
            <a:prstGeom prst="rect">
              <a:avLst/>
            </a:prstGeom>
            <a:noFill/>
          </p:spPr>
          <p:txBody>
            <a:bodyPr wrap="square" rtlCol="0">
              <a:spAutoFit/>
            </a:bodyPr>
            <a:lstStyle/>
            <a:p>
              <a:pPr algn="ctr"/>
              <a:r>
                <a:rPr lang="en-GB" sz="800" b="1" dirty="0"/>
                <a:t>Distance </a:t>
              </a:r>
            </a:p>
            <a:p>
              <a:pPr algn="ctr"/>
              <a:r>
                <a:rPr lang="en-GB" sz="800" b="1" dirty="0"/>
                <a:t>de sécurité</a:t>
              </a:r>
            </a:p>
          </p:txBody>
        </p:sp>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8347" y="880707"/>
              <a:ext cx="479923" cy="737855"/>
            </a:xfrm>
            <a:prstGeom prst="rect">
              <a:avLst/>
            </a:prstGeom>
          </p:spPr>
        </p:pic>
        <p:pic>
          <p:nvPicPr>
            <p:cNvPr id="55" name="Picture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9402" y="679372"/>
              <a:ext cx="479923" cy="737855"/>
            </a:xfrm>
            <a:prstGeom prst="rect">
              <a:avLst/>
            </a:prstGeom>
          </p:spPr>
        </p:pic>
        <p:cxnSp>
          <p:nvCxnSpPr>
            <p:cNvPr id="56" name="Straight Connector 55"/>
            <p:cNvCxnSpPr/>
            <p:nvPr/>
          </p:nvCxnSpPr>
          <p:spPr>
            <a:xfrm>
              <a:off x="6129654" y="1808582"/>
              <a:ext cx="444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6573552" y="1603699"/>
              <a:ext cx="0" cy="206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563367" y="1595232"/>
              <a:ext cx="4885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2754112" y="5127050"/>
            <a:ext cx="3174320" cy="802062"/>
            <a:chOff x="2746997" y="3097544"/>
            <a:chExt cx="3174320" cy="802062"/>
          </a:xfrm>
        </p:grpSpPr>
        <p:cxnSp>
          <p:nvCxnSpPr>
            <p:cNvPr id="60" name="Straight Connector 59"/>
            <p:cNvCxnSpPr/>
            <p:nvPr/>
          </p:nvCxnSpPr>
          <p:spPr>
            <a:xfrm>
              <a:off x="5600308" y="3412843"/>
              <a:ext cx="321009" cy="299082"/>
            </a:xfrm>
            <a:prstGeom prst="line">
              <a:avLst/>
            </a:prstGeom>
            <a:ln w="19050"/>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a:off x="5898331" y="3097544"/>
              <a:ext cx="0" cy="80206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746997" y="3487503"/>
              <a:ext cx="1241922" cy="215444"/>
            </a:xfrm>
            <a:prstGeom prst="rect">
              <a:avLst/>
            </a:prstGeom>
            <a:noFill/>
          </p:spPr>
          <p:txBody>
            <a:bodyPr wrap="square" rtlCol="0">
              <a:spAutoFit/>
            </a:bodyPr>
            <a:lstStyle/>
            <a:p>
              <a:pPr algn="ctr"/>
              <a:r>
                <a:rPr lang="en-GB" sz="800" b="1" dirty="0" err="1"/>
                <a:t>Voie</a:t>
              </a:r>
              <a:r>
                <a:rPr lang="en-GB" sz="800" b="1" dirty="0"/>
                <a:t> </a:t>
              </a:r>
              <a:r>
                <a:rPr lang="en-GB" sz="800" b="1" dirty="0" err="1"/>
                <a:t>en</a:t>
              </a:r>
              <a:r>
                <a:rPr lang="en-GB" sz="800" b="1" dirty="0"/>
                <a:t> service</a:t>
              </a:r>
            </a:p>
          </p:txBody>
        </p:sp>
        <p:sp>
          <p:nvSpPr>
            <p:cNvPr id="63" name="TextBox 62"/>
            <p:cNvSpPr txBox="1"/>
            <p:nvPr/>
          </p:nvSpPr>
          <p:spPr>
            <a:xfrm>
              <a:off x="4173652" y="3480639"/>
              <a:ext cx="1241922" cy="215444"/>
            </a:xfrm>
            <a:prstGeom prst="rect">
              <a:avLst/>
            </a:prstGeom>
            <a:noFill/>
          </p:spPr>
          <p:txBody>
            <a:bodyPr wrap="square" rtlCol="0">
              <a:spAutoFit/>
            </a:bodyPr>
            <a:lstStyle/>
            <a:p>
              <a:pPr algn="ctr"/>
              <a:r>
                <a:rPr lang="en-GB" sz="800" b="1" dirty="0" err="1"/>
                <a:t>Voie</a:t>
              </a:r>
              <a:r>
                <a:rPr lang="en-GB" sz="800" b="1" dirty="0"/>
                <a:t> </a:t>
              </a:r>
              <a:r>
                <a:rPr lang="en-GB" sz="800" b="1" dirty="0" err="1"/>
                <a:t>en</a:t>
              </a:r>
              <a:r>
                <a:rPr lang="en-GB" sz="800" b="1" dirty="0"/>
                <a:t> service</a:t>
              </a:r>
            </a:p>
          </p:txBody>
        </p:sp>
      </p:grpSp>
      <p:cxnSp>
        <p:nvCxnSpPr>
          <p:cNvPr id="64" name="Straight Connector 63"/>
          <p:cNvCxnSpPr/>
          <p:nvPr/>
        </p:nvCxnSpPr>
        <p:spPr>
          <a:xfrm>
            <a:off x="1559496" y="2318328"/>
            <a:ext cx="0" cy="3996095"/>
          </a:xfrm>
          <a:prstGeom prst="line">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TextBox 370"/>
          <p:cNvSpPr txBox="1">
            <a:spLocks noChangeArrowheads="1"/>
          </p:cNvSpPr>
          <p:nvPr/>
        </p:nvSpPr>
        <p:spPr bwMode="auto">
          <a:xfrm>
            <a:off x="1491410" y="6259005"/>
            <a:ext cx="360363" cy="276225"/>
          </a:xfrm>
          <a:prstGeom prst="rect">
            <a:avLst/>
          </a:prstGeom>
          <a:noFill/>
          <a:ln w="9525">
            <a:noFill/>
            <a:miter lim="800000"/>
            <a:headEnd/>
            <a:tailEnd/>
          </a:ln>
        </p:spPr>
        <p:txBody>
          <a:bodyPr>
            <a:spAutoFit/>
          </a:bodyPr>
          <a:lstStyle/>
          <a:p>
            <a:pPr algn="ctr"/>
            <a:r>
              <a:rPr lang="en-US" sz="1200" b="1" dirty="0">
                <a:solidFill>
                  <a:srgbClr val="0070C0"/>
                </a:solidFill>
              </a:rPr>
              <a:t>t</a:t>
            </a:r>
          </a:p>
        </p:txBody>
      </p:sp>
      <p:pic>
        <p:nvPicPr>
          <p:cNvPr id="67" name="Image 33"/>
          <p:cNvPicPr>
            <a:picLocks noChangeAspect="1"/>
          </p:cNvPicPr>
          <p:nvPr/>
        </p:nvPicPr>
        <p:blipFill>
          <a:blip r:embed="rId9"/>
          <a:stretch>
            <a:fillRect/>
          </a:stretch>
        </p:blipFill>
        <p:spPr>
          <a:xfrm>
            <a:off x="3770915" y="3801052"/>
            <a:ext cx="2027499" cy="1671309"/>
          </a:xfrm>
          <a:prstGeom prst="rect">
            <a:avLst/>
          </a:prstGeom>
        </p:spPr>
      </p:pic>
      <p:sp>
        <p:nvSpPr>
          <p:cNvPr id="69" name="Rounded Rectangle 122"/>
          <p:cNvSpPr>
            <a:spLocks noChangeArrowheads="1"/>
          </p:cNvSpPr>
          <p:nvPr/>
        </p:nvSpPr>
        <p:spPr bwMode="auto">
          <a:xfrm>
            <a:off x="1202996" y="3082332"/>
            <a:ext cx="792248" cy="501377"/>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800" b="1" dirty="0" err="1">
                <a:latin typeface="+mn-lt"/>
              </a:rPr>
              <a:t>Retirés</a:t>
            </a:r>
            <a:r>
              <a:rPr lang="en-US" sz="800" b="1" dirty="0">
                <a:latin typeface="+mn-lt"/>
              </a:rPr>
              <a:t> </a:t>
            </a:r>
            <a:r>
              <a:rPr lang="en-US" sz="800" b="1" dirty="0" err="1">
                <a:latin typeface="+mn-lt"/>
              </a:rPr>
              <a:t>dans</a:t>
            </a:r>
            <a:r>
              <a:rPr lang="en-US" sz="800" b="1" dirty="0">
                <a:latin typeface="+mn-lt"/>
              </a:rPr>
              <a:t> la zone de </a:t>
            </a:r>
            <a:r>
              <a:rPr lang="en-US" sz="800" b="1" dirty="0" err="1">
                <a:latin typeface="+mn-lt"/>
              </a:rPr>
              <a:t>dégagement</a:t>
            </a:r>
            <a:endParaRPr lang="en-US" sz="800" b="1" dirty="0">
              <a:latin typeface="+mn-lt"/>
            </a:endParaRPr>
          </a:p>
        </p:txBody>
      </p:sp>
      <p:sp>
        <p:nvSpPr>
          <p:cNvPr id="70" name="Rounded Rectangle 122"/>
          <p:cNvSpPr>
            <a:spLocks noChangeArrowheads="1"/>
          </p:cNvSpPr>
          <p:nvPr/>
        </p:nvSpPr>
        <p:spPr bwMode="auto">
          <a:xfrm>
            <a:off x="1235049" y="5305435"/>
            <a:ext cx="654823" cy="273212"/>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900" b="1" dirty="0">
                <a:latin typeface="+mn-lt"/>
              </a:rPr>
              <a:t>Passage du train</a:t>
            </a:r>
          </a:p>
        </p:txBody>
      </p:sp>
      <p:cxnSp>
        <p:nvCxnSpPr>
          <p:cNvPr id="71" name="Straight Connector 70"/>
          <p:cNvCxnSpPr/>
          <p:nvPr/>
        </p:nvCxnSpPr>
        <p:spPr bwMode="auto">
          <a:xfrm>
            <a:off x="1562597" y="3563136"/>
            <a:ext cx="0" cy="1733884"/>
          </a:xfrm>
          <a:prstGeom prst="line">
            <a:avLst/>
          </a:prstGeom>
          <a:solidFill>
            <a:schemeClr val="accent1"/>
          </a:solidFill>
          <a:ln w="31750" cap="flat" cmpd="sng" algn="ctr">
            <a:solidFill>
              <a:srgbClr val="FF00FF"/>
            </a:solidFill>
            <a:prstDash val="solid"/>
            <a:round/>
            <a:headEnd type="none" w="med" len="med"/>
            <a:tailEnd type="none" w="med" len="med"/>
          </a:ln>
          <a:effectLst/>
        </p:spPr>
      </p:cxnSp>
      <p:sp>
        <p:nvSpPr>
          <p:cNvPr id="6" name="ZoneTexte 5"/>
          <p:cNvSpPr txBox="1"/>
          <p:nvPr/>
        </p:nvSpPr>
        <p:spPr>
          <a:xfrm>
            <a:off x="9797198" y="4844373"/>
            <a:ext cx="1125036" cy="276999"/>
          </a:xfrm>
          <a:prstGeom prst="rect">
            <a:avLst/>
          </a:prstGeom>
          <a:solidFill>
            <a:srgbClr val="FF00FF"/>
          </a:solidFill>
        </p:spPr>
        <p:txBody>
          <a:bodyPr wrap="square" rtlCol="0">
            <a:spAutoFit/>
          </a:bodyPr>
          <a:lstStyle/>
          <a:p>
            <a:pPr algn="ctr"/>
            <a:r>
              <a:rPr lang="nl-BE" sz="1200" dirty="0">
                <a:solidFill>
                  <a:schemeClr val="bg1"/>
                </a:solidFill>
              </a:rPr>
              <a:t>8 secondes</a:t>
            </a:r>
          </a:p>
        </p:txBody>
      </p:sp>
      <p:sp>
        <p:nvSpPr>
          <p:cNvPr id="66" name="Rounded Rectangle 12"/>
          <p:cNvSpPr/>
          <p:nvPr/>
        </p:nvSpPr>
        <p:spPr bwMode="auto">
          <a:xfrm>
            <a:off x="7929211" y="2628344"/>
            <a:ext cx="3761771" cy="699960"/>
          </a:xfrm>
          <a:prstGeom prst="roundRect">
            <a:avLst/>
          </a:prstGeom>
          <a:noFill/>
          <a:ln w="31750" cap="flat" cmpd="sng" algn="ctr">
            <a:solidFill>
              <a:srgbClr val="FF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100" dirty="0"/>
              <a:t>La distance suffisante entre le mouvement s’approchant et le personnel correspond à la distance parcourue par le convois </a:t>
            </a:r>
            <a:r>
              <a:rPr lang="fr-BE" sz="1100" u="sng" dirty="0">
                <a:solidFill>
                  <a:srgbClr val="FF00FF"/>
                </a:solidFill>
              </a:rPr>
              <a:t>durant 8 secondes</a:t>
            </a:r>
            <a:r>
              <a:rPr lang="fr-BE" sz="1100" dirty="0"/>
              <a:t>. </a:t>
            </a:r>
            <a:endParaRPr lang="fr-BE" sz="1100" dirty="0">
              <a:solidFill>
                <a:srgbClr val="FF0000"/>
              </a:solidFill>
            </a:endParaRPr>
          </a:p>
        </p:txBody>
      </p:sp>
    </p:spTree>
    <p:extLst>
      <p:ext uri="{BB962C8B-B14F-4D97-AF65-F5344CB8AC3E}">
        <p14:creationId xmlns:p14="http://schemas.microsoft.com/office/powerpoint/2010/main" val="357568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dissolve">
                                      <p:cBhvr>
                                        <p:cTn id="1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Object 3"/>
          <p:cNvPicPr>
            <a:picLocks noChangeArrowheads="1"/>
          </p:cNvPicPr>
          <p:nvPr/>
        </p:nvPicPr>
        <p:blipFill>
          <a:blip r:embed="rId2" cstate="email">
            <a:duotone>
              <a:prstClr val="black"/>
              <a:srgbClr val="D9C3A5">
                <a:tint val="50000"/>
                <a:satMod val="180000"/>
              </a:srgbClr>
            </a:duotone>
            <a:extLst>
              <a:ext uri="{28A0092B-C50C-407E-A947-70E740481C1C}">
                <a14:useLocalDpi xmlns:a14="http://schemas.microsoft.com/office/drawing/2010/main"/>
              </a:ext>
            </a:extLst>
          </a:blip>
          <a:srcRect l="-24509" t="-18781" r="-26208" b="-5528"/>
          <a:stretch>
            <a:fillRect/>
          </a:stretch>
        </p:blipFill>
        <p:spPr bwMode="auto">
          <a:xfrm rot="152379" flipH="1">
            <a:off x="1084778" y="887212"/>
            <a:ext cx="3087079" cy="1392615"/>
          </a:xfrm>
          <a:prstGeom prst="rect">
            <a:avLst/>
          </a:prstGeom>
          <a:noFill/>
          <a:ln w="9525">
            <a:noFill/>
            <a:miter lim="800000"/>
            <a:headEnd/>
            <a:tailEnd/>
          </a:ln>
        </p:spPr>
      </p:pic>
      <p:sp>
        <p:nvSpPr>
          <p:cNvPr id="21" name="Title 1"/>
          <p:cNvSpPr txBox="1">
            <a:spLocks/>
          </p:cNvSpPr>
          <p:nvPr/>
        </p:nvSpPr>
        <p:spPr>
          <a:xfrm>
            <a:off x="1271464" y="267506"/>
            <a:ext cx="8064500" cy="616960"/>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tabLst>
                <a:tab pos="542925" algn="l"/>
              </a:tabLst>
            </a:pPr>
            <a:br>
              <a:rPr lang="en-US" sz="2000" dirty="0"/>
            </a:br>
            <a:r>
              <a:rPr lang="en-US" sz="1800" b="1" kern="0" dirty="0">
                <a:solidFill>
                  <a:srgbClr val="0070C0"/>
                </a:solidFill>
              </a:rPr>
              <a:t>c) Temps de perception</a:t>
            </a:r>
          </a:p>
        </p:txBody>
      </p:sp>
      <p:sp>
        <p:nvSpPr>
          <p:cNvPr id="22" name="Text Placeholder 2"/>
          <p:cNvSpPr>
            <a:spLocks noGrp="1"/>
          </p:cNvSpPr>
          <p:nvPr>
            <p:ph type="body" sz="quarter" idx="18"/>
          </p:nvPr>
        </p:nvSpPr>
        <p:spPr>
          <a:xfrm>
            <a:off x="8988956" y="111872"/>
            <a:ext cx="2856252"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Phase 1: Etude </a:t>
            </a:r>
            <a:r>
              <a:rPr lang="en-GB" dirty="0" err="1"/>
              <a:t>théorique</a:t>
            </a:r>
            <a:endParaRPr lang="en-GB" dirty="0"/>
          </a:p>
        </p:txBody>
      </p:sp>
      <p:sp>
        <p:nvSpPr>
          <p:cNvPr id="29" name="Rounded Rectangle 12"/>
          <p:cNvSpPr/>
          <p:nvPr/>
        </p:nvSpPr>
        <p:spPr bwMode="auto">
          <a:xfrm>
            <a:off x="1127448" y="1147337"/>
            <a:ext cx="9721080" cy="843948"/>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b="1" dirty="0">
                <a:latin typeface="+mn-lt"/>
              </a:rPr>
              <a:t>Le temps de perception </a:t>
            </a:r>
            <a:r>
              <a:rPr lang="fr-BE" dirty="0">
                <a:latin typeface="+mn-lt"/>
              </a:rPr>
              <a:t>tient compte du fait que l’agent qui veille à la sécurité doit regarder alternativement dans toutes les directions d’où peuvent arriver les trains. </a:t>
            </a:r>
          </a:p>
          <a:p>
            <a:pPr algn="just">
              <a:defRPr/>
            </a:pPr>
            <a:endParaRPr lang="fr-BE" dirty="0">
              <a:latin typeface="+mn-lt"/>
            </a:endParaRPr>
          </a:p>
        </p:txBody>
      </p:sp>
      <p:sp>
        <p:nvSpPr>
          <p:cNvPr id="30" name="Afgeronde rechthoek 14"/>
          <p:cNvSpPr/>
          <p:nvPr/>
        </p:nvSpPr>
        <p:spPr bwMode="auto">
          <a:xfrm>
            <a:off x="7824192" y="2878996"/>
            <a:ext cx="3458583" cy="707561"/>
          </a:xfrm>
          <a:prstGeom prst="roundRect">
            <a:avLst/>
          </a:prstGeom>
          <a:solidFill>
            <a:schemeClr val="bg1"/>
          </a:solid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La détermination du </a:t>
            </a:r>
            <a:r>
              <a:rPr lang="nl-BE" sz="1400" b="1" dirty="0">
                <a:latin typeface="+mn-lt"/>
              </a:rPr>
              <a:t>temps de perception</a:t>
            </a:r>
            <a:r>
              <a:rPr lang="nl-BE" sz="1400" dirty="0">
                <a:latin typeface="+mn-lt"/>
              </a:rPr>
              <a:t> dépend de </a:t>
            </a:r>
            <a:r>
              <a:rPr lang="nl-BE" sz="1400" b="1" dirty="0">
                <a:latin typeface="+mn-lt"/>
              </a:rPr>
              <a:t>l’environnement</a:t>
            </a:r>
            <a:r>
              <a:rPr lang="nl-BE" sz="1400" dirty="0">
                <a:latin typeface="+mn-lt"/>
              </a:rPr>
              <a:t> autour du site (météo, obstacles, etc…)</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786" y="3278309"/>
            <a:ext cx="669509" cy="65375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17" y="4980843"/>
            <a:ext cx="661298" cy="720080"/>
          </a:xfrm>
          <a:prstGeom prst="rect">
            <a:avLst/>
          </a:prstGeom>
        </p:spPr>
      </p:pic>
      <p:sp>
        <p:nvSpPr>
          <p:cNvPr id="10" name="TextBox 9"/>
          <p:cNvSpPr txBox="1"/>
          <p:nvPr/>
        </p:nvSpPr>
        <p:spPr>
          <a:xfrm>
            <a:off x="2423592" y="5877272"/>
            <a:ext cx="216024" cy="369332"/>
          </a:xfrm>
          <a:prstGeom prst="rect">
            <a:avLst/>
          </a:prstGeom>
          <a:noFill/>
        </p:spPr>
        <p:txBody>
          <a:bodyPr wrap="square" rtlCol="0">
            <a:spAutoFit/>
          </a:bodyPr>
          <a:lstStyle/>
          <a:p>
            <a:endParaRPr lang="en-GB" dirty="0"/>
          </a:p>
        </p:txBody>
      </p:sp>
      <p:sp>
        <p:nvSpPr>
          <p:cNvPr id="11" name="TextBox 10"/>
          <p:cNvSpPr txBox="1"/>
          <p:nvPr/>
        </p:nvSpPr>
        <p:spPr>
          <a:xfrm>
            <a:off x="2060053" y="6291563"/>
            <a:ext cx="216024" cy="276999"/>
          </a:xfrm>
          <a:prstGeom prst="rect">
            <a:avLst/>
          </a:prstGeom>
          <a:noFill/>
        </p:spPr>
        <p:txBody>
          <a:bodyPr wrap="square" rtlCol="0">
            <a:spAutoFit/>
          </a:bodyPr>
          <a:lstStyle/>
          <a:p>
            <a:r>
              <a:rPr lang="en-GB" sz="1200" dirty="0">
                <a:solidFill>
                  <a:srgbClr val="0070C0"/>
                </a:solidFill>
              </a:rPr>
              <a:t>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3715" y="4893122"/>
            <a:ext cx="1873599" cy="1147857"/>
          </a:xfrm>
          <a:prstGeom prst="rect">
            <a:avLst/>
          </a:prstGeom>
        </p:spPr>
      </p:pic>
      <p:sp>
        <p:nvSpPr>
          <p:cNvPr id="8" name="TextBox 7"/>
          <p:cNvSpPr txBox="1"/>
          <p:nvPr/>
        </p:nvSpPr>
        <p:spPr>
          <a:xfrm>
            <a:off x="9984432" y="5138864"/>
            <a:ext cx="1008112" cy="461665"/>
          </a:xfrm>
          <a:prstGeom prst="rect">
            <a:avLst/>
          </a:prstGeom>
          <a:noFill/>
        </p:spPr>
        <p:txBody>
          <a:bodyPr wrap="square" rtlCol="0">
            <a:spAutoFit/>
          </a:bodyPr>
          <a:lstStyle/>
          <a:p>
            <a:r>
              <a:rPr lang="en-GB" sz="1200" dirty="0">
                <a:solidFill>
                  <a:srgbClr val="005DA4"/>
                </a:solidFill>
              </a:rPr>
              <a:t>Temps de perception</a:t>
            </a:r>
            <a:endParaRPr lang="fr-BE" sz="1200" dirty="0">
              <a:solidFill>
                <a:srgbClr val="005DA4"/>
              </a:solidFill>
            </a:endParaRPr>
          </a:p>
        </p:txBody>
      </p:sp>
      <p:cxnSp>
        <p:nvCxnSpPr>
          <p:cNvPr id="20" name="Straight Connector 19"/>
          <p:cNvCxnSpPr/>
          <p:nvPr/>
        </p:nvCxnSpPr>
        <p:spPr bwMode="auto">
          <a:xfrm>
            <a:off x="2063552" y="2297975"/>
            <a:ext cx="0" cy="3716734"/>
          </a:xfrm>
          <a:prstGeom prst="line">
            <a:avLst/>
          </a:prstGeom>
          <a:solidFill>
            <a:schemeClr val="accent1"/>
          </a:solidFill>
          <a:ln w="12700" cap="flat" cmpd="sng" algn="ctr">
            <a:solidFill>
              <a:srgbClr val="0070C0"/>
            </a:solidFill>
            <a:prstDash val="sysDash"/>
            <a:round/>
            <a:headEnd type="none" w="med" len="med"/>
            <a:tailEnd type="none" w="med" len="med"/>
          </a:ln>
          <a:effectLst/>
        </p:spPr>
      </p:cxnSp>
      <p:cxnSp>
        <p:nvCxnSpPr>
          <p:cNvPr id="23" name="Straight Arrow Connector 22"/>
          <p:cNvCxnSpPr/>
          <p:nvPr/>
        </p:nvCxnSpPr>
        <p:spPr>
          <a:xfrm>
            <a:off x="2063552" y="6022521"/>
            <a:ext cx="0" cy="348519"/>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511461" y="2278922"/>
            <a:ext cx="4376627" cy="1781353"/>
            <a:chOff x="1848368" y="1053498"/>
            <a:chExt cx="8250732" cy="3242151"/>
          </a:xfrm>
        </p:grpSpPr>
        <p:cxnSp>
          <p:nvCxnSpPr>
            <p:cNvPr id="18" name="Straight Connector 14"/>
            <p:cNvCxnSpPr/>
            <p:nvPr/>
          </p:nvCxnSpPr>
          <p:spPr bwMode="auto">
            <a:xfrm flipV="1">
              <a:off x="1897250" y="3662783"/>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6535" y="1053498"/>
              <a:ext cx="479860" cy="1131757"/>
            </a:xfrm>
            <a:prstGeom prst="rect">
              <a:avLst/>
            </a:prstGeom>
          </p:spPr>
        </p:pic>
        <p:cxnSp>
          <p:nvCxnSpPr>
            <p:cNvPr id="25" name="Straight Connector 14"/>
            <p:cNvCxnSpPr/>
            <p:nvPr/>
          </p:nvCxnSpPr>
          <p:spPr bwMode="auto">
            <a:xfrm flipV="1">
              <a:off x="1848368" y="4210748"/>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26" name="Oval 25"/>
            <p:cNvSpPr>
              <a:spLocks noChangeArrowheads="1"/>
            </p:cNvSpPr>
            <p:nvPr/>
          </p:nvSpPr>
          <p:spPr bwMode="auto">
            <a:xfrm>
              <a:off x="3006242" y="3627923"/>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28" name="Oval 63"/>
            <p:cNvSpPr>
              <a:spLocks noChangeArrowheads="1"/>
            </p:cNvSpPr>
            <p:nvPr/>
          </p:nvSpPr>
          <p:spPr bwMode="auto">
            <a:xfrm>
              <a:off x="3008088" y="4168911"/>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1" name="Rectangle 18"/>
            <p:cNvSpPr>
              <a:spLocks noChangeArrowheads="1"/>
            </p:cNvSpPr>
            <p:nvPr/>
          </p:nvSpPr>
          <p:spPr bwMode="auto">
            <a:xfrm>
              <a:off x="8939405" y="360168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2" name="Rectangle 18"/>
            <p:cNvSpPr>
              <a:spLocks noChangeArrowheads="1"/>
            </p:cNvSpPr>
            <p:nvPr/>
          </p:nvSpPr>
          <p:spPr bwMode="auto">
            <a:xfrm>
              <a:off x="8935160" y="4162176"/>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4" name="Rectangle 102"/>
            <p:cNvSpPr>
              <a:spLocks noChangeArrowheads="1"/>
            </p:cNvSpPr>
            <p:nvPr/>
          </p:nvSpPr>
          <p:spPr bwMode="auto">
            <a:xfrm>
              <a:off x="5506200" y="3510587"/>
              <a:ext cx="1265749" cy="317006"/>
            </a:xfrm>
            <a:prstGeom prst="rect">
              <a:avLst/>
            </a:prstGeom>
            <a:solidFill>
              <a:srgbClr val="FFFF00"/>
            </a:solidFill>
            <a:ln w="31750" algn="ctr">
              <a:solidFill>
                <a:srgbClr val="FFC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6" name="Chevron 29"/>
            <p:cNvSpPr>
              <a:spLocks noChangeArrowheads="1"/>
            </p:cNvSpPr>
            <p:nvPr/>
          </p:nvSpPr>
          <p:spPr bwMode="auto">
            <a:xfrm>
              <a:off x="2265484" y="3606161"/>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7" name="Chevron 30"/>
            <p:cNvSpPr>
              <a:spLocks noChangeAspect="1"/>
            </p:cNvSpPr>
            <p:nvPr/>
          </p:nvSpPr>
          <p:spPr bwMode="auto">
            <a:xfrm flipH="1">
              <a:off x="2274162" y="4151187"/>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cxnSp>
          <p:nvCxnSpPr>
            <p:cNvPr id="38" name="Straight Arrow Connector 37"/>
            <p:cNvCxnSpPr/>
            <p:nvPr/>
          </p:nvCxnSpPr>
          <p:spPr>
            <a:xfrm>
              <a:off x="6612983" y="1430156"/>
              <a:ext cx="2363620" cy="217134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6167113" y="2129864"/>
              <a:ext cx="198166" cy="727803"/>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1" name="Picture 40" descr="D:\Documents And Settings\GQR7802\Local Settings\Temporary Internet Files\Content.IE5\HNYX0581\MC900441310[1].png"/>
            <p:cNvPicPr/>
            <p:nvPr/>
          </p:nvPicPr>
          <p:blipFill>
            <a:blip r:embed="rId7" cstate="print"/>
            <a:srcRect/>
            <a:stretch>
              <a:fillRect/>
            </a:stretch>
          </p:blipFill>
          <p:spPr bwMode="auto">
            <a:xfrm>
              <a:off x="7580784" y="2290028"/>
              <a:ext cx="246380" cy="246380"/>
            </a:xfrm>
            <a:prstGeom prst="rect">
              <a:avLst/>
            </a:prstGeom>
            <a:noFill/>
          </p:spPr>
        </p:pic>
        <p:pic>
          <p:nvPicPr>
            <p:cNvPr id="42" name="Picture 41" descr="D:\Documents And Settings\GQR7802\Local Settings\Temporary Internet Files\Content.IE5\HNYX0581\MC900441310[1].png"/>
            <p:cNvPicPr/>
            <p:nvPr/>
          </p:nvPicPr>
          <p:blipFill>
            <a:blip r:embed="rId7" cstate="print"/>
            <a:srcRect/>
            <a:stretch>
              <a:fillRect/>
            </a:stretch>
          </p:blipFill>
          <p:spPr bwMode="auto">
            <a:xfrm>
              <a:off x="7334404" y="2611287"/>
              <a:ext cx="246380" cy="246380"/>
            </a:xfrm>
            <a:prstGeom prst="rect">
              <a:avLst/>
            </a:prstGeom>
            <a:noFill/>
          </p:spPr>
        </p:pic>
        <p:grpSp>
          <p:nvGrpSpPr>
            <p:cNvPr id="43" name="Group 176"/>
            <p:cNvGrpSpPr>
              <a:grpSpLocks noChangeAspect="1"/>
            </p:cNvGrpSpPr>
            <p:nvPr/>
          </p:nvGrpSpPr>
          <p:grpSpPr bwMode="auto">
            <a:xfrm>
              <a:off x="5424924" y="3624650"/>
              <a:ext cx="162552" cy="107572"/>
              <a:chOff x="7956376" y="548680"/>
              <a:chExt cx="216024" cy="144016"/>
            </a:xfrm>
          </p:grpSpPr>
          <p:cxnSp>
            <p:nvCxnSpPr>
              <p:cNvPr id="50"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51"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70190" y="3007593"/>
              <a:ext cx="439152" cy="675172"/>
            </a:xfrm>
            <a:prstGeom prst="rect">
              <a:avLst/>
            </a:prstGeom>
          </p:spPr>
        </p:pic>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3705" y="3014000"/>
              <a:ext cx="439152" cy="675172"/>
            </a:xfrm>
            <a:prstGeom prst="rect">
              <a:avLst/>
            </a:prstGeom>
          </p:spPr>
        </p:pic>
        <p:grpSp>
          <p:nvGrpSpPr>
            <p:cNvPr id="47" name="Group 176"/>
            <p:cNvGrpSpPr>
              <a:grpSpLocks noChangeAspect="1"/>
            </p:cNvGrpSpPr>
            <p:nvPr/>
          </p:nvGrpSpPr>
          <p:grpSpPr bwMode="auto">
            <a:xfrm>
              <a:off x="6695388" y="3615250"/>
              <a:ext cx="162552" cy="107572"/>
              <a:chOff x="7956376" y="548680"/>
              <a:chExt cx="216024" cy="144016"/>
            </a:xfrm>
          </p:grpSpPr>
          <p:cxnSp>
            <p:nvCxnSpPr>
              <p:cNvPr id="48"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49"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sp>
        <p:nvSpPr>
          <p:cNvPr id="4" name="Curved Right Arrow 3"/>
          <p:cNvSpPr/>
          <p:nvPr/>
        </p:nvSpPr>
        <p:spPr>
          <a:xfrm>
            <a:off x="4451769" y="2301951"/>
            <a:ext cx="299834" cy="4351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pSp>
        <p:nvGrpSpPr>
          <p:cNvPr id="52" name="Group 51"/>
          <p:cNvGrpSpPr/>
          <p:nvPr/>
        </p:nvGrpSpPr>
        <p:grpSpPr>
          <a:xfrm>
            <a:off x="2511461" y="4177445"/>
            <a:ext cx="4428492" cy="2004941"/>
            <a:chOff x="1848368" y="1053498"/>
            <a:chExt cx="8250732" cy="3242151"/>
          </a:xfrm>
        </p:grpSpPr>
        <p:cxnSp>
          <p:nvCxnSpPr>
            <p:cNvPr id="53" name="Straight Connector 14"/>
            <p:cNvCxnSpPr/>
            <p:nvPr/>
          </p:nvCxnSpPr>
          <p:spPr bwMode="auto">
            <a:xfrm flipV="1">
              <a:off x="1897250" y="3662783"/>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6535" y="1053498"/>
              <a:ext cx="479860" cy="1131757"/>
            </a:xfrm>
            <a:prstGeom prst="rect">
              <a:avLst/>
            </a:prstGeom>
          </p:spPr>
        </p:pic>
        <p:cxnSp>
          <p:nvCxnSpPr>
            <p:cNvPr id="56" name="Straight Connector 14"/>
            <p:cNvCxnSpPr/>
            <p:nvPr/>
          </p:nvCxnSpPr>
          <p:spPr bwMode="auto">
            <a:xfrm flipV="1">
              <a:off x="1848368" y="4210748"/>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57" name="Oval 56"/>
            <p:cNvSpPr>
              <a:spLocks noChangeArrowheads="1"/>
            </p:cNvSpPr>
            <p:nvPr/>
          </p:nvSpPr>
          <p:spPr bwMode="auto">
            <a:xfrm>
              <a:off x="3006242" y="3627923"/>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58" name="Oval 63"/>
            <p:cNvSpPr>
              <a:spLocks noChangeArrowheads="1"/>
            </p:cNvSpPr>
            <p:nvPr/>
          </p:nvSpPr>
          <p:spPr bwMode="auto">
            <a:xfrm>
              <a:off x="3008088" y="4168911"/>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59" name="Rectangle 18"/>
            <p:cNvSpPr>
              <a:spLocks noChangeArrowheads="1"/>
            </p:cNvSpPr>
            <p:nvPr/>
          </p:nvSpPr>
          <p:spPr bwMode="auto">
            <a:xfrm>
              <a:off x="8939405" y="360168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0" name="Rectangle 18"/>
            <p:cNvSpPr>
              <a:spLocks noChangeArrowheads="1"/>
            </p:cNvSpPr>
            <p:nvPr/>
          </p:nvSpPr>
          <p:spPr bwMode="auto">
            <a:xfrm>
              <a:off x="8935160" y="4162176"/>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2" name="Rectangle 102"/>
            <p:cNvSpPr>
              <a:spLocks noChangeArrowheads="1"/>
            </p:cNvSpPr>
            <p:nvPr/>
          </p:nvSpPr>
          <p:spPr bwMode="auto">
            <a:xfrm>
              <a:off x="5506200" y="3510587"/>
              <a:ext cx="1265749" cy="317006"/>
            </a:xfrm>
            <a:prstGeom prst="rect">
              <a:avLst/>
            </a:prstGeom>
            <a:solidFill>
              <a:srgbClr val="FFFF00"/>
            </a:solidFill>
            <a:ln w="31750" algn="ctr">
              <a:solidFill>
                <a:srgbClr val="FFC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4" name="Chevron 29"/>
            <p:cNvSpPr>
              <a:spLocks noChangeArrowheads="1"/>
            </p:cNvSpPr>
            <p:nvPr/>
          </p:nvSpPr>
          <p:spPr bwMode="auto">
            <a:xfrm>
              <a:off x="2265484" y="3606161"/>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5" name="Chevron 30"/>
            <p:cNvSpPr>
              <a:spLocks noChangeAspect="1"/>
            </p:cNvSpPr>
            <p:nvPr/>
          </p:nvSpPr>
          <p:spPr bwMode="auto">
            <a:xfrm flipH="1">
              <a:off x="2274162" y="4151187"/>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cxnSp>
          <p:nvCxnSpPr>
            <p:cNvPr id="66" name="Straight Arrow Connector 65"/>
            <p:cNvCxnSpPr>
              <a:stCxn id="55" idx="1"/>
            </p:cNvCxnSpPr>
            <p:nvPr/>
          </p:nvCxnSpPr>
          <p:spPr>
            <a:xfrm flipH="1">
              <a:off x="3075098" y="1619377"/>
              <a:ext cx="3041436" cy="1991877"/>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3062697" y="1985158"/>
              <a:ext cx="3041347" cy="219937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6280524" y="2129864"/>
              <a:ext cx="84756" cy="738309"/>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9" name="Picture 68" descr="D:\Documents And Settings\GQR7802\Local Settings\Temporary Internet Files\Content.IE5\HNYX0581\MC900441310[1].png"/>
            <p:cNvPicPr/>
            <p:nvPr/>
          </p:nvPicPr>
          <p:blipFill>
            <a:blip r:embed="rId7" cstate="print"/>
            <a:srcRect/>
            <a:stretch>
              <a:fillRect/>
            </a:stretch>
          </p:blipFill>
          <p:spPr bwMode="auto">
            <a:xfrm>
              <a:off x="4198897" y="3152946"/>
              <a:ext cx="246381" cy="246380"/>
            </a:xfrm>
            <a:prstGeom prst="rect">
              <a:avLst/>
            </a:prstGeom>
            <a:noFill/>
          </p:spPr>
        </p:pic>
        <p:pic>
          <p:nvPicPr>
            <p:cNvPr id="70" name="Picture 69" descr="D:\Documents And Settings\GQR7802\Local Settings\Temporary Internet Files\Content.IE5\HNYX0581\MC900441310[1].png"/>
            <p:cNvPicPr/>
            <p:nvPr/>
          </p:nvPicPr>
          <p:blipFill>
            <a:blip r:embed="rId7" cstate="print"/>
            <a:srcRect/>
            <a:stretch>
              <a:fillRect/>
            </a:stretch>
          </p:blipFill>
          <p:spPr bwMode="auto">
            <a:xfrm>
              <a:off x="4220596" y="2649655"/>
              <a:ext cx="246381" cy="246380"/>
            </a:xfrm>
            <a:prstGeom prst="rect">
              <a:avLst/>
            </a:prstGeom>
            <a:noFill/>
          </p:spPr>
        </p:pic>
        <p:grpSp>
          <p:nvGrpSpPr>
            <p:cNvPr id="71" name="Group 176"/>
            <p:cNvGrpSpPr>
              <a:grpSpLocks noChangeAspect="1"/>
            </p:cNvGrpSpPr>
            <p:nvPr/>
          </p:nvGrpSpPr>
          <p:grpSpPr bwMode="auto">
            <a:xfrm>
              <a:off x="5424924" y="3624650"/>
              <a:ext cx="162552" cy="107572"/>
              <a:chOff x="7956376" y="548680"/>
              <a:chExt cx="216024" cy="144016"/>
            </a:xfrm>
          </p:grpSpPr>
          <p:cxnSp>
            <p:nvCxnSpPr>
              <p:cNvPr id="77"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78"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pic>
          <p:nvPicPr>
            <p:cNvPr id="72" name="Picture 7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70190" y="3007593"/>
              <a:ext cx="439152" cy="675172"/>
            </a:xfrm>
            <a:prstGeom prst="rect">
              <a:avLst/>
            </a:prstGeom>
          </p:spPr>
        </p:pic>
        <p:pic>
          <p:nvPicPr>
            <p:cNvPr id="73" name="Picture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3705" y="3014000"/>
              <a:ext cx="439152" cy="675172"/>
            </a:xfrm>
            <a:prstGeom prst="rect">
              <a:avLst/>
            </a:prstGeom>
          </p:spPr>
        </p:pic>
        <p:grpSp>
          <p:nvGrpSpPr>
            <p:cNvPr id="74" name="Group 176"/>
            <p:cNvGrpSpPr>
              <a:grpSpLocks noChangeAspect="1"/>
            </p:cNvGrpSpPr>
            <p:nvPr/>
          </p:nvGrpSpPr>
          <p:grpSpPr bwMode="auto">
            <a:xfrm>
              <a:off x="6695388" y="3615250"/>
              <a:ext cx="162552" cy="107572"/>
              <a:chOff x="7956376" y="548680"/>
              <a:chExt cx="216024" cy="144016"/>
            </a:xfrm>
          </p:grpSpPr>
          <p:cxnSp>
            <p:nvCxnSpPr>
              <p:cNvPr id="75"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76"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sp>
        <p:nvSpPr>
          <p:cNvPr id="13" name="Curved Left Arrow 12"/>
          <p:cNvSpPr/>
          <p:nvPr/>
        </p:nvSpPr>
        <p:spPr>
          <a:xfrm>
            <a:off x="5117641" y="4172098"/>
            <a:ext cx="320236" cy="40991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80" name="Rounded Rectangle 122"/>
          <p:cNvSpPr>
            <a:spLocks noChangeArrowheads="1"/>
          </p:cNvSpPr>
          <p:nvPr/>
        </p:nvSpPr>
        <p:spPr bwMode="auto">
          <a:xfrm>
            <a:off x="1723444" y="5239541"/>
            <a:ext cx="681310" cy="407802"/>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600" b="1" dirty="0" err="1">
                <a:latin typeface="+mn-lt"/>
              </a:rPr>
              <a:t>Regarder</a:t>
            </a:r>
            <a:r>
              <a:rPr lang="en-US" sz="600" b="1" dirty="0">
                <a:latin typeface="+mn-lt"/>
              </a:rPr>
              <a:t> les points de </a:t>
            </a:r>
            <a:r>
              <a:rPr lang="en-US" sz="600" b="1" dirty="0" err="1">
                <a:latin typeface="+mn-lt"/>
              </a:rPr>
              <a:t>détection</a:t>
            </a:r>
            <a:r>
              <a:rPr lang="en-US" sz="600" b="1" dirty="0">
                <a:latin typeface="+mn-lt"/>
              </a:rPr>
              <a:t> à </a:t>
            </a:r>
            <a:r>
              <a:rPr lang="en-US" sz="600" b="1" dirty="0" err="1">
                <a:latin typeface="+mn-lt"/>
              </a:rPr>
              <a:t>droite</a:t>
            </a:r>
            <a:endParaRPr lang="en-US" sz="600" b="1" dirty="0">
              <a:latin typeface="+mn-lt"/>
            </a:endParaRPr>
          </a:p>
        </p:txBody>
      </p:sp>
      <p:sp>
        <p:nvSpPr>
          <p:cNvPr id="81" name="Rounded Rectangle 122"/>
          <p:cNvSpPr>
            <a:spLocks noChangeArrowheads="1"/>
          </p:cNvSpPr>
          <p:nvPr/>
        </p:nvSpPr>
        <p:spPr bwMode="auto">
          <a:xfrm>
            <a:off x="1738056" y="3415565"/>
            <a:ext cx="633495" cy="441527"/>
          </a:xfrm>
          <a:prstGeom prst="roundRect">
            <a:avLst>
              <a:gd name="adj" fmla="val 16667"/>
            </a:avLst>
          </a:prstGeom>
          <a:solidFill>
            <a:schemeClr val="bg1"/>
          </a:solidFill>
          <a:ln w="31750" algn="ctr">
            <a:solidFill>
              <a:schemeClr val="accent1"/>
            </a:solidFill>
            <a:round/>
            <a:headEnd/>
            <a:tailEnd/>
          </a:ln>
        </p:spPr>
        <p:txBody>
          <a:bodyPr wrap="square" anchor="ctr"/>
          <a:lstStyle/>
          <a:p>
            <a:pPr algn="ctr"/>
            <a:r>
              <a:rPr lang="en-US" sz="600" b="1" dirty="0" err="1">
                <a:latin typeface="+mn-lt"/>
              </a:rPr>
              <a:t>Regarder</a:t>
            </a:r>
            <a:r>
              <a:rPr lang="en-US" sz="600" b="1" dirty="0">
                <a:latin typeface="+mn-lt"/>
              </a:rPr>
              <a:t> les points de </a:t>
            </a:r>
            <a:r>
              <a:rPr lang="en-US" sz="600" b="1" dirty="0" err="1">
                <a:latin typeface="+mn-lt"/>
              </a:rPr>
              <a:t>détection</a:t>
            </a:r>
            <a:r>
              <a:rPr lang="en-US" sz="600" b="1" dirty="0">
                <a:latin typeface="+mn-lt"/>
              </a:rPr>
              <a:t> à gauche</a:t>
            </a:r>
          </a:p>
        </p:txBody>
      </p:sp>
      <p:sp>
        <p:nvSpPr>
          <p:cNvPr id="84" name="Rectangle 102"/>
          <p:cNvSpPr>
            <a:spLocks noChangeArrowheads="1"/>
          </p:cNvSpPr>
          <p:nvPr/>
        </p:nvSpPr>
        <p:spPr bwMode="auto">
          <a:xfrm>
            <a:off x="4435976" y="3803787"/>
            <a:ext cx="722502" cy="300772"/>
          </a:xfrm>
          <a:prstGeom prst="rect">
            <a:avLst/>
          </a:prstGeom>
          <a:noFill/>
          <a:ln w="31750" algn="ctr">
            <a:solidFill>
              <a:srgbClr val="FFC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5" name="Rectangle 102"/>
          <p:cNvSpPr>
            <a:spLocks noChangeArrowheads="1"/>
          </p:cNvSpPr>
          <p:nvPr/>
        </p:nvSpPr>
        <p:spPr bwMode="auto">
          <a:xfrm>
            <a:off x="4471668" y="5889546"/>
            <a:ext cx="722502" cy="330849"/>
          </a:xfrm>
          <a:prstGeom prst="rect">
            <a:avLst/>
          </a:prstGeom>
          <a:noFill/>
          <a:ln w="31750" algn="ctr">
            <a:solidFill>
              <a:srgbClr val="FFC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cxnSp>
        <p:nvCxnSpPr>
          <p:cNvPr id="79" name="Straight Connector 111"/>
          <p:cNvCxnSpPr/>
          <p:nvPr/>
        </p:nvCxnSpPr>
        <p:spPr bwMode="auto">
          <a:xfrm>
            <a:off x="3590832" y="3280579"/>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82" name="Straight Arrow Connector 81"/>
          <p:cNvCxnSpPr/>
          <p:nvPr/>
        </p:nvCxnSpPr>
        <p:spPr>
          <a:xfrm>
            <a:off x="5030700" y="2732342"/>
            <a:ext cx="1273026" cy="128010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6" name="Rechte verbindingslijn met pijl 102"/>
          <p:cNvCxnSpPr/>
          <p:nvPr/>
        </p:nvCxnSpPr>
        <p:spPr bwMode="auto">
          <a:xfrm>
            <a:off x="5303714" y="3295085"/>
            <a:ext cx="0" cy="431800"/>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87" name="Tekstvak 104"/>
          <p:cNvSpPr txBox="1"/>
          <p:nvPr/>
        </p:nvSpPr>
        <p:spPr bwMode="auto">
          <a:xfrm>
            <a:off x="5027796" y="3386075"/>
            <a:ext cx="865187" cy="246063"/>
          </a:xfrm>
          <a:prstGeom prst="rect">
            <a:avLst/>
          </a:prstGeom>
          <a:noFill/>
          <a:ln w="9525">
            <a:noFill/>
          </a:ln>
        </p:spPr>
        <p:txBody>
          <a:bodyPr>
            <a:spAutoFit/>
          </a:bodyPr>
          <a:lstStyle/>
          <a:p>
            <a:pPr algn="ctr">
              <a:defRPr/>
            </a:pPr>
            <a:r>
              <a:rPr lang="nl-BE" sz="1000" dirty="0">
                <a:solidFill>
                  <a:schemeClr val="accent3"/>
                </a:solidFill>
              </a:rPr>
              <a:t>DS</a:t>
            </a:r>
          </a:p>
        </p:txBody>
      </p:sp>
      <p:cxnSp>
        <p:nvCxnSpPr>
          <p:cNvPr id="88" name="Straight Connector 111"/>
          <p:cNvCxnSpPr/>
          <p:nvPr/>
        </p:nvCxnSpPr>
        <p:spPr bwMode="auto">
          <a:xfrm>
            <a:off x="3688915" y="5340883"/>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89" name="Tekstvak 104"/>
          <p:cNvSpPr txBox="1"/>
          <p:nvPr/>
        </p:nvSpPr>
        <p:spPr bwMode="auto">
          <a:xfrm>
            <a:off x="5027218" y="5454860"/>
            <a:ext cx="865187" cy="246063"/>
          </a:xfrm>
          <a:prstGeom prst="rect">
            <a:avLst/>
          </a:prstGeom>
          <a:noFill/>
          <a:ln w="9525">
            <a:noFill/>
          </a:ln>
        </p:spPr>
        <p:txBody>
          <a:bodyPr>
            <a:spAutoFit/>
          </a:bodyPr>
          <a:lstStyle/>
          <a:p>
            <a:pPr algn="ctr">
              <a:defRPr/>
            </a:pPr>
            <a:r>
              <a:rPr lang="nl-BE" sz="1000" dirty="0">
                <a:solidFill>
                  <a:schemeClr val="accent3"/>
                </a:solidFill>
              </a:rPr>
              <a:t>DS</a:t>
            </a:r>
          </a:p>
        </p:txBody>
      </p:sp>
      <p:cxnSp>
        <p:nvCxnSpPr>
          <p:cNvPr id="90" name="Rechte verbindingslijn met pijl 102"/>
          <p:cNvCxnSpPr/>
          <p:nvPr/>
        </p:nvCxnSpPr>
        <p:spPr bwMode="auto">
          <a:xfrm>
            <a:off x="5303714" y="5359101"/>
            <a:ext cx="0" cy="431800"/>
          </a:xfrm>
          <a:prstGeom prst="straightConnector1">
            <a:avLst/>
          </a:prstGeom>
          <a:solidFill>
            <a:schemeClr val="accent1"/>
          </a:solidFill>
          <a:ln w="9525" cap="flat" cmpd="sng" algn="ctr">
            <a:solidFill>
              <a:schemeClr val="accent3"/>
            </a:solidFill>
            <a:prstDash val="solid"/>
            <a:round/>
            <a:headEnd type="arrow"/>
            <a:tailEnd type="arrow"/>
          </a:ln>
          <a:effectLst/>
        </p:spPr>
      </p:cxnSp>
    </p:spTree>
    <p:extLst>
      <p:ext uri="{BB962C8B-B14F-4D97-AF65-F5344CB8AC3E}">
        <p14:creationId xmlns:p14="http://schemas.microsoft.com/office/powerpoint/2010/main" val="77674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8900798" y="192949"/>
            <a:ext cx="2856252"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415480" y="283039"/>
            <a:ext cx="8064500" cy="616960"/>
          </a:xfrm>
          <a:prstGeom prst="rect">
            <a:avLst/>
          </a:prstGeom>
        </p:spPr>
        <p:txBody>
          <a:bodyPr/>
          <a:lstStyle/>
          <a:p>
            <a:pPr>
              <a:tabLst>
                <a:tab pos="542925" algn="l"/>
              </a:tabLst>
            </a:pPr>
            <a:br>
              <a:rPr lang="en-US" sz="2000" dirty="0"/>
            </a:br>
            <a:r>
              <a:rPr lang="en-US" sz="1800" b="1" kern="0" dirty="0">
                <a:solidFill>
                  <a:srgbClr val="0070C0"/>
                </a:solidFill>
              </a:rPr>
              <a:t>Calcul du délai de dégagement</a:t>
            </a:r>
          </a:p>
        </p:txBody>
      </p:sp>
      <p:sp>
        <p:nvSpPr>
          <p:cNvPr id="17" name="Rounded Rectangle 12"/>
          <p:cNvSpPr/>
          <p:nvPr/>
        </p:nvSpPr>
        <p:spPr bwMode="auto">
          <a:xfrm>
            <a:off x="2063552" y="1080180"/>
            <a:ext cx="3888432" cy="2060787"/>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400" dirty="0">
                <a:latin typeface="+mn-lt"/>
              </a:rPr>
              <a:t>Somme des délais partiels suivants: </a:t>
            </a:r>
          </a:p>
          <a:p>
            <a:pPr algn="just">
              <a:defRPr/>
            </a:pPr>
            <a:endParaRPr lang="fr-BE" sz="1400" dirty="0">
              <a:latin typeface="+mn-lt"/>
            </a:endParaRPr>
          </a:p>
          <a:p>
            <a:pPr marL="228600" indent="-228600" algn="just">
              <a:buAutoNum type="alphaLcParenR"/>
              <a:defRPr/>
            </a:pPr>
            <a:r>
              <a:rPr lang="fr-BE" sz="1400" dirty="0">
                <a:latin typeface="+mn-lt"/>
              </a:rPr>
              <a:t>Le délai de dégagement proprement dit (temps réel de dégagement) ;</a:t>
            </a:r>
          </a:p>
          <a:p>
            <a:pPr marL="228600" indent="-228600" algn="just">
              <a:buAutoNum type="alphaLcParenR"/>
              <a:defRPr/>
            </a:pPr>
            <a:endParaRPr lang="fr-BE" sz="1400" dirty="0">
              <a:latin typeface="+mn-lt"/>
            </a:endParaRPr>
          </a:p>
          <a:p>
            <a:pPr marL="228600" indent="-228600" algn="just">
              <a:buAutoNum type="alphaLcParenR"/>
              <a:defRPr/>
            </a:pPr>
            <a:r>
              <a:rPr lang="fr-BE" sz="1400" dirty="0">
                <a:latin typeface="+mn-lt"/>
              </a:rPr>
              <a:t>Une marge de sécurité ;</a:t>
            </a:r>
          </a:p>
          <a:p>
            <a:pPr marL="228600" indent="-228600" algn="just">
              <a:buAutoNum type="alphaLcParenR"/>
              <a:defRPr/>
            </a:pPr>
            <a:endParaRPr lang="fr-BE" sz="1400" dirty="0">
              <a:latin typeface="+mn-lt"/>
            </a:endParaRPr>
          </a:p>
          <a:p>
            <a:pPr marL="228600" indent="-228600" algn="just">
              <a:buAutoNum type="alphaLcParenR"/>
              <a:defRPr/>
            </a:pPr>
            <a:r>
              <a:rPr lang="fr-BE" sz="1400" dirty="0">
                <a:latin typeface="+mn-lt"/>
              </a:rPr>
              <a:t>Le temps de perception ou </a:t>
            </a:r>
            <a:r>
              <a:rPr lang="fr-BE" sz="1400">
                <a:latin typeface="+mn-lt"/>
              </a:rPr>
              <a:t>de répétition. </a:t>
            </a:r>
            <a:endParaRPr lang="fr-BE" sz="1400" dirty="0">
              <a:latin typeface="+mn-lt"/>
            </a:endParaRPr>
          </a:p>
          <a:p>
            <a:pPr algn="just">
              <a:defRPr/>
            </a:pPr>
            <a:endParaRPr lang="fr-BE" sz="1600" dirty="0"/>
          </a:p>
        </p:txBody>
      </p:sp>
      <p:sp>
        <p:nvSpPr>
          <p:cNvPr id="6" name="Rounded Rectangle 5"/>
          <p:cNvSpPr/>
          <p:nvPr/>
        </p:nvSpPr>
        <p:spPr bwMode="auto">
          <a:xfrm>
            <a:off x="1093183" y="3734184"/>
            <a:ext cx="5220058" cy="962262"/>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pPr algn="ctr"/>
            <a:r>
              <a:rPr lang="en-US" sz="1400" dirty="0">
                <a:solidFill>
                  <a:schemeClr val="accent2"/>
                </a:solidFill>
                <a:latin typeface="+mn-lt"/>
              </a:rPr>
              <a:t>Le délai de </a:t>
            </a:r>
            <a:r>
              <a:rPr lang="en-US" sz="1400" dirty="0" err="1">
                <a:solidFill>
                  <a:schemeClr val="accent2"/>
                </a:solidFill>
                <a:latin typeface="+mn-lt"/>
              </a:rPr>
              <a:t>dégagement</a:t>
            </a:r>
            <a:r>
              <a:rPr lang="en-US" sz="1400" dirty="0">
                <a:solidFill>
                  <a:schemeClr val="accent2"/>
                </a:solidFill>
                <a:latin typeface="+mn-lt"/>
              </a:rPr>
              <a:t> </a:t>
            </a:r>
            <a:r>
              <a:rPr lang="en-US" sz="1400" dirty="0" err="1">
                <a:solidFill>
                  <a:schemeClr val="accent2"/>
                </a:solidFill>
                <a:latin typeface="+mn-lt"/>
              </a:rPr>
              <a:t>calculé</a:t>
            </a:r>
            <a:r>
              <a:rPr lang="en-US" sz="1400" dirty="0">
                <a:solidFill>
                  <a:schemeClr val="accent2"/>
                </a:solidFill>
                <a:latin typeface="+mn-lt"/>
              </a:rPr>
              <a:t> </a:t>
            </a:r>
            <a:r>
              <a:rPr lang="en-US" sz="1400" dirty="0" err="1">
                <a:solidFill>
                  <a:schemeClr val="accent2"/>
                </a:solidFill>
                <a:latin typeface="+mn-lt"/>
              </a:rPr>
              <a:t>théoriquement</a:t>
            </a:r>
            <a:r>
              <a:rPr lang="en-US" sz="1400" dirty="0">
                <a:solidFill>
                  <a:schemeClr val="accent2"/>
                </a:solidFill>
                <a:latin typeface="+mn-lt"/>
              </a:rPr>
              <a:t> doit </a:t>
            </a:r>
            <a:r>
              <a:rPr lang="en-US" sz="1400" dirty="0" err="1">
                <a:solidFill>
                  <a:schemeClr val="accent2"/>
                </a:solidFill>
                <a:latin typeface="+mn-lt"/>
              </a:rPr>
              <a:t>être</a:t>
            </a:r>
            <a:r>
              <a:rPr lang="en-US" sz="1400" dirty="0">
                <a:solidFill>
                  <a:schemeClr val="accent2"/>
                </a:solidFill>
                <a:latin typeface="+mn-lt"/>
              </a:rPr>
              <a:t> </a:t>
            </a:r>
            <a:r>
              <a:rPr lang="en-US" sz="1400" b="1" dirty="0">
                <a:solidFill>
                  <a:schemeClr val="accent2"/>
                </a:solidFill>
                <a:latin typeface="+mn-lt"/>
              </a:rPr>
              <a:t>plus grand ou </a:t>
            </a:r>
            <a:r>
              <a:rPr lang="en-US" sz="1400" b="1" dirty="0" err="1">
                <a:solidFill>
                  <a:schemeClr val="accent2"/>
                </a:solidFill>
                <a:latin typeface="+mn-lt"/>
              </a:rPr>
              <a:t>égal</a:t>
            </a:r>
            <a:r>
              <a:rPr lang="en-US" sz="1400" b="1" dirty="0">
                <a:solidFill>
                  <a:schemeClr val="accent2"/>
                </a:solidFill>
                <a:latin typeface="+mn-lt"/>
              </a:rPr>
              <a:t> au </a:t>
            </a:r>
            <a:r>
              <a:rPr lang="en-US" sz="1400" b="1" dirty="0" err="1">
                <a:solidFill>
                  <a:schemeClr val="accent3"/>
                </a:solidFill>
                <a:latin typeface="+mn-lt"/>
              </a:rPr>
              <a:t>délai</a:t>
            </a:r>
            <a:r>
              <a:rPr lang="en-US" sz="1400" b="1" dirty="0">
                <a:solidFill>
                  <a:schemeClr val="accent3"/>
                </a:solidFill>
                <a:latin typeface="+mn-lt"/>
              </a:rPr>
              <a:t> de </a:t>
            </a:r>
            <a:r>
              <a:rPr lang="en-US" sz="1400" b="1" dirty="0" err="1">
                <a:solidFill>
                  <a:schemeClr val="accent3"/>
                </a:solidFill>
                <a:latin typeface="+mn-lt"/>
              </a:rPr>
              <a:t>dégagement</a:t>
            </a:r>
            <a:r>
              <a:rPr lang="en-US" sz="1400" b="1" dirty="0">
                <a:solidFill>
                  <a:schemeClr val="accent3"/>
                </a:solidFill>
                <a:latin typeface="+mn-lt"/>
              </a:rPr>
              <a:t> minimal de 12 </a:t>
            </a:r>
            <a:r>
              <a:rPr lang="en-US" sz="1400" b="1" dirty="0" err="1">
                <a:solidFill>
                  <a:schemeClr val="accent3"/>
                </a:solidFill>
                <a:latin typeface="+mn-lt"/>
              </a:rPr>
              <a:t>secondes</a:t>
            </a:r>
            <a:r>
              <a:rPr lang="en-US" sz="1400" b="1" dirty="0">
                <a:solidFill>
                  <a:schemeClr val="accent3"/>
                </a:solidFill>
                <a:latin typeface="+mn-lt"/>
              </a:rPr>
              <a:t> </a:t>
            </a:r>
            <a:r>
              <a:rPr lang="en-US" sz="1400" b="1" dirty="0">
                <a:solidFill>
                  <a:schemeClr val="accent2"/>
                </a:solidFill>
                <a:latin typeface="+mn-lt"/>
              </a:rPr>
              <a:t>à respecter. </a:t>
            </a:r>
            <a:endParaRPr lang="en-US" sz="1400" dirty="0">
              <a:solidFill>
                <a:schemeClr val="accent2"/>
              </a:solidFill>
              <a:latin typeface="+mn-lt"/>
            </a:endParaRPr>
          </a:p>
          <a:p>
            <a:pPr algn="ctr"/>
            <a:endParaRPr lang="en-US" sz="1400" dirty="0">
              <a:solidFill>
                <a:srgbClr val="FF0000"/>
              </a:solidFill>
              <a:latin typeface="+mn-lt"/>
            </a:endParaRPr>
          </a:p>
          <a:p>
            <a:pPr algn="ctr"/>
            <a:endParaRPr lang="en-US" sz="1100" dirty="0">
              <a:solidFill>
                <a:schemeClr val="accent2"/>
              </a:solidFill>
            </a:endParaRPr>
          </a:p>
        </p:txBody>
      </p:sp>
      <p:pic>
        <p:nvPicPr>
          <p:cNvPr id="7"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3896" y="3337428"/>
            <a:ext cx="649287" cy="877887"/>
          </a:xfrm>
          <a:prstGeom prst="rect">
            <a:avLst/>
          </a:prstGeom>
          <a:noFill/>
          <a:ln w="9525">
            <a:noFill/>
            <a:miter lim="800000"/>
            <a:headEnd/>
            <a:tailEnd/>
          </a:ln>
        </p:spPr>
      </p:pic>
      <p:grpSp>
        <p:nvGrpSpPr>
          <p:cNvPr id="8" name="Group 7"/>
          <p:cNvGrpSpPr/>
          <p:nvPr/>
        </p:nvGrpSpPr>
        <p:grpSpPr>
          <a:xfrm>
            <a:off x="7821894" y="476672"/>
            <a:ext cx="2232248" cy="5719700"/>
            <a:chOff x="7104112" y="365687"/>
            <a:chExt cx="2232248" cy="571970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4112" y="1442687"/>
              <a:ext cx="2232248" cy="46427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4281" y="365687"/>
              <a:ext cx="792088" cy="1250672"/>
            </a:xfrm>
            <a:prstGeom prst="rect">
              <a:avLst/>
            </a:prstGeom>
          </p:spPr>
        </p:pic>
        <p:sp>
          <p:nvSpPr>
            <p:cNvPr id="11" name="TextBox 10"/>
            <p:cNvSpPr txBox="1"/>
            <p:nvPr/>
          </p:nvSpPr>
          <p:spPr>
            <a:xfrm>
              <a:off x="7603932" y="1662513"/>
              <a:ext cx="1152128" cy="646331"/>
            </a:xfrm>
            <a:prstGeom prst="rect">
              <a:avLst/>
            </a:prstGeom>
            <a:noFill/>
          </p:spPr>
          <p:txBody>
            <a:bodyPr wrap="square" rtlCol="0">
              <a:spAutoFit/>
            </a:bodyPr>
            <a:lstStyle/>
            <a:p>
              <a:r>
                <a:rPr lang="en-GB" sz="1200" dirty="0">
                  <a:solidFill>
                    <a:srgbClr val="005DA4"/>
                  </a:solidFill>
                  <a:latin typeface="+mn-lt"/>
                </a:rPr>
                <a:t>Temps de </a:t>
              </a:r>
              <a:r>
                <a:rPr lang="en-GB" sz="1200" dirty="0" err="1">
                  <a:solidFill>
                    <a:srgbClr val="005DA4"/>
                  </a:solidFill>
                  <a:latin typeface="+mn-lt"/>
                </a:rPr>
                <a:t>dégagement</a:t>
              </a:r>
              <a:r>
                <a:rPr lang="en-GB" sz="1200" dirty="0">
                  <a:solidFill>
                    <a:srgbClr val="005DA4"/>
                  </a:solidFill>
                  <a:latin typeface="+mn-lt"/>
                </a:rPr>
                <a:t> </a:t>
              </a:r>
              <a:r>
                <a:rPr lang="en-GB" sz="1200" dirty="0" err="1">
                  <a:solidFill>
                    <a:srgbClr val="005DA4"/>
                  </a:solidFill>
                  <a:latin typeface="+mn-lt"/>
                </a:rPr>
                <a:t>proprement</a:t>
              </a:r>
              <a:r>
                <a:rPr lang="en-GB" sz="1200" dirty="0">
                  <a:solidFill>
                    <a:srgbClr val="005DA4"/>
                  </a:solidFill>
                  <a:latin typeface="+mn-lt"/>
                </a:rPr>
                <a:t> </a:t>
              </a:r>
              <a:r>
                <a:rPr lang="en-GB" sz="1200" dirty="0" err="1">
                  <a:solidFill>
                    <a:srgbClr val="005DA4"/>
                  </a:solidFill>
                  <a:latin typeface="+mn-lt"/>
                </a:rPr>
                <a:t>dit</a:t>
              </a:r>
              <a:endParaRPr lang="fr-BE" sz="1200" dirty="0">
                <a:solidFill>
                  <a:srgbClr val="005DA4"/>
                </a:solidFill>
                <a:latin typeface="+mn-lt"/>
              </a:endParaRPr>
            </a:p>
          </p:txBody>
        </p:sp>
        <p:sp>
          <p:nvSpPr>
            <p:cNvPr id="12" name="TextBox 11"/>
            <p:cNvSpPr txBox="1"/>
            <p:nvPr/>
          </p:nvSpPr>
          <p:spPr>
            <a:xfrm>
              <a:off x="7536160" y="2562216"/>
              <a:ext cx="1526095" cy="377026"/>
            </a:xfrm>
            <a:prstGeom prst="rect">
              <a:avLst/>
            </a:prstGeom>
            <a:noFill/>
          </p:spPr>
          <p:txBody>
            <a:bodyPr wrap="square" rtlCol="0">
              <a:spAutoFit/>
            </a:bodyPr>
            <a:lstStyle/>
            <a:p>
              <a:r>
                <a:rPr lang="en-GB" sz="1050" dirty="0">
                  <a:solidFill>
                    <a:srgbClr val="005DA4"/>
                  </a:solidFill>
                  <a:latin typeface="+mn-lt"/>
                </a:rPr>
                <a:t>Marge de sécurité</a:t>
              </a:r>
            </a:p>
            <a:p>
              <a:r>
                <a:rPr lang="en-GB" sz="800" dirty="0">
                  <a:solidFill>
                    <a:srgbClr val="005DA4"/>
                  </a:solidFill>
                  <a:latin typeface="+mn-lt"/>
                </a:rPr>
                <a:t>Première </a:t>
              </a:r>
              <a:r>
                <a:rPr lang="en-GB" sz="800" dirty="0" err="1">
                  <a:solidFill>
                    <a:srgbClr val="005DA4"/>
                  </a:solidFill>
                  <a:latin typeface="+mn-lt"/>
                </a:rPr>
                <a:t>composante</a:t>
              </a:r>
              <a:endParaRPr lang="fr-BE" sz="700" dirty="0">
                <a:solidFill>
                  <a:srgbClr val="005DA4"/>
                </a:solidFill>
              </a:endParaRPr>
            </a:p>
          </p:txBody>
        </p:sp>
        <p:sp>
          <p:nvSpPr>
            <p:cNvPr id="13" name="TextBox 12"/>
            <p:cNvSpPr txBox="1"/>
            <p:nvPr/>
          </p:nvSpPr>
          <p:spPr>
            <a:xfrm>
              <a:off x="7601591" y="4221088"/>
              <a:ext cx="1152128" cy="461665"/>
            </a:xfrm>
            <a:prstGeom prst="rect">
              <a:avLst/>
            </a:prstGeom>
            <a:noFill/>
          </p:spPr>
          <p:txBody>
            <a:bodyPr wrap="square" rtlCol="0">
              <a:spAutoFit/>
            </a:bodyPr>
            <a:lstStyle/>
            <a:p>
              <a:r>
                <a:rPr lang="en-GB" sz="1200" dirty="0">
                  <a:solidFill>
                    <a:srgbClr val="005DA4"/>
                  </a:solidFill>
                  <a:latin typeface="+mn-lt"/>
                </a:rPr>
                <a:t>Temps de perception</a:t>
              </a:r>
              <a:endParaRPr lang="fr-BE" sz="1200" dirty="0">
                <a:solidFill>
                  <a:srgbClr val="005DA4"/>
                </a:solidFill>
                <a:latin typeface="+mn-lt"/>
              </a:endParaRPr>
            </a:p>
          </p:txBody>
        </p:sp>
        <p:sp>
          <p:nvSpPr>
            <p:cNvPr id="14" name="TextBox 13"/>
            <p:cNvSpPr txBox="1"/>
            <p:nvPr/>
          </p:nvSpPr>
          <p:spPr>
            <a:xfrm>
              <a:off x="7531006" y="3391652"/>
              <a:ext cx="1526095" cy="377026"/>
            </a:xfrm>
            <a:prstGeom prst="rect">
              <a:avLst/>
            </a:prstGeom>
            <a:noFill/>
          </p:spPr>
          <p:txBody>
            <a:bodyPr wrap="square" rtlCol="0">
              <a:spAutoFit/>
            </a:bodyPr>
            <a:lstStyle/>
            <a:p>
              <a:r>
                <a:rPr lang="en-GB" sz="1050" dirty="0">
                  <a:solidFill>
                    <a:srgbClr val="005DA4"/>
                  </a:solidFill>
                  <a:latin typeface="+mn-lt"/>
                </a:rPr>
                <a:t>Marge de sécurité</a:t>
              </a:r>
            </a:p>
            <a:p>
              <a:r>
                <a:rPr lang="en-GB" sz="800" dirty="0" err="1">
                  <a:solidFill>
                    <a:srgbClr val="005DA4"/>
                  </a:solidFill>
                  <a:latin typeface="+mn-lt"/>
                </a:rPr>
                <a:t>Deuxième</a:t>
              </a:r>
              <a:r>
                <a:rPr lang="en-GB" sz="800" dirty="0">
                  <a:solidFill>
                    <a:srgbClr val="005DA4"/>
                  </a:solidFill>
                  <a:latin typeface="+mn-lt"/>
                </a:rPr>
                <a:t> </a:t>
              </a:r>
              <a:r>
                <a:rPr lang="en-GB" sz="800" dirty="0" err="1">
                  <a:solidFill>
                    <a:srgbClr val="005DA4"/>
                  </a:solidFill>
                  <a:latin typeface="+mn-lt"/>
                </a:rPr>
                <a:t>composante</a:t>
              </a:r>
              <a:endParaRPr lang="fr-BE" sz="700" dirty="0">
                <a:solidFill>
                  <a:srgbClr val="005DA4"/>
                </a:solidFill>
              </a:endParaRPr>
            </a:p>
          </p:txBody>
        </p:sp>
      </p:grpSp>
      <p:pic>
        <p:nvPicPr>
          <p:cNvPr id="2" name="Image 1"/>
          <p:cNvPicPr>
            <a:picLocks noChangeAspect="1"/>
          </p:cNvPicPr>
          <p:nvPr/>
        </p:nvPicPr>
        <p:blipFill>
          <a:blip r:embed="rId6"/>
          <a:stretch>
            <a:fillRect/>
          </a:stretch>
        </p:blipFill>
        <p:spPr>
          <a:xfrm>
            <a:off x="9788042" y="3936417"/>
            <a:ext cx="831098" cy="242591"/>
          </a:xfrm>
          <a:prstGeom prst="rect">
            <a:avLst/>
          </a:prstGeom>
        </p:spPr>
      </p:pic>
      <p:sp>
        <p:nvSpPr>
          <p:cNvPr id="4" name="ZoneTexte 3"/>
          <p:cNvSpPr txBox="1"/>
          <p:nvPr/>
        </p:nvSpPr>
        <p:spPr>
          <a:xfrm>
            <a:off x="9479980" y="6011693"/>
            <a:ext cx="1717655" cy="461665"/>
          </a:xfrm>
          <a:prstGeom prst="rect">
            <a:avLst/>
          </a:prstGeom>
          <a:solidFill>
            <a:schemeClr val="accent3"/>
          </a:solidFill>
        </p:spPr>
        <p:txBody>
          <a:bodyPr wrap="square" rtlCol="0">
            <a:spAutoFit/>
          </a:bodyPr>
          <a:lstStyle/>
          <a:p>
            <a:pPr algn="ctr"/>
            <a:r>
              <a:rPr lang="nl-BE" sz="1200" dirty="0" err="1">
                <a:solidFill>
                  <a:schemeClr val="bg1"/>
                </a:solidFill>
              </a:rPr>
              <a:t>Toujours</a:t>
            </a:r>
            <a:r>
              <a:rPr lang="nl-BE" sz="1200" dirty="0">
                <a:solidFill>
                  <a:schemeClr val="bg1"/>
                </a:solidFill>
              </a:rPr>
              <a:t> ≥ 12 secondes</a:t>
            </a:r>
          </a:p>
        </p:txBody>
      </p:sp>
    </p:spTree>
    <p:extLst>
      <p:ext uri="{BB962C8B-B14F-4D97-AF65-F5344CB8AC3E}">
        <p14:creationId xmlns:p14="http://schemas.microsoft.com/office/powerpoint/2010/main" val="153574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8"/>
          </p:nvPr>
        </p:nvSpPr>
        <p:spPr/>
        <p:txBody>
          <a:bodyPr/>
          <a:lstStyle/>
          <a:p>
            <a:endParaRPr lang="fr-BE" dirty="0"/>
          </a:p>
        </p:txBody>
      </p:sp>
      <p:graphicFrame>
        <p:nvGraphicFramePr>
          <p:cNvPr id="8" name="Table 7"/>
          <p:cNvGraphicFramePr>
            <a:graphicFrameLocks noGrp="1"/>
          </p:cNvGraphicFramePr>
          <p:nvPr>
            <p:extLst>
              <p:ext uri="{D42A27DB-BD31-4B8C-83A1-F6EECF244321}">
                <p14:modId xmlns:p14="http://schemas.microsoft.com/office/powerpoint/2010/main" val="4254373796"/>
              </p:ext>
            </p:extLst>
          </p:nvPr>
        </p:nvGraphicFramePr>
        <p:xfrm>
          <a:off x="3180161" y="3429002"/>
          <a:ext cx="5672489" cy="1718117"/>
        </p:xfrm>
        <a:graphic>
          <a:graphicData uri="http://schemas.openxmlformats.org/drawingml/2006/table">
            <a:tbl>
              <a:tblPr firstRow="1" bandRow="1"/>
              <a:tblGrid>
                <a:gridCol w="1296085">
                  <a:extLst>
                    <a:ext uri="{9D8B030D-6E8A-4147-A177-3AD203B41FA5}">
                      <a16:colId xmlns:a16="http://schemas.microsoft.com/office/drawing/2014/main" val="20000"/>
                    </a:ext>
                  </a:extLst>
                </a:gridCol>
                <a:gridCol w="1350593">
                  <a:extLst>
                    <a:ext uri="{9D8B030D-6E8A-4147-A177-3AD203B41FA5}">
                      <a16:colId xmlns:a16="http://schemas.microsoft.com/office/drawing/2014/main" val="20001"/>
                    </a:ext>
                  </a:extLst>
                </a:gridCol>
                <a:gridCol w="1619838">
                  <a:extLst>
                    <a:ext uri="{9D8B030D-6E8A-4147-A177-3AD203B41FA5}">
                      <a16:colId xmlns:a16="http://schemas.microsoft.com/office/drawing/2014/main" val="20002"/>
                    </a:ext>
                  </a:extLst>
                </a:gridCol>
                <a:gridCol w="1405973">
                  <a:extLst>
                    <a:ext uri="{9D8B030D-6E8A-4147-A177-3AD203B41FA5}">
                      <a16:colId xmlns:a16="http://schemas.microsoft.com/office/drawing/2014/main" val="20003"/>
                    </a:ext>
                  </a:extLst>
                </a:gridCol>
              </a:tblGrid>
              <a:tr h="300797">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Proposé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Vérifié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Approuvé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Approuvé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80010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p>
                      <a:pPr algn="ctr"/>
                      <a:endParaRPr lang="nl-BE" sz="1200" noProof="0" dirty="0"/>
                    </a:p>
                    <a:p>
                      <a:pPr algn="ctr"/>
                      <a:endParaRPr lang="nl-BE" sz="1200" noProof="0" dirty="0"/>
                    </a:p>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61722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Simon Campet</a:t>
                      </a:r>
                      <a:endParaRPr lang="fr-FR" sz="900" b="1" kern="1200" baseline="0" noProof="0" dirty="0">
                        <a:solidFill>
                          <a:schemeClr val="tx1"/>
                        </a:solidFill>
                        <a:latin typeface="+mn-lt"/>
                        <a:ea typeface="+mn-ea"/>
                        <a:cs typeface="+mn-cs"/>
                      </a:endParaRPr>
                    </a:p>
                    <a:p>
                      <a:pPr algn="ctr"/>
                      <a:r>
                        <a:rPr lang="fr-FR" sz="900" b="1" kern="1200" baseline="0" noProof="0" dirty="0">
                          <a:solidFill>
                            <a:schemeClr val="tx1"/>
                          </a:solidFill>
                          <a:latin typeface="+mn-lt"/>
                          <a:ea typeface="+mn-ea"/>
                          <a:cs typeface="+mn-cs"/>
                        </a:rPr>
                        <a:t>Conseiller</a:t>
                      </a:r>
                    </a:p>
                    <a:p>
                      <a:pPr algn="ctr"/>
                      <a:r>
                        <a:rPr lang="fr-FR" sz="900" b="1" kern="1200" baseline="0" noProof="0" dirty="0">
                          <a:solidFill>
                            <a:schemeClr val="tx1"/>
                          </a:solidFill>
                          <a:latin typeface="+mn-lt"/>
                          <a:ea typeface="+mn-ea"/>
                          <a:cs typeface="+mn-cs"/>
                        </a:rPr>
                        <a:t>I-AM.111</a:t>
                      </a:r>
                      <a:endParaRPr lang="fr-FR" sz="900" b="1" kern="1200" noProof="0" dirty="0">
                        <a:solidFill>
                          <a:schemeClr val="tx1"/>
                        </a:solidFill>
                        <a:latin typeface="+mn-lt"/>
                        <a:ea typeface="+mn-ea"/>
                        <a:cs typeface="+mn-cs"/>
                      </a:endParaRPr>
                    </a:p>
                    <a:p>
                      <a:pPr algn="ctr"/>
                      <a:r>
                        <a:rPr lang="fr-FR" sz="900" b="0" kern="1200" noProof="0" dirty="0">
                          <a:solidFill>
                            <a:schemeClr val="tx1"/>
                          </a:solidFill>
                          <a:latin typeface="+mn-lt"/>
                          <a:ea typeface="+mn-ea"/>
                          <a:cs typeface="+mn-cs"/>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GB" sz="900" b="1" kern="1200" dirty="0">
                          <a:solidFill>
                            <a:schemeClr val="tx1"/>
                          </a:solidFill>
                          <a:latin typeface="+mn-lt"/>
                          <a:ea typeface="+mn-ea"/>
                          <a:cs typeface="+mn-cs"/>
                        </a:rPr>
                        <a:t>Ilse Festjens</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1" kern="1200" dirty="0" err="1">
                          <a:solidFill>
                            <a:schemeClr val="tx1"/>
                          </a:solidFill>
                          <a:latin typeface="+mn-lt"/>
                          <a:ea typeface="+mn-ea"/>
                          <a:cs typeface="+mn-cs"/>
                        </a:rPr>
                        <a:t>Teamlead</a:t>
                      </a:r>
                      <a:endParaRPr lang="en-GB" sz="900" b="1" kern="1200" dirty="0">
                        <a:solidFill>
                          <a:schemeClr val="tx1"/>
                        </a:solidFill>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fr-FR" sz="900" b="1" kern="1200" noProof="0" dirty="0">
                          <a:solidFill>
                            <a:schemeClr val="tx1"/>
                          </a:solidFill>
                          <a:latin typeface="+mn-lt"/>
                          <a:ea typeface="+mn-ea"/>
                          <a:cs typeface="+mn-cs"/>
                        </a:rPr>
                        <a:t>I-AM.111</a:t>
                      </a:r>
                    </a:p>
                    <a:p>
                      <a:pPr algn="ctr"/>
                      <a:r>
                        <a:rPr lang="fr-FR" sz="900" b="0" kern="1200" noProof="0" dirty="0">
                          <a:solidFill>
                            <a:schemeClr val="tx1"/>
                          </a:solidFill>
                          <a:latin typeface="Arial"/>
                          <a:ea typeface="+mn-ea"/>
                          <a:cs typeface="Arial"/>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Stéphane Michaux</a:t>
                      </a:r>
                    </a:p>
                    <a:p>
                      <a:pPr algn="ctr"/>
                      <a:r>
                        <a:rPr lang="fr-FR" sz="900" b="1" kern="1200" noProof="0" dirty="0">
                          <a:solidFill>
                            <a:schemeClr val="tx1"/>
                          </a:solidFill>
                          <a:latin typeface="+mn-lt"/>
                          <a:ea typeface="+mn-ea"/>
                          <a:cs typeface="+mn-cs"/>
                        </a:rPr>
                        <a:t>Manager</a:t>
                      </a:r>
                    </a:p>
                    <a:p>
                      <a:pPr algn="ctr"/>
                      <a:r>
                        <a:rPr lang="fr-FR" sz="900" b="1" kern="1200" noProof="0" dirty="0">
                          <a:solidFill>
                            <a:schemeClr val="tx1"/>
                          </a:solidFill>
                          <a:latin typeface="+mn-lt"/>
                          <a:ea typeface="+mn-ea"/>
                          <a:cs typeface="+mn-cs"/>
                        </a:rPr>
                        <a:t>I-AM.11</a:t>
                      </a:r>
                    </a:p>
                    <a:p>
                      <a:pPr algn="ctr"/>
                      <a:r>
                        <a:rPr lang="fr-FR" sz="900" b="0" kern="1200" noProof="0" dirty="0">
                          <a:solidFill>
                            <a:schemeClr val="tx1"/>
                          </a:solidFill>
                          <a:latin typeface="Arial"/>
                          <a:ea typeface="+mn-ea"/>
                          <a:cs typeface="Arial"/>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Laurent Mockel</a:t>
                      </a:r>
                    </a:p>
                    <a:p>
                      <a:pPr algn="ctr"/>
                      <a:r>
                        <a:rPr lang="fr-FR" sz="900" b="1" kern="1200" noProof="0" dirty="0">
                          <a:solidFill>
                            <a:schemeClr val="tx1"/>
                          </a:solidFill>
                          <a:latin typeface="+mn-lt"/>
                          <a:ea typeface="+mn-ea"/>
                          <a:cs typeface="+mn-cs"/>
                        </a:rPr>
                        <a:t>Head of</a:t>
                      </a:r>
                    </a:p>
                    <a:p>
                      <a:pPr algn="ctr"/>
                      <a:r>
                        <a:rPr lang="fr-FR" sz="900" b="1" kern="1200" noProof="0" dirty="0">
                          <a:solidFill>
                            <a:schemeClr val="tx1"/>
                          </a:solidFill>
                          <a:latin typeface="+mn-lt"/>
                          <a:ea typeface="+mn-ea"/>
                          <a:cs typeface="+mn-cs"/>
                        </a:rPr>
                        <a:t>I-AM.1</a:t>
                      </a:r>
                    </a:p>
                    <a:p>
                      <a:pPr algn="ctr"/>
                      <a:r>
                        <a:rPr lang="fr-FR" sz="900" b="0" kern="1200" noProof="0" dirty="0">
                          <a:solidFill>
                            <a:schemeClr val="tx1"/>
                          </a:solidFill>
                          <a:latin typeface="Arial"/>
                          <a:ea typeface="+mn-ea"/>
                          <a:cs typeface="Arial"/>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86956959"/>
              </p:ext>
            </p:extLst>
          </p:nvPr>
        </p:nvGraphicFramePr>
        <p:xfrm>
          <a:off x="3179678" y="1700809"/>
          <a:ext cx="5671115" cy="1652450"/>
        </p:xfrm>
        <a:graphic>
          <a:graphicData uri="http://schemas.openxmlformats.org/drawingml/2006/table">
            <a:tbl>
              <a:tblPr firstRow="1" bandRow="1"/>
              <a:tblGrid>
                <a:gridCol w="810159">
                  <a:extLst>
                    <a:ext uri="{9D8B030D-6E8A-4147-A177-3AD203B41FA5}">
                      <a16:colId xmlns:a16="http://schemas.microsoft.com/office/drawing/2014/main" val="20000"/>
                    </a:ext>
                  </a:extLst>
                </a:gridCol>
                <a:gridCol w="841622">
                  <a:extLst>
                    <a:ext uri="{9D8B030D-6E8A-4147-A177-3AD203B41FA5}">
                      <a16:colId xmlns:a16="http://schemas.microsoft.com/office/drawing/2014/main" val="20001"/>
                    </a:ext>
                  </a:extLst>
                </a:gridCol>
                <a:gridCol w="2918147">
                  <a:extLst>
                    <a:ext uri="{9D8B030D-6E8A-4147-A177-3AD203B41FA5}">
                      <a16:colId xmlns:a16="http://schemas.microsoft.com/office/drawing/2014/main" val="20002"/>
                    </a:ext>
                  </a:extLst>
                </a:gridCol>
                <a:gridCol w="1101187">
                  <a:extLst>
                    <a:ext uri="{9D8B030D-6E8A-4147-A177-3AD203B41FA5}">
                      <a16:colId xmlns:a16="http://schemas.microsoft.com/office/drawing/2014/main" val="20003"/>
                    </a:ext>
                  </a:extLst>
                </a:gridCol>
              </a:tblGrid>
              <a:tr h="274320">
                <a:tc gridSpan="4">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noProof="0" dirty="0">
                          <a:solidFill>
                            <a:schemeClr val="tx1"/>
                          </a:solidFill>
                          <a:latin typeface="+mn-lt"/>
                        </a:rPr>
                        <a:t>Tableau</a:t>
                      </a:r>
                      <a:r>
                        <a:rPr lang="fr-FR" sz="1400" b="1" baseline="0" noProof="0" dirty="0">
                          <a:solidFill>
                            <a:schemeClr val="tx1"/>
                          </a:solidFill>
                          <a:latin typeface="+mn-lt"/>
                        </a:rPr>
                        <a:t> des versions</a:t>
                      </a:r>
                      <a:endParaRPr lang="fr-FR" sz="1400" b="1" noProof="0" dirty="0">
                        <a:solidFill>
                          <a:schemeClr val="tx1"/>
                        </a:solidFill>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006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900" b="1" kern="1200" noProof="0" dirty="0">
                          <a:solidFill>
                            <a:schemeClr val="tx1"/>
                          </a:solidFill>
                          <a:latin typeface="+mn-lt"/>
                          <a:ea typeface="+mn-ea"/>
                          <a:cs typeface="+mn-cs"/>
                        </a:rPr>
                        <a:t>Numéro version</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900" b="1" kern="1200" noProof="0" dirty="0">
                          <a:solidFill>
                            <a:schemeClr val="tx1"/>
                          </a:solidFill>
                          <a:latin typeface="+mn-lt"/>
                          <a:ea typeface="+mn-ea"/>
                          <a:cs typeface="+mn-cs"/>
                        </a:rPr>
                        <a:t>Date</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900" b="1" kern="1200" noProof="0" dirty="0">
                          <a:solidFill>
                            <a:schemeClr val="tx1"/>
                          </a:solidFill>
                          <a:latin typeface="+mn-lt"/>
                          <a:ea typeface="+mn-ea"/>
                          <a:cs typeface="+mn-cs"/>
                        </a:rPr>
                        <a:t>Description</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900" b="1" kern="1200" noProof="0" dirty="0">
                          <a:solidFill>
                            <a:schemeClr val="tx1"/>
                          </a:solidFill>
                          <a:latin typeface="+mn-lt"/>
                          <a:ea typeface="+mn-ea"/>
                          <a:cs typeface="+mn-cs"/>
                        </a:rPr>
                        <a:t>Numéros</a:t>
                      </a:r>
                      <a:r>
                        <a:rPr lang="fr-FR" sz="900" b="1" kern="1200" baseline="0" noProof="0" dirty="0">
                          <a:solidFill>
                            <a:schemeClr val="tx1"/>
                          </a:solidFill>
                          <a:latin typeface="+mn-lt"/>
                          <a:ea typeface="+mn-ea"/>
                          <a:cs typeface="+mn-cs"/>
                        </a:rPr>
                        <a:t> des pages modifiées</a:t>
                      </a:r>
                      <a:endParaRPr lang="fr-FR" sz="900" b="1" kern="1200" noProof="0" dirty="0">
                        <a:solidFill>
                          <a:schemeClr val="tx1"/>
                        </a:solidFill>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20574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noProof="0" dirty="0">
                          <a:latin typeface="+mn-lt"/>
                        </a:rPr>
                        <a:t>1.0</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noProof="0" dirty="0">
                          <a:latin typeface="+mn-lt"/>
                        </a:rPr>
                        <a:t>Version 1.0</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r h="205740">
                <a:tc>
                  <a:txBody>
                    <a:bodyPr/>
                    <a:lstStyle/>
                    <a:p>
                      <a:pPr algn="ctr"/>
                      <a:r>
                        <a:rPr lang="fr-FR" sz="900" noProof="0" dirty="0">
                          <a:latin typeface="+mn-lt"/>
                        </a:rPr>
                        <a:t>2.0</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fr-FR" sz="900" noProof="0" dirty="0">
                          <a:latin typeface="+mn-lt"/>
                        </a:rPr>
                        <a:t>09/07/2021</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fr-FR" sz="900" noProof="0" dirty="0">
                          <a:latin typeface="+mn-lt"/>
                        </a:rPr>
                        <a:t>Mise à jour </a:t>
                      </a:r>
                      <a:r>
                        <a:rPr lang="fr-FR" sz="900" baseline="0" noProof="0" dirty="0">
                          <a:latin typeface="+mn-lt"/>
                        </a:rPr>
                        <a:t>fascicule 63 version 2.1</a:t>
                      </a: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fr-FR" sz="900" noProof="0" dirty="0">
                          <a:latin typeface="+mn-lt"/>
                        </a:rPr>
                        <a:t>tous</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4233747465"/>
                  </a:ext>
                </a:extLst>
              </a:tr>
              <a:tr h="239485">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noProof="0" dirty="0">
                          <a:latin typeface="+mn-lt"/>
                        </a:rPr>
                        <a:t>3.0</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noProof="0" dirty="0">
                          <a:latin typeface="+mn-lt"/>
                        </a:rPr>
                        <a:t>20/01/2022</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kern="1200" baseline="0" noProof="0" dirty="0">
                          <a:solidFill>
                            <a:schemeClr val="tx1"/>
                          </a:solidFill>
                          <a:latin typeface="Calibri" panose="020F0502020204030204" pitchFamily="34" charset="0"/>
                          <a:ea typeface="+mn-ea"/>
                          <a:cs typeface="Calibri" panose="020F0502020204030204" pitchFamily="34" charset="0"/>
                        </a:rPr>
                        <a:t>Mise à jour suite aux formations</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noProof="0" dirty="0">
                          <a:latin typeface="+mn-lt"/>
                        </a:rPr>
                        <a:t>tous</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9485">
                <a:tc>
                  <a:txBody>
                    <a:body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0" lang="fr-FR" sz="9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4103454"/>
                  </a:ext>
                </a:extLst>
              </a:tr>
            </a:tbl>
          </a:graphicData>
        </a:graphic>
      </p:graphicFrame>
      <p:sp>
        <p:nvSpPr>
          <p:cNvPr id="11" name="Espace réservé du numéro de diapositive 10"/>
          <p:cNvSpPr>
            <a:spLocks noGrp="1"/>
          </p:cNvSpPr>
          <p:nvPr>
            <p:ph type="sldNum" sz="quarter" idx="4"/>
          </p:nvPr>
        </p:nvSpPr>
        <p:spPr/>
        <p:txBody>
          <a:bodyPr/>
          <a:lstStyle/>
          <a:p>
            <a:fld id="{070B80B4-B953-6547-A044-6E303DFD4AF3}" type="slidenum">
              <a:rPr lang="nl-BE" smtClean="0"/>
              <a:pPr/>
              <a:t>3</a:t>
            </a:fld>
            <a:endParaRPr lang="nl-BE" dirty="0"/>
          </a:p>
        </p:txBody>
      </p:sp>
    </p:spTree>
    <p:extLst>
      <p:ext uri="{BB962C8B-B14F-4D97-AF65-F5344CB8AC3E}">
        <p14:creationId xmlns:p14="http://schemas.microsoft.com/office/powerpoint/2010/main" val="133758333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9048328" y="157822"/>
            <a:ext cx="2856252"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553654" y="283039"/>
            <a:ext cx="8064500" cy="616960"/>
          </a:xfrm>
          <a:prstGeom prst="rect">
            <a:avLst/>
          </a:prstGeom>
        </p:spPr>
        <p:txBody>
          <a:bodyPr/>
          <a:lstStyle/>
          <a:p>
            <a:pPr>
              <a:tabLst>
                <a:tab pos="542925" algn="l"/>
              </a:tabLst>
            </a:pPr>
            <a:br>
              <a:rPr lang="en-US" sz="2000" dirty="0"/>
            </a:br>
            <a:r>
              <a:rPr lang="en-US" sz="1800" b="1" kern="0" dirty="0">
                <a:solidFill>
                  <a:srgbClr val="0070C0"/>
                </a:solidFill>
              </a:rPr>
              <a:t>Délai de dégagement: minima à respecter</a:t>
            </a:r>
          </a:p>
        </p:txBody>
      </p:sp>
      <p:sp>
        <p:nvSpPr>
          <p:cNvPr id="6" name="Rounded Rectangle 5"/>
          <p:cNvSpPr/>
          <p:nvPr/>
        </p:nvSpPr>
        <p:spPr bwMode="auto">
          <a:xfrm>
            <a:off x="1553654" y="987068"/>
            <a:ext cx="9078850" cy="2123111"/>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400" dirty="0">
              <a:solidFill>
                <a:schemeClr val="accent2"/>
              </a:solidFill>
              <a:latin typeface="+mn-lt"/>
            </a:endParaRPr>
          </a:p>
          <a:p>
            <a:pPr algn="ctr"/>
            <a:r>
              <a:rPr lang="en-US" sz="1600" dirty="0">
                <a:solidFill>
                  <a:schemeClr val="accent2"/>
                </a:solidFill>
                <a:latin typeface="+mn-lt"/>
              </a:rPr>
              <a:t>Le </a:t>
            </a:r>
            <a:r>
              <a:rPr lang="en-US" sz="1600" dirty="0" err="1">
                <a:solidFill>
                  <a:schemeClr val="accent2"/>
                </a:solidFill>
                <a:latin typeface="+mn-lt"/>
              </a:rPr>
              <a:t>délai</a:t>
            </a:r>
            <a:r>
              <a:rPr lang="en-US" sz="1600" dirty="0">
                <a:solidFill>
                  <a:schemeClr val="accent2"/>
                </a:solidFill>
                <a:latin typeface="+mn-lt"/>
              </a:rPr>
              <a:t> de </a:t>
            </a:r>
            <a:r>
              <a:rPr lang="en-US" sz="1600" dirty="0" err="1">
                <a:solidFill>
                  <a:schemeClr val="accent2"/>
                </a:solidFill>
                <a:latin typeface="+mn-lt"/>
              </a:rPr>
              <a:t>dégagement</a:t>
            </a:r>
            <a:r>
              <a:rPr lang="en-US" sz="1600" dirty="0">
                <a:solidFill>
                  <a:schemeClr val="accent2"/>
                </a:solidFill>
                <a:latin typeface="+mn-lt"/>
              </a:rPr>
              <a:t> </a:t>
            </a:r>
            <a:r>
              <a:rPr lang="en-US" sz="1600" dirty="0" err="1">
                <a:solidFill>
                  <a:schemeClr val="accent2"/>
                </a:solidFill>
                <a:latin typeface="+mn-lt"/>
              </a:rPr>
              <a:t>doit</a:t>
            </a:r>
            <a:r>
              <a:rPr lang="en-US" sz="1600" dirty="0">
                <a:solidFill>
                  <a:schemeClr val="accent2"/>
                </a:solidFill>
                <a:latin typeface="+mn-lt"/>
              </a:rPr>
              <a:t> </a:t>
            </a:r>
            <a:r>
              <a:rPr lang="en-US" sz="1600" dirty="0" err="1">
                <a:solidFill>
                  <a:schemeClr val="accent2"/>
                </a:solidFill>
                <a:latin typeface="+mn-lt"/>
              </a:rPr>
              <a:t>être</a:t>
            </a:r>
            <a:r>
              <a:rPr lang="en-US" sz="1600" dirty="0">
                <a:solidFill>
                  <a:schemeClr val="accent2"/>
                </a:solidFill>
                <a:latin typeface="+mn-lt"/>
              </a:rPr>
              <a:t> </a:t>
            </a:r>
            <a:r>
              <a:rPr lang="en-US" sz="1600" b="1" dirty="0">
                <a:solidFill>
                  <a:schemeClr val="accent2"/>
                </a:solidFill>
                <a:latin typeface="+mn-lt"/>
              </a:rPr>
              <a:t>plus grand </a:t>
            </a:r>
            <a:r>
              <a:rPr lang="en-US" sz="1600" b="1" dirty="0" err="1">
                <a:solidFill>
                  <a:schemeClr val="accent2"/>
                </a:solidFill>
                <a:latin typeface="+mn-lt"/>
              </a:rPr>
              <a:t>ou</a:t>
            </a:r>
            <a:r>
              <a:rPr lang="en-US" sz="1600" b="1" dirty="0">
                <a:solidFill>
                  <a:schemeClr val="accent2"/>
                </a:solidFill>
                <a:latin typeface="+mn-lt"/>
              </a:rPr>
              <a:t> </a:t>
            </a:r>
            <a:r>
              <a:rPr lang="en-US" sz="1600" b="1" dirty="0" err="1">
                <a:solidFill>
                  <a:schemeClr val="accent2"/>
                </a:solidFill>
                <a:latin typeface="+mn-lt"/>
              </a:rPr>
              <a:t>égal</a:t>
            </a:r>
            <a:r>
              <a:rPr lang="en-US" sz="1600" b="1" dirty="0">
                <a:solidFill>
                  <a:schemeClr val="accent2"/>
                </a:solidFill>
                <a:latin typeface="+mn-lt"/>
              </a:rPr>
              <a:t> au </a:t>
            </a:r>
            <a:r>
              <a:rPr lang="en-US" sz="1600" b="1" dirty="0" err="1">
                <a:latin typeface="+mn-lt"/>
              </a:rPr>
              <a:t>délai</a:t>
            </a:r>
            <a:r>
              <a:rPr lang="en-US" sz="1600" b="1" dirty="0">
                <a:latin typeface="+mn-lt"/>
              </a:rPr>
              <a:t> de </a:t>
            </a:r>
            <a:r>
              <a:rPr lang="en-US" sz="1600" b="1" dirty="0" err="1">
                <a:latin typeface="+mn-lt"/>
              </a:rPr>
              <a:t>dégagement</a:t>
            </a:r>
            <a:r>
              <a:rPr lang="en-US" sz="1600" b="1" dirty="0">
                <a:latin typeface="+mn-lt"/>
              </a:rPr>
              <a:t> minimal de 12 </a:t>
            </a:r>
            <a:r>
              <a:rPr lang="en-US" sz="1600" b="1" dirty="0" err="1">
                <a:latin typeface="+mn-lt"/>
              </a:rPr>
              <a:t>secondes</a:t>
            </a:r>
            <a:r>
              <a:rPr lang="en-US" sz="1600" b="1" dirty="0">
                <a:latin typeface="+mn-lt"/>
              </a:rPr>
              <a:t> </a:t>
            </a:r>
            <a:r>
              <a:rPr lang="en-US" sz="1600" b="1" dirty="0">
                <a:solidFill>
                  <a:schemeClr val="accent2"/>
                </a:solidFill>
                <a:latin typeface="+mn-lt"/>
              </a:rPr>
              <a:t>à respecter. </a:t>
            </a:r>
            <a:endParaRPr lang="en-US" sz="1600" dirty="0">
              <a:solidFill>
                <a:schemeClr val="accent2"/>
              </a:solidFill>
              <a:latin typeface="+mn-lt"/>
            </a:endParaRPr>
          </a:p>
          <a:p>
            <a:pPr algn="ctr"/>
            <a:endParaRPr lang="en-US" sz="1600" dirty="0">
              <a:solidFill>
                <a:srgbClr val="FF0000"/>
              </a:solidFill>
              <a:latin typeface="+mn-lt"/>
            </a:endParaRPr>
          </a:p>
          <a:p>
            <a:pPr algn="ctr"/>
            <a:r>
              <a:rPr lang="en-US" sz="1600" dirty="0">
                <a:solidFill>
                  <a:srgbClr val="FF0000"/>
                </a:solidFill>
                <a:latin typeface="+mn-lt"/>
              </a:rPr>
              <a:t>Si le </a:t>
            </a:r>
            <a:r>
              <a:rPr lang="en-US" sz="1600" b="1" dirty="0" err="1">
                <a:solidFill>
                  <a:srgbClr val="FF0000"/>
                </a:solidFill>
                <a:latin typeface="+mn-lt"/>
              </a:rPr>
              <a:t>délai</a:t>
            </a:r>
            <a:r>
              <a:rPr lang="en-US" sz="1600" b="1" dirty="0">
                <a:solidFill>
                  <a:srgbClr val="FF0000"/>
                </a:solidFill>
                <a:latin typeface="+mn-lt"/>
              </a:rPr>
              <a:t> de </a:t>
            </a:r>
            <a:r>
              <a:rPr lang="en-US" sz="1600" b="1" dirty="0" err="1">
                <a:solidFill>
                  <a:srgbClr val="FF0000"/>
                </a:solidFill>
                <a:latin typeface="+mn-lt"/>
              </a:rPr>
              <a:t>dégagement</a:t>
            </a:r>
            <a:r>
              <a:rPr lang="en-US" sz="1600" dirty="0">
                <a:solidFill>
                  <a:srgbClr val="FF0000"/>
                </a:solidFill>
                <a:latin typeface="+mn-lt"/>
              </a:rPr>
              <a:t> </a:t>
            </a:r>
            <a:r>
              <a:rPr lang="en-US" sz="1600" dirty="0" err="1">
                <a:solidFill>
                  <a:srgbClr val="FF0000"/>
                </a:solidFill>
                <a:latin typeface="+mn-lt"/>
              </a:rPr>
              <a:t>calculé</a:t>
            </a:r>
            <a:r>
              <a:rPr lang="en-US" sz="1600" dirty="0">
                <a:solidFill>
                  <a:srgbClr val="FF0000"/>
                </a:solidFill>
                <a:latin typeface="+mn-lt"/>
              </a:rPr>
              <a:t> </a:t>
            </a:r>
            <a:r>
              <a:rPr lang="en-US" sz="1600" dirty="0" err="1">
                <a:solidFill>
                  <a:srgbClr val="FF0000"/>
                </a:solidFill>
                <a:latin typeface="+mn-lt"/>
              </a:rPr>
              <a:t>théoriquement</a:t>
            </a:r>
            <a:r>
              <a:rPr lang="en-US" sz="1600" b="1" dirty="0">
                <a:solidFill>
                  <a:srgbClr val="FF0000"/>
                </a:solidFill>
                <a:latin typeface="+mn-lt"/>
              </a:rPr>
              <a:t> </a:t>
            </a:r>
            <a:r>
              <a:rPr lang="en-US" sz="1600" dirty="0" err="1">
                <a:solidFill>
                  <a:srgbClr val="FF0000"/>
                </a:solidFill>
                <a:latin typeface="+mn-lt"/>
              </a:rPr>
              <a:t>est</a:t>
            </a:r>
            <a:r>
              <a:rPr lang="en-US" sz="1600" dirty="0">
                <a:solidFill>
                  <a:srgbClr val="FF0000"/>
                </a:solidFill>
                <a:latin typeface="+mn-lt"/>
              </a:rPr>
              <a:t> </a:t>
            </a:r>
            <a:r>
              <a:rPr lang="en-US" sz="1600" b="1" dirty="0" err="1">
                <a:solidFill>
                  <a:srgbClr val="FF0000"/>
                </a:solidFill>
                <a:latin typeface="+mn-lt"/>
              </a:rPr>
              <a:t>inférieur</a:t>
            </a:r>
            <a:r>
              <a:rPr lang="en-US" sz="1600" b="1" dirty="0">
                <a:solidFill>
                  <a:srgbClr val="FF0000"/>
                </a:solidFill>
                <a:latin typeface="+mn-lt"/>
              </a:rPr>
              <a:t> </a:t>
            </a:r>
            <a:r>
              <a:rPr lang="en-US" sz="1600" dirty="0">
                <a:solidFill>
                  <a:srgbClr val="FF0000"/>
                </a:solidFill>
                <a:latin typeface="+mn-lt"/>
              </a:rPr>
              <a:t>aux minima à respecter, </a:t>
            </a:r>
            <a:r>
              <a:rPr lang="en-US" sz="1600" dirty="0" err="1">
                <a:solidFill>
                  <a:srgbClr val="FF0000"/>
                </a:solidFill>
                <a:latin typeface="+mn-lt"/>
              </a:rPr>
              <a:t>il</a:t>
            </a:r>
            <a:r>
              <a:rPr lang="en-US" sz="1600" dirty="0">
                <a:solidFill>
                  <a:srgbClr val="FF0000"/>
                </a:solidFill>
                <a:latin typeface="+mn-lt"/>
              </a:rPr>
              <a:t> </a:t>
            </a:r>
            <a:r>
              <a:rPr lang="en-US" sz="1600" dirty="0" err="1">
                <a:solidFill>
                  <a:srgbClr val="FF0000"/>
                </a:solidFill>
                <a:latin typeface="+mn-lt"/>
              </a:rPr>
              <a:t>faut</a:t>
            </a:r>
            <a:r>
              <a:rPr lang="en-US" sz="1600" dirty="0">
                <a:solidFill>
                  <a:srgbClr val="FF0000"/>
                </a:solidFill>
                <a:latin typeface="+mn-lt"/>
              </a:rPr>
              <a:t> </a:t>
            </a:r>
            <a:r>
              <a:rPr lang="en-US" sz="1600" dirty="0" err="1">
                <a:solidFill>
                  <a:srgbClr val="FF0000"/>
                </a:solidFill>
                <a:latin typeface="+mn-lt"/>
              </a:rPr>
              <a:t>appliquer</a:t>
            </a:r>
            <a:r>
              <a:rPr lang="en-US" sz="1600" dirty="0">
                <a:solidFill>
                  <a:srgbClr val="FF0000"/>
                </a:solidFill>
                <a:latin typeface="+mn-lt"/>
              </a:rPr>
              <a:t> </a:t>
            </a:r>
            <a:r>
              <a:rPr lang="en-US" sz="1600" b="1" dirty="0" err="1">
                <a:solidFill>
                  <a:srgbClr val="FF0000"/>
                </a:solidFill>
                <a:latin typeface="+mn-lt"/>
              </a:rPr>
              <a:t>strictement</a:t>
            </a:r>
            <a:r>
              <a:rPr lang="en-US" sz="1600" b="1" dirty="0">
                <a:solidFill>
                  <a:srgbClr val="FF0000"/>
                </a:solidFill>
                <a:latin typeface="+mn-lt"/>
              </a:rPr>
              <a:t> les minima à respecter.</a:t>
            </a:r>
            <a:endParaRPr lang="en-US" sz="1600" dirty="0">
              <a:solidFill>
                <a:schemeClr val="accent2"/>
              </a:solidFill>
              <a:latin typeface="+mn-lt"/>
            </a:endParaRPr>
          </a:p>
          <a:p>
            <a:pPr algn="ctr"/>
            <a:endParaRPr lang="en-US" sz="1100" dirty="0">
              <a:solidFill>
                <a:schemeClr val="accent2"/>
              </a:solidFill>
            </a:endParaRPr>
          </a:p>
          <a:p>
            <a:pPr algn="ctr"/>
            <a:endParaRPr lang="en-US" sz="1100" dirty="0">
              <a:solidFill>
                <a:schemeClr val="accent2"/>
              </a:solidFill>
            </a:endParaRPr>
          </a:p>
        </p:txBody>
      </p:sp>
      <p:sp>
        <p:nvSpPr>
          <p:cNvPr id="9" name="Rounded Rectangle 12"/>
          <p:cNvSpPr/>
          <p:nvPr/>
        </p:nvSpPr>
        <p:spPr bwMode="auto">
          <a:xfrm>
            <a:off x="1553654" y="3369891"/>
            <a:ext cx="9078850" cy="1512168"/>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400" dirty="0">
                <a:latin typeface="+mn-lt"/>
              </a:rPr>
              <a:t>Le délai de dégagement ne peut </a:t>
            </a:r>
            <a:r>
              <a:rPr lang="fr-BE" sz="1400" b="1" dirty="0">
                <a:latin typeface="+mn-lt"/>
              </a:rPr>
              <a:t>jamais être inférieur à</a:t>
            </a:r>
            <a:r>
              <a:rPr lang="fr-BE" sz="1400" dirty="0">
                <a:latin typeface="+mn-lt"/>
              </a:rPr>
              <a:t> :</a:t>
            </a:r>
          </a:p>
          <a:p>
            <a:pPr marL="285750" indent="-285750" algn="just">
              <a:buFontTx/>
              <a:buChar char="-"/>
              <a:defRPr/>
            </a:pPr>
            <a:endParaRPr lang="fr-BE" sz="1400" dirty="0">
              <a:latin typeface="+mn-lt"/>
            </a:endParaRPr>
          </a:p>
          <a:p>
            <a:pPr marL="285750" indent="-285750" algn="just">
              <a:buFontTx/>
              <a:buChar char="-"/>
              <a:defRPr/>
            </a:pPr>
            <a:r>
              <a:rPr lang="fr-BE" sz="1400" b="1" dirty="0">
                <a:latin typeface="+mn-lt"/>
              </a:rPr>
              <a:t>12 secondes </a:t>
            </a:r>
            <a:r>
              <a:rPr lang="fr-BE" sz="1400" dirty="0">
                <a:latin typeface="+mn-lt"/>
              </a:rPr>
              <a:t>pour la protection des empiètements de type I (personnel et matériel léger)</a:t>
            </a:r>
            <a:endParaRPr lang="fr-BE" sz="1400" b="1" dirty="0">
              <a:latin typeface="+mn-lt"/>
            </a:endParaRPr>
          </a:p>
          <a:p>
            <a:pPr algn="just">
              <a:defRPr/>
            </a:pPr>
            <a:endParaRPr lang="fr-BE" sz="1400" dirty="0">
              <a:latin typeface="+mn-lt"/>
            </a:endParaRPr>
          </a:p>
          <a:p>
            <a:pPr algn="ctr">
              <a:defRPr/>
            </a:pPr>
            <a:r>
              <a:rPr lang="fr-BE" sz="1400" b="1" dirty="0">
                <a:solidFill>
                  <a:srgbClr val="FF0000"/>
                </a:solidFill>
                <a:latin typeface="+mn-lt"/>
              </a:rPr>
              <a:t>LE DISPOSITIF DE PROTECTION PAR VIGIE EST INTERDIT POUR LA PROTECTION DE TOUT CHANTIER NÉCESSITANT L’UTILISATION DE MATÉRIEL DEMI-LOURD</a:t>
            </a:r>
            <a:endParaRPr lang="fr-BE" sz="1400" dirty="0">
              <a:solidFill>
                <a:srgbClr val="FF0000"/>
              </a:solidFill>
              <a:latin typeface="+mn-lt"/>
            </a:endParaRPr>
          </a:p>
          <a:p>
            <a:pPr algn="just">
              <a:defRPr/>
            </a:pPr>
            <a:endParaRPr lang="fr-BE" sz="1400" dirty="0">
              <a:latin typeface="+mn-lt"/>
            </a:endParaRPr>
          </a:p>
        </p:txBody>
      </p:sp>
      <p:pic>
        <p:nvPicPr>
          <p:cNvPr id="2" name="Picture 1">
            <a:extLst>
              <a:ext uri="{FF2B5EF4-FFF2-40B4-BE49-F238E27FC236}">
                <a16:creationId xmlns:a16="http://schemas.microsoft.com/office/drawing/2014/main" id="{27122537-9A7B-4F7F-8E9A-AF64558EE505}"/>
              </a:ext>
            </a:extLst>
          </p:cNvPr>
          <p:cNvPicPr>
            <a:picLocks noChangeAspect="1"/>
          </p:cNvPicPr>
          <p:nvPr/>
        </p:nvPicPr>
        <p:blipFill>
          <a:blip r:embed="rId3"/>
          <a:stretch>
            <a:fillRect/>
          </a:stretch>
        </p:blipFill>
        <p:spPr>
          <a:xfrm>
            <a:off x="1055440" y="1159711"/>
            <a:ext cx="646232" cy="877900"/>
          </a:xfrm>
          <a:prstGeom prst="rect">
            <a:avLst/>
          </a:prstGeom>
        </p:spPr>
      </p:pic>
      <p:pic>
        <p:nvPicPr>
          <p:cNvPr id="4" name="Image 3"/>
          <p:cNvPicPr>
            <a:picLocks noChangeAspect="1"/>
          </p:cNvPicPr>
          <p:nvPr/>
        </p:nvPicPr>
        <p:blipFill>
          <a:blip r:embed="rId4"/>
          <a:stretch>
            <a:fillRect/>
          </a:stretch>
        </p:blipFill>
        <p:spPr>
          <a:xfrm>
            <a:off x="4367807" y="5141772"/>
            <a:ext cx="2853617" cy="1372440"/>
          </a:xfrm>
          <a:prstGeom prst="rect">
            <a:avLst/>
          </a:prstGeom>
        </p:spPr>
      </p:pic>
      <p:pic>
        <p:nvPicPr>
          <p:cNvPr id="16" name="Picture 11" descr="D:\Documents And Settings\GQR7802\Local Settings\Temporary Internet Files\Content.IE5\HNYX0581\MC900441310[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99856" y="6266089"/>
            <a:ext cx="623441" cy="507836"/>
          </a:xfrm>
          <a:prstGeom prst="rect">
            <a:avLst/>
          </a:prstGeom>
          <a:noFill/>
          <a:ln w="9525">
            <a:noFill/>
            <a:miter lim="800000"/>
            <a:headEnd/>
            <a:tailEnd/>
          </a:ln>
        </p:spPr>
      </p:pic>
      <p:pic>
        <p:nvPicPr>
          <p:cNvPr id="17" name="Picture 55"/>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84032" y="6301871"/>
            <a:ext cx="426847" cy="42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52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8832304" y="230222"/>
            <a:ext cx="2856252"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553654" y="283039"/>
            <a:ext cx="8064500" cy="616960"/>
          </a:xfrm>
          <a:prstGeom prst="rect">
            <a:avLst/>
          </a:prstGeom>
        </p:spPr>
        <p:txBody>
          <a:bodyPr/>
          <a:lstStyle/>
          <a:p>
            <a:pPr>
              <a:tabLst>
                <a:tab pos="542925" algn="l"/>
              </a:tabLst>
            </a:pPr>
            <a:br>
              <a:rPr lang="en-US" sz="2000" dirty="0"/>
            </a:br>
            <a:r>
              <a:rPr lang="en-US" sz="1800" b="1" kern="0" dirty="0">
                <a:solidFill>
                  <a:srgbClr val="0070C0"/>
                </a:solidFill>
              </a:rPr>
              <a:t>Distance d’avertissement</a:t>
            </a:r>
          </a:p>
        </p:txBody>
      </p:sp>
      <p:sp>
        <p:nvSpPr>
          <p:cNvPr id="17" name="Rounded Rectangle 12"/>
          <p:cNvSpPr/>
          <p:nvPr/>
        </p:nvSpPr>
        <p:spPr bwMode="auto">
          <a:xfrm>
            <a:off x="1847529" y="2764740"/>
            <a:ext cx="5616624" cy="1816387"/>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b="1" dirty="0">
                <a:latin typeface="+mn-lt"/>
              </a:rPr>
              <a:t>La distance d’avertissement</a:t>
            </a:r>
            <a:r>
              <a:rPr lang="fr-BE" dirty="0">
                <a:latin typeface="+mn-lt"/>
              </a:rPr>
              <a:t> est, par rapport à l’endroit de l’occupation, la distance minimale à laquelle l’arrivée des mouvements doit être observée par l’agent veillant à la sécurité pour permettre l’avertissement et le dégagement du gabarit de toutes les voies en service en temps opportun. </a:t>
            </a:r>
          </a:p>
          <a:p>
            <a:pPr algn="just">
              <a:defRPr/>
            </a:pPr>
            <a:endParaRPr lang="fr-BE" sz="1600" dirty="0"/>
          </a:p>
        </p:txBody>
      </p:sp>
      <p:pic>
        <p:nvPicPr>
          <p:cNvPr id="9" name="Object 3"/>
          <p:cNvPicPr>
            <a:picLocks noChangeArrowheads="1"/>
          </p:cNvPicPr>
          <p:nvPr/>
        </p:nvPicPr>
        <p:blipFill>
          <a:blip r:embed="rId2" cstate="email">
            <a:extLst>
              <a:ext uri="{28A0092B-C50C-407E-A947-70E740481C1C}">
                <a14:useLocalDpi xmlns:a14="http://schemas.microsoft.com/office/drawing/2010/main"/>
              </a:ext>
            </a:extLst>
          </a:blip>
          <a:srcRect l="-24509" t="-18781" r="-26208" b="-5528"/>
          <a:stretch>
            <a:fillRect/>
          </a:stretch>
        </p:blipFill>
        <p:spPr bwMode="auto">
          <a:xfrm rot="21178767">
            <a:off x="1728184" y="2036478"/>
            <a:ext cx="3527203" cy="2057611"/>
          </a:xfrm>
          <a:prstGeom prst="rect">
            <a:avLst/>
          </a:prstGeom>
          <a:noFill/>
          <a:ln w="9525">
            <a:noFill/>
            <a:miter lim="800000"/>
            <a:headEnd/>
            <a:tailEnd/>
          </a:ln>
        </p:spPr>
      </p:pic>
      <p:sp>
        <p:nvSpPr>
          <p:cNvPr id="11" name="Afgeronde rechthoek 14"/>
          <p:cNvSpPr/>
          <p:nvPr/>
        </p:nvSpPr>
        <p:spPr bwMode="auto">
          <a:xfrm>
            <a:off x="1926224" y="5517232"/>
            <a:ext cx="5537929" cy="504056"/>
          </a:xfrm>
          <a:prstGeom prst="roundRect">
            <a:avLst/>
          </a:prstGeom>
          <a:noFill/>
          <a:ln w="12700" cap="flat" cmpd="sng" algn="ctr">
            <a:solidFill>
              <a:srgbClr val="0070C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La </a:t>
            </a:r>
            <a:r>
              <a:rPr lang="nl-BE" sz="1400" dirty="0" err="1">
                <a:latin typeface="+mn-lt"/>
              </a:rPr>
              <a:t>distance</a:t>
            </a:r>
            <a:r>
              <a:rPr lang="nl-BE" sz="1400" dirty="0">
                <a:latin typeface="+mn-lt"/>
              </a:rPr>
              <a:t> </a:t>
            </a:r>
            <a:r>
              <a:rPr lang="nl-BE" sz="1400" dirty="0" err="1">
                <a:latin typeface="+mn-lt"/>
              </a:rPr>
              <a:t>d’avertissement</a:t>
            </a:r>
            <a:r>
              <a:rPr lang="nl-BE" sz="1400" dirty="0">
                <a:latin typeface="+mn-lt"/>
              </a:rPr>
              <a:t> </a:t>
            </a:r>
            <a:r>
              <a:rPr lang="nl-BE" sz="1400" dirty="0" err="1">
                <a:latin typeface="+mn-lt"/>
              </a:rPr>
              <a:t>assure</a:t>
            </a:r>
            <a:r>
              <a:rPr lang="nl-BE" sz="1400" dirty="0">
                <a:latin typeface="+mn-lt"/>
              </a:rPr>
              <a:t> que </a:t>
            </a:r>
            <a:r>
              <a:rPr lang="nl-BE" sz="1400" dirty="0" err="1">
                <a:latin typeface="+mn-lt"/>
              </a:rPr>
              <a:t>le</a:t>
            </a:r>
            <a:r>
              <a:rPr lang="nl-BE" sz="1400" dirty="0">
                <a:latin typeface="+mn-lt"/>
              </a:rPr>
              <a:t> principe de base </a:t>
            </a:r>
            <a:r>
              <a:rPr lang="nl-BE" sz="1400" dirty="0" err="1">
                <a:latin typeface="+mn-lt"/>
              </a:rPr>
              <a:t>est</a:t>
            </a:r>
            <a:r>
              <a:rPr lang="nl-BE" sz="1400" dirty="0">
                <a:latin typeface="+mn-lt"/>
              </a:rPr>
              <a:t> </a:t>
            </a:r>
            <a:r>
              <a:rPr lang="nl-BE" sz="1400" dirty="0" err="1">
                <a:latin typeface="+mn-lt"/>
              </a:rPr>
              <a:t>garanti</a:t>
            </a:r>
            <a:r>
              <a:rPr lang="nl-BE" sz="1400" dirty="0">
                <a:latin typeface="+mn-lt"/>
              </a:rPr>
              <a:t>. </a:t>
            </a:r>
            <a:endParaRPr lang="nl-BE" sz="1200" i="1" dirty="0">
              <a:latin typeface="+mn-lt"/>
            </a:endParaRP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0" b="97551" l="0" r="91798">
                        <a14:foregroundMark x1="7256" y1="4898" x2="315" y2="204"/>
                        <a14:foregroundMark x1="15142" y1="56939" x2="15142" y2="56939"/>
                        <a14:foregroundMark x1="2208" y1="54082" x2="2208" y2="54082"/>
                        <a14:foregroundMark x1="6940" y1="93673" x2="6940" y2="93673"/>
                        <a14:foregroundMark x1="14196" y1="97755" x2="14196" y2="97755"/>
                        <a14:foregroundMark x1="75394" y1="93265" x2="75394" y2="93265"/>
                        <a14:foregroundMark x1="85174" y1="12857" x2="85174" y2="12857"/>
                        <a14:foregroundMark x1="83912" y1="6939" x2="83912" y2="6939"/>
                        <a14:foregroundMark x1="83912" y1="73061" x2="83912" y2="73061"/>
                        <a14:foregroundMark x1="84543" y1="79796" x2="84543" y2="79796"/>
                        <a14:foregroundMark x1="91798" y1="67959" x2="91798" y2="67959"/>
                        <a14:foregroundMark x1="87697" y1="95714" x2="87697" y2="95714"/>
                        <a14:foregroundMark x1="90221" y1="92041" x2="90221" y2="92041"/>
                      </a14:backgroundRemoval>
                    </a14:imgEffect>
                  </a14:imgLayer>
                </a14:imgProps>
              </a:ext>
              <a:ext uri="{28A0092B-C50C-407E-A947-70E740481C1C}">
                <a14:useLocalDpi xmlns:a14="http://schemas.microsoft.com/office/drawing/2010/main" val="0"/>
              </a:ext>
            </a:extLst>
          </a:blip>
          <a:stretch>
            <a:fillRect/>
          </a:stretch>
        </p:blipFill>
        <p:spPr>
          <a:xfrm>
            <a:off x="8705874" y="1270219"/>
            <a:ext cx="3076339" cy="4755226"/>
          </a:xfrm>
          <a:prstGeom prst="rect">
            <a:avLst/>
          </a:prstGeom>
        </p:spPr>
      </p:pic>
      <p:pic>
        <p:nvPicPr>
          <p:cNvPr id="14" name="Picture 13"/>
          <p:cNvPicPr>
            <a:picLocks noChangeAspect="1"/>
          </p:cNvPicPr>
          <p:nvPr/>
        </p:nvPicPr>
        <p:blipFill>
          <a:blip r:embed="rId5"/>
          <a:stretch>
            <a:fillRect/>
          </a:stretch>
        </p:blipFill>
        <p:spPr>
          <a:xfrm>
            <a:off x="7464153" y="3348897"/>
            <a:ext cx="1670449" cy="648071"/>
          </a:xfrm>
          <a:prstGeom prst="rect">
            <a:avLst/>
          </a:prstGeom>
        </p:spPr>
      </p:pic>
    </p:spTree>
    <p:extLst>
      <p:ext uri="{BB962C8B-B14F-4D97-AF65-F5344CB8AC3E}">
        <p14:creationId xmlns:p14="http://schemas.microsoft.com/office/powerpoint/2010/main" val="399775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8976320" y="102857"/>
            <a:ext cx="2856252"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199456" y="268746"/>
            <a:ext cx="8064500" cy="616960"/>
          </a:xfrm>
          <a:prstGeom prst="rect">
            <a:avLst/>
          </a:prstGeom>
        </p:spPr>
        <p:txBody>
          <a:bodyPr/>
          <a:lstStyle/>
          <a:p>
            <a:pPr>
              <a:tabLst>
                <a:tab pos="542925" algn="l"/>
              </a:tabLst>
            </a:pPr>
            <a:br>
              <a:rPr lang="en-US" sz="2000" dirty="0"/>
            </a:br>
            <a:r>
              <a:rPr lang="en-US" sz="1800" b="1" kern="0" dirty="0">
                <a:solidFill>
                  <a:srgbClr val="0070C0"/>
                </a:solidFill>
              </a:rPr>
              <a:t>Relation entre le délai de dégagement et la distance d’avertissement</a:t>
            </a:r>
          </a:p>
        </p:txBody>
      </p:sp>
      <p:sp>
        <p:nvSpPr>
          <p:cNvPr id="10" name="Rectangle 9"/>
          <p:cNvSpPr/>
          <p:nvPr/>
        </p:nvSpPr>
        <p:spPr bwMode="auto">
          <a:xfrm>
            <a:off x="1991545" y="1503244"/>
            <a:ext cx="1560558" cy="511530"/>
          </a:xfrm>
          <a:prstGeom prst="rect">
            <a:avLst/>
          </a:prstGeom>
          <a:solidFill>
            <a:srgbClr val="FF9999"/>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100" b="1" dirty="0">
                <a:solidFill>
                  <a:schemeClr val="bg1">
                    <a:lumMod val="50000"/>
                  </a:schemeClr>
                </a:solidFill>
              </a:rPr>
              <a:t>DISTANCE D’AVERTISSEMENT[m]</a:t>
            </a:r>
          </a:p>
        </p:txBody>
      </p:sp>
      <p:grpSp>
        <p:nvGrpSpPr>
          <p:cNvPr id="12" name="Group 11"/>
          <p:cNvGrpSpPr/>
          <p:nvPr/>
        </p:nvGrpSpPr>
        <p:grpSpPr>
          <a:xfrm>
            <a:off x="4056535" y="1503245"/>
            <a:ext cx="1527287" cy="1117019"/>
            <a:chOff x="2594940" y="1160344"/>
            <a:chExt cx="1527287" cy="1117019"/>
          </a:xfrm>
        </p:grpSpPr>
        <p:sp>
          <p:nvSpPr>
            <p:cNvPr id="13" name="Rectangle 12"/>
            <p:cNvSpPr/>
            <p:nvPr/>
          </p:nvSpPr>
          <p:spPr bwMode="auto">
            <a:xfrm>
              <a:off x="2594940" y="1160344"/>
              <a:ext cx="1527287" cy="1117019"/>
            </a:xfrm>
            <a:prstGeom prst="rect">
              <a:avLst/>
            </a:prstGeom>
            <a:solidFill>
              <a:schemeClr val="bg2">
                <a:lumMod val="90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100" b="1">
                <a:solidFill>
                  <a:schemeClr val="bg1">
                    <a:lumMod val="50000"/>
                  </a:schemeClr>
                </a:solidFill>
              </a:endParaRPr>
            </a:p>
          </p:txBody>
        </p:sp>
        <p:grpSp>
          <p:nvGrpSpPr>
            <p:cNvPr id="14" name="Group 13"/>
            <p:cNvGrpSpPr>
              <a:grpSpLocks noChangeAspect="1"/>
            </p:cNvGrpSpPr>
            <p:nvPr/>
          </p:nvGrpSpPr>
          <p:grpSpPr>
            <a:xfrm>
              <a:off x="3136864" y="1697481"/>
              <a:ext cx="443439" cy="537788"/>
              <a:chOff x="5857146" y="5101972"/>
              <a:chExt cx="1085217" cy="1316114"/>
            </a:xfrm>
          </p:grpSpPr>
          <p:grpSp>
            <p:nvGrpSpPr>
              <p:cNvPr id="16" name="Group 15"/>
              <p:cNvGrpSpPr/>
              <p:nvPr/>
            </p:nvGrpSpPr>
            <p:grpSpPr>
              <a:xfrm>
                <a:off x="5857146" y="5101972"/>
                <a:ext cx="1085217" cy="1316114"/>
                <a:chOff x="5723230" y="3445827"/>
                <a:chExt cx="1085217" cy="1316114"/>
              </a:xfrm>
            </p:grpSpPr>
            <p:grpSp>
              <p:nvGrpSpPr>
                <p:cNvPr id="20" name="Group 19"/>
                <p:cNvGrpSpPr>
                  <a:grpSpLocks noChangeAspect="1"/>
                </p:cNvGrpSpPr>
                <p:nvPr/>
              </p:nvGrpSpPr>
              <p:grpSpPr>
                <a:xfrm>
                  <a:off x="5723230" y="3445827"/>
                  <a:ext cx="1085217" cy="1316114"/>
                  <a:chOff x="5913097" y="3381386"/>
                  <a:chExt cx="895350" cy="1085850"/>
                </a:xfrm>
              </p:grpSpPr>
              <p:pic>
                <p:nvPicPr>
                  <p:cNvPr id="22" name="Picture 3"/>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13097" y="3381386"/>
                    <a:ext cx="8953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Arc 22"/>
                  <p:cNvSpPr>
                    <a:spLocks noChangeAspect="1"/>
                  </p:cNvSpPr>
                  <p:nvPr/>
                </p:nvSpPr>
                <p:spPr bwMode="auto">
                  <a:xfrm>
                    <a:off x="5941268" y="3624919"/>
                    <a:ext cx="756367" cy="709093"/>
                  </a:xfrm>
                  <a:prstGeom prst="arc">
                    <a:avLst>
                      <a:gd name="adj1" fmla="val 21578772"/>
                      <a:gd name="adj2" fmla="val 2890240"/>
                    </a:avLst>
                  </a:prstGeom>
                  <a:solidFill>
                    <a:srgbClr val="CC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sp>
              <p:nvSpPr>
                <p:cNvPr id="21" name="Arc 20"/>
                <p:cNvSpPr>
                  <a:spLocks noChangeAspect="1"/>
                </p:cNvSpPr>
                <p:nvPr/>
              </p:nvSpPr>
              <p:spPr bwMode="auto">
                <a:xfrm rot="2734486">
                  <a:off x="5718116" y="3732853"/>
                  <a:ext cx="920304" cy="862784"/>
                </a:xfrm>
                <a:prstGeom prst="arc">
                  <a:avLst>
                    <a:gd name="adj1" fmla="val 65272"/>
                    <a:gd name="adj2" fmla="val 2890240"/>
                  </a:avLst>
                </a:prstGeom>
                <a:solidFill>
                  <a:srgbClr val="FF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sp>
            <p:nvSpPr>
              <p:cNvPr id="18" name="Arc 17"/>
              <p:cNvSpPr>
                <a:spLocks noChangeAspect="1"/>
              </p:cNvSpPr>
              <p:nvPr/>
            </p:nvSpPr>
            <p:spPr bwMode="auto">
              <a:xfrm rot="2734486">
                <a:off x="5889519" y="5404670"/>
                <a:ext cx="920304" cy="862784"/>
              </a:xfrm>
              <a:prstGeom prst="arc">
                <a:avLst>
                  <a:gd name="adj1" fmla="val 2725930"/>
                  <a:gd name="adj2" fmla="val 4862876"/>
                </a:avLst>
              </a:prstGeom>
              <a:solidFill>
                <a:schemeClr val="tx2"/>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19" name="Arc 18"/>
              <p:cNvSpPr>
                <a:spLocks noChangeAspect="1"/>
              </p:cNvSpPr>
              <p:nvPr/>
            </p:nvSpPr>
            <p:spPr bwMode="auto">
              <a:xfrm>
                <a:off x="5897318" y="5417961"/>
                <a:ext cx="922938" cy="865255"/>
              </a:xfrm>
              <a:prstGeom prst="arc">
                <a:avLst>
                  <a:gd name="adj1" fmla="val 16168248"/>
                  <a:gd name="adj2" fmla="val 21562679"/>
                </a:avLst>
              </a:prstGeom>
              <a:solidFill>
                <a:srgbClr val="33CC33"/>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sp>
          <p:nvSpPr>
            <p:cNvPr id="15" name="TextBox 14"/>
            <p:cNvSpPr txBox="1"/>
            <p:nvPr/>
          </p:nvSpPr>
          <p:spPr>
            <a:xfrm>
              <a:off x="2594940" y="1193438"/>
              <a:ext cx="1489795" cy="600164"/>
            </a:xfrm>
            <a:prstGeom prst="rect">
              <a:avLst/>
            </a:prstGeom>
            <a:noFill/>
          </p:spPr>
          <p:txBody>
            <a:bodyPr wrap="square" rtlCol="0">
              <a:spAutoFit/>
            </a:bodyPr>
            <a:lstStyle/>
            <a:p>
              <a:pPr algn="ctr"/>
              <a:r>
                <a:rPr lang="en-US" sz="1100" b="1" dirty="0">
                  <a:solidFill>
                    <a:schemeClr val="bg1">
                      <a:lumMod val="50000"/>
                    </a:schemeClr>
                  </a:solidFill>
                </a:rPr>
                <a:t>DELAI DE DEGAGEMENT [sec]</a:t>
              </a:r>
              <a:endParaRPr lang="en-US" b="1" dirty="0">
                <a:solidFill>
                  <a:schemeClr val="bg1">
                    <a:lumMod val="50000"/>
                  </a:schemeClr>
                </a:solidFill>
              </a:endParaRPr>
            </a:p>
          </p:txBody>
        </p:sp>
      </p:grpSp>
      <p:sp>
        <p:nvSpPr>
          <p:cNvPr id="24" name="Rectangle 23"/>
          <p:cNvSpPr/>
          <p:nvPr/>
        </p:nvSpPr>
        <p:spPr bwMode="auto">
          <a:xfrm>
            <a:off x="6144766" y="1503243"/>
            <a:ext cx="2160240" cy="1117020"/>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100" b="1" dirty="0">
                <a:solidFill>
                  <a:schemeClr val="bg1">
                    <a:lumMod val="50000"/>
                  </a:schemeClr>
                </a:solidFill>
              </a:rPr>
              <a:t>Vitesse maximale du autorisée sur les zones de travail et annonce [m/sec]</a:t>
            </a:r>
          </a:p>
          <a:p>
            <a:pPr algn="ctr"/>
            <a:endParaRPr lang="en-US" sz="1100" b="1" dirty="0">
              <a:solidFill>
                <a:schemeClr val="bg1">
                  <a:lumMod val="50000"/>
                </a:schemeClr>
              </a:solidFill>
            </a:endParaRPr>
          </a:p>
          <a:p>
            <a:pPr algn="ctr"/>
            <a:r>
              <a:rPr lang="en-US" sz="2000" b="1" dirty="0">
                <a:solidFill>
                  <a:schemeClr val="bg1">
                    <a:lumMod val="50000"/>
                  </a:schemeClr>
                </a:solidFill>
              </a:rPr>
              <a:t>V</a:t>
            </a:r>
            <a:r>
              <a:rPr lang="en-US" sz="1100" b="1" dirty="0">
                <a:solidFill>
                  <a:schemeClr val="bg1">
                    <a:lumMod val="50000"/>
                  </a:schemeClr>
                </a:solidFill>
              </a:rPr>
              <a:t>max</a:t>
            </a:r>
          </a:p>
        </p:txBody>
      </p:sp>
      <p:sp>
        <p:nvSpPr>
          <p:cNvPr id="25" name="TextBox 24"/>
          <p:cNvSpPr txBox="1"/>
          <p:nvPr/>
        </p:nvSpPr>
        <p:spPr>
          <a:xfrm>
            <a:off x="3480470" y="1503244"/>
            <a:ext cx="576064" cy="338554"/>
          </a:xfrm>
          <a:prstGeom prst="rect">
            <a:avLst/>
          </a:prstGeom>
          <a:noFill/>
        </p:spPr>
        <p:txBody>
          <a:bodyPr wrap="square" rtlCol="0">
            <a:spAutoFit/>
          </a:bodyPr>
          <a:lstStyle/>
          <a:p>
            <a:pPr algn="ctr"/>
            <a:r>
              <a:rPr lang="en-US" sz="1600"/>
              <a:t>=</a:t>
            </a:r>
          </a:p>
        </p:txBody>
      </p:sp>
      <p:sp>
        <p:nvSpPr>
          <p:cNvPr id="26" name="TextBox 25"/>
          <p:cNvSpPr txBox="1"/>
          <p:nvPr/>
        </p:nvSpPr>
        <p:spPr>
          <a:xfrm>
            <a:off x="5568702" y="1503244"/>
            <a:ext cx="576064" cy="338554"/>
          </a:xfrm>
          <a:prstGeom prst="rect">
            <a:avLst/>
          </a:prstGeom>
          <a:noFill/>
        </p:spPr>
        <p:txBody>
          <a:bodyPr wrap="square" rtlCol="0">
            <a:spAutoFit/>
          </a:bodyPr>
          <a:lstStyle/>
          <a:p>
            <a:pPr algn="ctr"/>
            <a:r>
              <a:rPr lang="en-US" sz="1600"/>
              <a:t>x</a:t>
            </a:r>
          </a:p>
        </p:txBody>
      </p:sp>
      <p:sp>
        <p:nvSpPr>
          <p:cNvPr id="43" name="Rounded Rectangle 12"/>
          <p:cNvSpPr/>
          <p:nvPr/>
        </p:nvSpPr>
        <p:spPr bwMode="auto">
          <a:xfrm>
            <a:off x="1343472" y="3202300"/>
            <a:ext cx="9217024" cy="1226915"/>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dirty="0">
                <a:latin typeface="+mn-lt"/>
              </a:rPr>
              <a:t>Cette distance est égale au délai de dégagement exprimé en secondes, multipliée par la vitesse maximale autorisée sur les zones de travail et d’annonce, exprimée en mètres par seconde (ralentissement temporaire </a:t>
            </a:r>
            <a:r>
              <a:rPr lang="fr-BE" b="1" dirty="0">
                <a:latin typeface="+mn-lt"/>
              </a:rPr>
              <a:t>ex</a:t>
            </a:r>
            <a:r>
              <a:rPr lang="fr-BE" dirty="0">
                <a:latin typeface="+mn-lt"/>
              </a:rPr>
              <a:t>clu). </a:t>
            </a:r>
          </a:p>
          <a:p>
            <a:pPr algn="just">
              <a:defRPr/>
            </a:pPr>
            <a:endParaRPr lang="fr-BE" sz="1600" dirty="0">
              <a:latin typeface="+mn-lt"/>
            </a:endParaRPr>
          </a:p>
          <a:p>
            <a:pPr algn="just">
              <a:defRPr/>
            </a:pPr>
            <a:endParaRPr lang="fr-BE" sz="1600" dirty="0"/>
          </a:p>
        </p:txBody>
      </p:sp>
      <p:sp>
        <p:nvSpPr>
          <p:cNvPr id="44" name="Rounded Rectangle 12"/>
          <p:cNvSpPr/>
          <p:nvPr/>
        </p:nvSpPr>
        <p:spPr bwMode="auto">
          <a:xfrm>
            <a:off x="1343472" y="4706306"/>
            <a:ext cx="9217024" cy="1242974"/>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dirty="0">
                <a:latin typeface="+mn-lt"/>
              </a:rPr>
              <a:t>Il est tenu compte de l’éventuelle vitesse plus élevée d’une voie contigüe si elle est concernée soit par la sécurité du travail, soit par la traversée des agents intéressés, soit aussi parce qu’elle se trouve à moins de 4.50 m.</a:t>
            </a:r>
          </a:p>
          <a:p>
            <a:pPr algn="just">
              <a:defRPr/>
            </a:pPr>
            <a:endParaRPr lang="fr-BE" sz="1600" dirty="0"/>
          </a:p>
        </p:txBody>
      </p:sp>
    </p:spTree>
    <p:extLst>
      <p:ext uri="{BB962C8B-B14F-4D97-AF65-F5344CB8AC3E}">
        <p14:creationId xmlns:p14="http://schemas.microsoft.com/office/powerpoint/2010/main" val="41771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ssolve">
                                      <p:cBhvr>
                                        <p:cTn id="1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9048328" y="140706"/>
            <a:ext cx="2856252"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228184" y="279707"/>
            <a:ext cx="8064500" cy="616960"/>
          </a:xfrm>
          <a:prstGeom prst="rect">
            <a:avLst/>
          </a:prstGeom>
        </p:spPr>
        <p:txBody>
          <a:bodyPr/>
          <a:lstStyle/>
          <a:p>
            <a:pPr>
              <a:tabLst>
                <a:tab pos="542925" algn="l"/>
              </a:tabLst>
            </a:pPr>
            <a:br>
              <a:rPr lang="en-US" sz="2000" dirty="0"/>
            </a:br>
            <a:r>
              <a:rPr lang="en-US" sz="1800" b="1" kern="0" dirty="0">
                <a:solidFill>
                  <a:srgbClr val="0070C0"/>
                </a:solidFill>
              </a:rPr>
              <a:t>Distance d’avertissement</a:t>
            </a:r>
          </a:p>
        </p:txBody>
      </p:sp>
      <p:sp>
        <p:nvSpPr>
          <p:cNvPr id="12" name="TextBox 11"/>
          <p:cNvSpPr txBox="1"/>
          <p:nvPr/>
        </p:nvSpPr>
        <p:spPr>
          <a:xfrm>
            <a:off x="2505582" y="6021288"/>
            <a:ext cx="3314800" cy="230832"/>
          </a:xfrm>
          <a:prstGeom prst="rect">
            <a:avLst/>
          </a:prstGeom>
          <a:noFill/>
        </p:spPr>
        <p:txBody>
          <a:bodyPr wrap="square" rtlCol="0">
            <a:spAutoFit/>
          </a:bodyPr>
          <a:lstStyle/>
          <a:p>
            <a:r>
              <a:rPr lang="en-US" sz="900" dirty="0"/>
              <a:t>	: points de </a:t>
            </a:r>
            <a:r>
              <a:rPr lang="en-US" sz="900" dirty="0" err="1"/>
              <a:t>détection</a:t>
            </a:r>
            <a:r>
              <a:rPr lang="en-US" sz="900" dirty="0"/>
              <a:t> côté Namur</a:t>
            </a:r>
          </a:p>
        </p:txBody>
      </p:sp>
      <p:sp>
        <p:nvSpPr>
          <p:cNvPr id="13" name="TextBox 12"/>
          <p:cNvSpPr txBox="1"/>
          <p:nvPr/>
        </p:nvSpPr>
        <p:spPr>
          <a:xfrm>
            <a:off x="5958836" y="6021288"/>
            <a:ext cx="3314800" cy="230832"/>
          </a:xfrm>
          <a:prstGeom prst="rect">
            <a:avLst/>
          </a:prstGeom>
          <a:noFill/>
        </p:spPr>
        <p:txBody>
          <a:bodyPr wrap="square" rtlCol="0">
            <a:spAutoFit/>
          </a:bodyPr>
          <a:lstStyle/>
          <a:p>
            <a:r>
              <a:rPr lang="en-US" sz="900" dirty="0"/>
              <a:t>	: points de </a:t>
            </a:r>
            <a:r>
              <a:rPr lang="en-US" sz="900" dirty="0" err="1"/>
              <a:t>détection</a:t>
            </a:r>
            <a:r>
              <a:rPr lang="en-US" sz="900" dirty="0"/>
              <a:t> côté Arlon</a:t>
            </a:r>
          </a:p>
        </p:txBody>
      </p:sp>
      <p:sp>
        <p:nvSpPr>
          <p:cNvPr id="16" name="Rounded Rectangle 15"/>
          <p:cNvSpPr/>
          <p:nvPr/>
        </p:nvSpPr>
        <p:spPr bwMode="auto">
          <a:xfrm>
            <a:off x="2505582" y="2883198"/>
            <a:ext cx="6686762" cy="3013124"/>
          </a:xfrm>
          <a:prstGeom prst="roundRect">
            <a:avLst/>
          </a:prstGeom>
          <a:noFill/>
          <a:ln w="317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40" name="Oval 39"/>
          <p:cNvSpPr/>
          <p:nvPr/>
        </p:nvSpPr>
        <p:spPr bwMode="auto">
          <a:xfrm>
            <a:off x="3336689" y="6069318"/>
            <a:ext cx="144016" cy="138793"/>
          </a:xfrm>
          <a:prstGeom prst="ellipse">
            <a:avLst/>
          </a:prstGeom>
          <a:solidFill>
            <a:srgbClr val="FF0000"/>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41" name="Rectangle 40"/>
          <p:cNvSpPr/>
          <p:nvPr/>
        </p:nvSpPr>
        <p:spPr bwMode="auto">
          <a:xfrm>
            <a:off x="6744072" y="6076355"/>
            <a:ext cx="144016" cy="124718"/>
          </a:xfrm>
          <a:prstGeom prst="rect">
            <a:avLst/>
          </a:prstGeom>
          <a:solidFill>
            <a:srgbClr val="FF0000"/>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cxnSp>
        <p:nvCxnSpPr>
          <p:cNvPr id="136" name="Straight Connector 135"/>
          <p:cNvCxnSpPr/>
          <p:nvPr/>
        </p:nvCxnSpPr>
        <p:spPr bwMode="auto">
          <a:xfrm>
            <a:off x="3754787" y="5396526"/>
            <a:ext cx="2689" cy="483303"/>
          </a:xfrm>
          <a:prstGeom prst="line">
            <a:avLst/>
          </a:prstGeom>
          <a:solidFill>
            <a:schemeClr val="accent1"/>
          </a:solidFill>
          <a:ln w="12700" cap="flat" cmpd="sng" algn="ctr">
            <a:solidFill>
              <a:schemeClr val="tx1"/>
            </a:solidFill>
            <a:prstDash val="dash"/>
            <a:round/>
            <a:headEnd type="none" w="med" len="med"/>
            <a:tailEnd type="none" w="med" len="med"/>
          </a:ln>
          <a:effectLst/>
        </p:spPr>
      </p:cxnSp>
      <p:cxnSp>
        <p:nvCxnSpPr>
          <p:cNvPr id="138" name="Straight Connector 137"/>
          <p:cNvCxnSpPr/>
          <p:nvPr/>
        </p:nvCxnSpPr>
        <p:spPr bwMode="auto">
          <a:xfrm>
            <a:off x="5498678" y="5408894"/>
            <a:ext cx="2689" cy="483303"/>
          </a:xfrm>
          <a:prstGeom prst="line">
            <a:avLst/>
          </a:prstGeom>
          <a:solidFill>
            <a:schemeClr val="accent1"/>
          </a:solidFill>
          <a:ln w="12700" cap="flat" cmpd="sng" algn="ctr">
            <a:solidFill>
              <a:schemeClr val="tx1"/>
            </a:solidFill>
            <a:prstDash val="dash"/>
            <a:round/>
            <a:headEnd type="none" w="med" len="med"/>
            <a:tailEnd type="none" w="med" len="med"/>
          </a:ln>
          <a:effectLst/>
        </p:spPr>
      </p:cxnSp>
      <p:grpSp>
        <p:nvGrpSpPr>
          <p:cNvPr id="14" name="Group 13"/>
          <p:cNvGrpSpPr/>
          <p:nvPr/>
        </p:nvGrpSpPr>
        <p:grpSpPr>
          <a:xfrm>
            <a:off x="2883189" y="3019488"/>
            <a:ext cx="6036410" cy="2844103"/>
            <a:chOff x="2883189" y="3019488"/>
            <a:chExt cx="6036410" cy="2844103"/>
          </a:xfrm>
        </p:grpSpPr>
        <p:sp>
          <p:nvSpPr>
            <p:cNvPr id="20" name="TextBox 19"/>
            <p:cNvSpPr txBox="1"/>
            <p:nvPr/>
          </p:nvSpPr>
          <p:spPr>
            <a:xfrm>
              <a:off x="3684901" y="5605238"/>
              <a:ext cx="1885673" cy="215444"/>
            </a:xfrm>
            <a:prstGeom prst="rect">
              <a:avLst/>
            </a:prstGeom>
            <a:noFill/>
          </p:spPr>
          <p:txBody>
            <a:bodyPr wrap="square" rtlCol="0">
              <a:spAutoFit/>
            </a:bodyPr>
            <a:lstStyle/>
            <a:p>
              <a:pPr algn="ctr">
                <a:tabLst>
                  <a:tab pos="1619250" algn="r"/>
                </a:tabLst>
              </a:pPr>
              <a:r>
                <a:rPr lang="en-US" sz="800" b="1" dirty="0">
                  <a:solidFill>
                    <a:srgbClr val="FF0000"/>
                  </a:solidFill>
                </a:rPr>
                <a:t>Distance d’avertissement</a:t>
              </a:r>
            </a:p>
          </p:txBody>
        </p:sp>
        <p:sp>
          <p:nvSpPr>
            <p:cNvPr id="26" name="TextBox 25"/>
            <p:cNvSpPr txBox="1"/>
            <p:nvPr/>
          </p:nvSpPr>
          <p:spPr>
            <a:xfrm>
              <a:off x="6354142" y="5615949"/>
              <a:ext cx="1885673" cy="215444"/>
            </a:xfrm>
            <a:prstGeom prst="rect">
              <a:avLst/>
            </a:prstGeom>
            <a:noFill/>
          </p:spPr>
          <p:txBody>
            <a:bodyPr wrap="square" rtlCol="0">
              <a:spAutoFit/>
            </a:bodyPr>
            <a:lstStyle/>
            <a:p>
              <a:pPr algn="ctr">
                <a:tabLst>
                  <a:tab pos="1619250" algn="r"/>
                </a:tabLst>
              </a:pPr>
              <a:r>
                <a:rPr lang="en-US" sz="800" b="1" dirty="0">
                  <a:solidFill>
                    <a:srgbClr val="FF0000"/>
                  </a:solidFill>
                </a:rPr>
                <a:t>Distance d’avertissement</a:t>
              </a:r>
            </a:p>
          </p:txBody>
        </p:sp>
        <p:sp>
          <p:nvSpPr>
            <p:cNvPr id="85" name="TextBox 84"/>
            <p:cNvSpPr txBox="1"/>
            <p:nvPr/>
          </p:nvSpPr>
          <p:spPr>
            <a:xfrm>
              <a:off x="2910835" y="4653358"/>
              <a:ext cx="806976" cy="276999"/>
            </a:xfrm>
            <a:prstGeom prst="rect">
              <a:avLst/>
            </a:prstGeom>
            <a:noFill/>
          </p:spPr>
          <p:txBody>
            <a:bodyPr wrap="square" rtlCol="0">
              <a:spAutoFit/>
            </a:bodyPr>
            <a:lstStyle/>
            <a:p>
              <a:r>
                <a:rPr lang="en-GB" sz="1000" b="1" dirty="0">
                  <a:latin typeface="+mn-lt"/>
                </a:rPr>
                <a:t>Namur</a:t>
              </a:r>
              <a:r>
                <a:rPr lang="en-GB" sz="1200" dirty="0"/>
                <a:t> </a:t>
              </a:r>
            </a:p>
          </p:txBody>
        </p:sp>
        <p:sp>
          <p:nvSpPr>
            <p:cNvPr id="86" name="Rectangle 85"/>
            <p:cNvSpPr/>
            <p:nvPr/>
          </p:nvSpPr>
          <p:spPr>
            <a:xfrm>
              <a:off x="8443187" y="4671894"/>
              <a:ext cx="476412" cy="246221"/>
            </a:xfrm>
            <a:prstGeom prst="rect">
              <a:avLst/>
            </a:prstGeom>
          </p:spPr>
          <p:txBody>
            <a:bodyPr wrap="none">
              <a:spAutoFit/>
            </a:bodyPr>
            <a:lstStyle/>
            <a:p>
              <a:r>
                <a:rPr lang="en-GB" sz="1000" b="1" dirty="0">
                  <a:latin typeface="+mn-lt"/>
                </a:rPr>
                <a:t>Arlon</a:t>
              </a:r>
              <a:endParaRPr lang="en-GB" sz="1000" dirty="0">
                <a:latin typeface="+mn-lt"/>
              </a:endParaRPr>
            </a:p>
          </p:txBody>
        </p:sp>
        <p:cxnSp>
          <p:nvCxnSpPr>
            <p:cNvPr id="87" name="Straight Connector 14"/>
            <p:cNvCxnSpPr/>
            <p:nvPr/>
          </p:nvCxnSpPr>
          <p:spPr bwMode="auto">
            <a:xfrm flipV="1">
              <a:off x="2918424" y="5023015"/>
              <a:ext cx="5912081" cy="17546"/>
            </a:xfrm>
            <a:prstGeom prst="line">
              <a:avLst/>
            </a:prstGeom>
            <a:solidFill>
              <a:schemeClr val="accent1"/>
            </a:solidFill>
            <a:ln w="22225" cap="flat" cmpd="sng" algn="ctr">
              <a:solidFill>
                <a:srgbClr val="0070C0"/>
              </a:solidFill>
              <a:prstDash val="solid"/>
              <a:round/>
              <a:headEnd type="none" w="med" len="med"/>
              <a:tailEnd type="none" w="med" len="med"/>
            </a:ln>
            <a:effectLst/>
          </p:spPr>
        </p:cxnSp>
        <p:pic>
          <p:nvPicPr>
            <p:cNvPr id="89" name="Picture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1426" y="3019488"/>
              <a:ext cx="285007" cy="627404"/>
            </a:xfrm>
            <a:prstGeom prst="rect">
              <a:avLst/>
            </a:prstGeom>
          </p:spPr>
        </p:pic>
        <p:cxnSp>
          <p:nvCxnSpPr>
            <p:cNvPr id="90" name="Straight Connector 14"/>
            <p:cNvCxnSpPr/>
            <p:nvPr/>
          </p:nvCxnSpPr>
          <p:spPr bwMode="auto">
            <a:xfrm flipV="1">
              <a:off x="2883189" y="5391682"/>
              <a:ext cx="5912081" cy="17546"/>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91" name="Oval 90"/>
            <p:cNvSpPr>
              <a:spLocks noChangeArrowheads="1"/>
            </p:cNvSpPr>
            <p:nvPr/>
          </p:nvSpPr>
          <p:spPr bwMode="auto">
            <a:xfrm>
              <a:off x="3717811" y="4999562"/>
              <a:ext cx="76669" cy="72628"/>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92" name="Oval 63"/>
            <p:cNvSpPr>
              <a:spLocks noChangeArrowheads="1"/>
            </p:cNvSpPr>
            <p:nvPr/>
          </p:nvSpPr>
          <p:spPr bwMode="auto">
            <a:xfrm>
              <a:off x="3719142" y="5363535"/>
              <a:ext cx="76669" cy="72628"/>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93" name="Rectangle 18"/>
            <p:cNvSpPr>
              <a:spLocks noChangeArrowheads="1"/>
            </p:cNvSpPr>
            <p:nvPr/>
          </p:nvSpPr>
          <p:spPr bwMode="auto">
            <a:xfrm>
              <a:off x="7994571" y="4981911"/>
              <a:ext cx="88111" cy="81172"/>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94" name="Rectangle 18"/>
            <p:cNvSpPr>
              <a:spLocks noChangeArrowheads="1"/>
            </p:cNvSpPr>
            <p:nvPr/>
          </p:nvSpPr>
          <p:spPr bwMode="auto">
            <a:xfrm>
              <a:off x="7991511" y="5359003"/>
              <a:ext cx="88111" cy="81172"/>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96" name="Rectangle 102"/>
            <p:cNvSpPr>
              <a:spLocks noChangeArrowheads="1"/>
            </p:cNvSpPr>
            <p:nvPr/>
          </p:nvSpPr>
          <p:spPr bwMode="auto">
            <a:xfrm>
              <a:off x="5519838" y="4920619"/>
              <a:ext cx="912381" cy="213279"/>
            </a:xfrm>
            <a:prstGeom prst="rect">
              <a:avLst/>
            </a:prstGeom>
            <a:solidFill>
              <a:srgbClr val="FFFF00"/>
            </a:solidFill>
            <a:ln w="31750" algn="ctr">
              <a:solidFill>
                <a:srgbClr val="FFC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98" name="Chevron 29"/>
            <p:cNvSpPr>
              <a:spLocks noChangeArrowheads="1"/>
            </p:cNvSpPr>
            <p:nvPr/>
          </p:nvSpPr>
          <p:spPr bwMode="auto">
            <a:xfrm>
              <a:off x="3183856" y="4984920"/>
              <a:ext cx="102988" cy="97194"/>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99" name="Chevron 30"/>
            <p:cNvSpPr>
              <a:spLocks noChangeAspect="1"/>
            </p:cNvSpPr>
            <p:nvPr/>
          </p:nvSpPr>
          <p:spPr bwMode="auto">
            <a:xfrm flipH="1">
              <a:off x="3190111" y="5351610"/>
              <a:ext cx="102988" cy="9719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cxnSp>
          <p:nvCxnSpPr>
            <p:cNvPr id="100" name="Straight Arrow Connector 99"/>
            <p:cNvCxnSpPr/>
            <p:nvPr/>
          </p:nvCxnSpPr>
          <p:spPr>
            <a:xfrm>
              <a:off x="6038441" y="3612605"/>
              <a:ext cx="1982942" cy="136918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5998034" y="3636702"/>
              <a:ext cx="2011317" cy="171978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89" idx="2"/>
            </p:cNvCxnSpPr>
            <p:nvPr/>
          </p:nvCxnSpPr>
          <p:spPr>
            <a:xfrm>
              <a:off x="5823930" y="3646892"/>
              <a:ext cx="153212" cy="461211"/>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3" name="Picture 102" descr="D:\Documents And Settings\GQR7802\Local Settings\Temporary Internet Files\Content.IE5\HNYX0581\MC900441310[1].png"/>
            <p:cNvPicPr/>
            <p:nvPr/>
          </p:nvPicPr>
          <p:blipFill>
            <a:blip r:embed="rId3" cstate="print"/>
            <a:srcRect/>
            <a:stretch>
              <a:fillRect/>
            </a:stretch>
          </p:blipFill>
          <p:spPr bwMode="auto">
            <a:xfrm>
              <a:off x="6839358" y="4128958"/>
              <a:ext cx="177596" cy="165763"/>
            </a:xfrm>
            <a:prstGeom prst="rect">
              <a:avLst/>
            </a:prstGeom>
            <a:noFill/>
          </p:spPr>
        </p:pic>
        <p:pic>
          <p:nvPicPr>
            <p:cNvPr id="104" name="Picture 103" descr="D:\Documents And Settings\GQR7802\Local Settings\Temporary Internet Files\Content.IE5\HNYX0581\MC900441310[1].png"/>
            <p:cNvPicPr/>
            <p:nvPr/>
          </p:nvPicPr>
          <p:blipFill>
            <a:blip r:embed="rId3" cstate="print"/>
            <a:srcRect/>
            <a:stretch>
              <a:fillRect/>
            </a:stretch>
          </p:blipFill>
          <p:spPr bwMode="auto">
            <a:xfrm>
              <a:off x="6837649" y="4315576"/>
              <a:ext cx="177596" cy="165763"/>
            </a:xfrm>
            <a:prstGeom prst="rect">
              <a:avLst/>
            </a:prstGeom>
            <a:noFill/>
          </p:spPr>
        </p:pic>
        <p:grpSp>
          <p:nvGrpSpPr>
            <p:cNvPr id="105" name="Group 176"/>
            <p:cNvGrpSpPr>
              <a:grpSpLocks noChangeAspect="1"/>
            </p:cNvGrpSpPr>
            <p:nvPr/>
          </p:nvGrpSpPr>
          <p:grpSpPr bwMode="auto">
            <a:xfrm>
              <a:off x="5461252" y="4997360"/>
              <a:ext cx="117171" cy="72374"/>
              <a:chOff x="7956376" y="548680"/>
              <a:chExt cx="216024" cy="144016"/>
            </a:xfrm>
          </p:grpSpPr>
          <p:cxnSp>
            <p:nvCxnSpPr>
              <p:cNvPr id="112"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13"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pic>
          <p:nvPicPr>
            <p:cNvPr id="107" name="Picture 1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8685" y="4097913"/>
              <a:ext cx="316551" cy="454251"/>
            </a:xfrm>
            <a:prstGeom prst="rect">
              <a:avLst/>
            </a:prstGeom>
          </p:spPr>
        </p:pic>
        <p:pic>
          <p:nvPicPr>
            <p:cNvPr id="108" name="Picture 1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7847" y="4085066"/>
              <a:ext cx="316551" cy="454251"/>
            </a:xfrm>
            <a:prstGeom prst="rect">
              <a:avLst/>
            </a:prstGeom>
          </p:spPr>
        </p:pic>
        <p:grpSp>
          <p:nvGrpSpPr>
            <p:cNvPr id="109" name="Group 176"/>
            <p:cNvGrpSpPr>
              <a:grpSpLocks noChangeAspect="1"/>
            </p:cNvGrpSpPr>
            <p:nvPr/>
          </p:nvGrpSpPr>
          <p:grpSpPr bwMode="auto">
            <a:xfrm>
              <a:off x="6377032" y="4991035"/>
              <a:ext cx="117171" cy="72374"/>
              <a:chOff x="7956376" y="548680"/>
              <a:chExt cx="216024" cy="144016"/>
            </a:xfrm>
          </p:grpSpPr>
          <p:cxnSp>
            <p:nvCxnSpPr>
              <p:cNvPr id="110"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11"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cxnSp>
          <p:nvCxnSpPr>
            <p:cNvPr id="114" name="Straight Arrow Connector 113"/>
            <p:cNvCxnSpPr/>
            <p:nvPr/>
          </p:nvCxnSpPr>
          <p:spPr>
            <a:xfrm flipH="1">
              <a:off x="3777634" y="3604210"/>
              <a:ext cx="1870838" cy="138817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a:off x="3789191" y="3612605"/>
              <a:ext cx="1915295" cy="177068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16" name="Picture 115" descr="D:\Documents And Settings\GQR7802\Local Settings\Temporary Internet Files\Content.IE5\HNYX0581\MC900441310[1].png"/>
            <p:cNvPicPr/>
            <p:nvPr/>
          </p:nvPicPr>
          <p:blipFill>
            <a:blip r:embed="rId3" cstate="print"/>
            <a:srcRect/>
            <a:stretch>
              <a:fillRect/>
            </a:stretch>
          </p:blipFill>
          <p:spPr bwMode="auto">
            <a:xfrm>
              <a:off x="4689884" y="4369275"/>
              <a:ext cx="177596" cy="165763"/>
            </a:xfrm>
            <a:prstGeom prst="rect">
              <a:avLst/>
            </a:prstGeom>
            <a:noFill/>
          </p:spPr>
        </p:pic>
        <p:pic>
          <p:nvPicPr>
            <p:cNvPr id="117" name="Picture 116" descr="D:\Documents And Settings\GQR7802\Local Settings\Temporary Internet Files\Content.IE5\HNYX0581\MC900441310[1].png"/>
            <p:cNvPicPr/>
            <p:nvPr/>
          </p:nvPicPr>
          <p:blipFill>
            <a:blip r:embed="rId3" cstate="print"/>
            <a:srcRect/>
            <a:stretch>
              <a:fillRect/>
            </a:stretch>
          </p:blipFill>
          <p:spPr bwMode="auto">
            <a:xfrm>
              <a:off x="4456449" y="4351488"/>
              <a:ext cx="177596" cy="165763"/>
            </a:xfrm>
            <a:prstGeom prst="rect">
              <a:avLst/>
            </a:prstGeom>
            <a:noFill/>
          </p:spPr>
        </p:pic>
        <p:pic>
          <p:nvPicPr>
            <p:cNvPr id="118" name="Picture 117" descr="D:\Documents And Settings\GQR7802\Local Settings\Temporary Internet Files\Content.IE5\HNYX0581\MC900441310[1].png"/>
            <p:cNvPicPr/>
            <p:nvPr/>
          </p:nvPicPr>
          <p:blipFill>
            <a:blip r:embed="rId3" cstate="print"/>
            <a:srcRect/>
            <a:stretch>
              <a:fillRect/>
            </a:stretch>
          </p:blipFill>
          <p:spPr bwMode="auto">
            <a:xfrm>
              <a:off x="5841760" y="3807184"/>
              <a:ext cx="177596" cy="165763"/>
            </a:xfrm>
            <a:prstGeom prst="rect">
              <a:avLst/>
            </a:prstGeom>
            <a:noFill/>
          </p:spPr>
        </p:pic>
        <p:cxnSp>
          <p:nvCxnSpPr>
            <p:cNvPr id="119" name="Straight Arrow Connector 118"/>
            <p:cNvCxnSpPr/>
            <p:nvPr/>
          </p:nvCxnSpPr>
          <p:spPr bwMode="auto">
            <a:xfrm>
              <a:off x="6448656" y="5022497"/>
              <a:ext cx="1586910" cy="0"/>
            </a:xfrm>
            <a:prstGeom prst="straightConnector1">
              <a:avLst/>
            </a:prstGeom>
            <a:solidFill>
              <a:schemeClr val="accent1"/>
            </a:solidFill>
            <a:ln w="50800" cap="flat" cmpd="sng" algn="ctr">
              <a:solidFill>
                <a:srgbClr val="FF3300"/>
              </a:solidFill>
              <a:prstDash val="solid"/>
              <a:round/>
              <a:headEnd type="none" w="med" len="med"/>
              <a:tailEnd type="triangle"/>
            </a:ln>
            <a:effectLst/>
          </p:spPr>
        </p:cxnSp>
        <p:sp>
          <p:nvSpPr>
            <p:cNvPr id="121" name="Rectangle 120"/>
            <p:cNvSpPr/>
            <p:nvPr/>
          </p:nvSpPr>
          <p:spPr bwMode="auto">
            <a:xfrm>
              <a:off x="5504604" y="4925140"/>
              <a:ext cx="935955" cy="210408"/>
            </a:xfrm>
            <a:prstGeom prst="rect">
              <a:avLst/>
            </a:prstGeom>
            <a:solidFill>
              <a:srgbClr val="FFFF00"/>
            </a:solidFill>
            <a:ln w="317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122" name="TextBox 121"/>
            <p:cNvSpPr txBox="1"/>
            <p:nvPr/>
          </p:nvSpPr>
          <p:spPr>
            <a:xfrm rot="8204740">
              <a:off x="5359196" y="4820472"/>
              <a:ext cx="281041" cy="400110"/>
            </a:xfrm>
            <a:prstGeom prst="rect">
              <a:avLst/>
            </a:prstGeom>
            <a:noFill/>
          </p:spPr>
          <p:txBody>
            <a:bodyPr wrap="square" rtlCol="0">
              <a:spAutoFit/>
            </a:bodyPr>
            <a:lstStyle/>
            <a:p>
              <a:r>
                <a:rPr lang="en-US" sz="2000" dirty="0">
                  <a:solidFill>
                    <a:srgbClr val="FF0000"/>
                  </a:solidFill>
                </a:rPr>
                <a:t>+</a:t>
              </a:r>
            </a:p>
          </p:txBody>
        </p:sp>
        <p:sp>
          <p:nvSpPr>
            <p:cNvPr id="123" name="TextBox 122"/>
            <p:cNvSpPr txBox="1"/>
            <p:nvPr/>
          </p:nvSpPr>
          <p:spPr>
            <a:xfrm rot="8204740">
              <a:off x="6314519" y="4816055"/>
              <a:ext cx="281041" cy="400110"/>
            </a:xfrm>
            <a:prstGeom prst="rect">
              <a:avLst/>
            </a:prstGeom>
            <a:noFill/>
          </p:spPr>
          <p:txBody>
            <a:bodyPr wrap="square" rtlCol="0">
              <a:spAutoFit/>
            </a:bodyPr>
            <a:lstStyle/>
            <a:p>
              <a:r>
                <a:rPr lang="en-US" sz="2000" dirty="0">
                  <a:solidFill>
                    <a:srgbClr val="FF0000"/>
                  </a:solidFill>
                </a:rPr>
                <a:t>+</a:t>
              </a:r>
            </a:p>
          </p:txBody>
        </p:sp>
        <p:sp>
          <p:nvSpPr>
            <p:cNvPr id="124" name="TextBox 123"/>
            <p:cNvSpPr txBox="1"/>
            <p:nvPr/>
          </p:nvSpPr>
          <p:spPr>
            <a:xfrm rot="8204740">
              <a:off x="6347821" y="5183354"/>
              <a:ext cx="281041" cy="400110"/>
            </a:xfrm>
            <a:prstGeom prst="rect">
              <a:avLst/>
            </a:prstGeom>
            <a:noFill/>
          </p:spPr>
          <p:txBody>
            <a:bodyPr wrap="square" rtlCol="0">
              <a:spAutoFit/>
            </a:bodyPr>
            <a:lstStyle/>
            <a:p>
              <a:r>
                <a:rPr lang="en-US" sz="2000" dirty="0">
                  <a:solidFill>
                    <a:srgbClr val="FF0000"/>
                  </a:solidFill>
                </a:rPr>
                <a:t>+</a:t>
              </a:r>
            </a:p>
          </p:txBody>
        </p:sp>
        <p:sp>
          <p:nvSpPr>
            <p:cNvPr id="125" name="TextBox 124"/>
            <p:cNvSpPr txBox="1"/>
            <p:nvPr/>
          </p:nvSpPr>
          <p:spPr>
            <a:xfrm rot="8204740">
              <a:off x="5375471" y="5196129"/>
              <a:ext cx="281041" cy="400110"/>
            </a:xfrm>
            <a:prstGeom prst="rect">
              <a:avLst/>
            </a:prstGeom>
            <a:noFill/>
          </p:spPr>
          <p:txBody>
            <a:bodyPr wrap="square" rtlCol="0">
              <a:spAutoFit/>
            </a:bodyPr>
            <a:lstStyle/>
            <a:p>
              <a:r>
                <a:rPr lang="en-US" sz="2000" dirty="0">
                  <a:solidFill>
                    <a:srgbClr val="FF0000"/>
                  </a:solidFill>
                </a:rPr>
                <a:t>+</a:t>
              </a:r>
            </a:p>
          </p:txBody>
        </p:sp>
        <p:cxnSp>
          <p:nvCxnSpPr>
            <p:cNvPr id="126" name="Straight Arrow Connector 125"/>
            <p:cNvCxnSpPr/>
            <p:nvPr/>
          </p:nvCxnSpPr>
          <p:spPr bwMode="auto">
            <a:xfrm>
              <a:off x="6455039" y="5385938"/>
              <a:ext cx="1586910" cy="0"/>
            </a:xfrm>
            <a:prstGeom prst="straightConnector1">
              <a:avLst/>
            </a:prstGeom>
            <a:solidFill>
              <a:schemeClr val="accent1"/>
            </a:solidFill>
            <a:ln w="50800" cap="flat" cmpd="sng" algn="ctr">
              <a:solidFill>
                <a:srgbClr val="FF3300"/>
              </a:solidFill>
              <a:prstDash val="solid"/>
              <a:round/>
              <a:headEnd type="none" w="med" len="med"/>
              <a:tailEnd type="triangle"/>
            </a:ln>
            <a:effectLst/>
          </p:spPr>
        </p:cxnSp>
        <p:sp>
          <p:nvSpPr>
            <p:cNvPr id="127" name="Rectangle 126"/>
            <p:cNvSpPr/>
            <p:nvPr/>
          </p:nvSpPr>
          <p:spPr bwMode="auto">
            <a:xfrm>
              <a:off x="7966275" y="4967068"/>
              <a:ext cx="144016" cy="124718"/>
            </a:xfrm>
            <a:prstGeom prst="rect">
              <a:avLst/>
            </a:prstGeom>
            <a:solidFill>
              <a:srgbClr val="FF0000"/>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cxnSp>
          <p:nvCxnSpPr>
            <p:cNvPr id="129" name="Straight Arrow Connector 128"/>
            <p:cNvCxnSpPr/>
            <p:nvPr/>
          </p:nvCxnSpPr>
          <p:spPr bwMode="auto">
            <a:xfrm flipH="1">
              <a:off x="3783136" y="5035876"/>
              <a:ext cx="1695404" cy="0"/>
            </a:xfrm>
            <a:prstGeom prst="straightConnector1">
              <a:avLst/>
            </a:prstGeom>
            <a:solidFill>
              <a:schemeClr val="accent1"/>
            </a:solidFill>
            <a:ln w="50800" cap="flat" cmpd="sng" algn="ctr">
              <a:solidFill>
                <a:srgbClr val="FF3300"/>
              </a:solidFill>
              <a:prstDash val="solid"/>
              <a:round/>
              <a:headEnd type="none" w="med" len="med"/>
              <a:tailEnd type="triangle"/>
            </a:ln>
            <a:effectLst/>
          </p:spPr>
        </p:cxnSp>
        <p:cxnSp>
          <p:nvCxnSpPr>
            <p:cNvPr id="130" name="Straight Arrow Connector 129"/>
            <p:cNvCxnSpPr/>
            <p:nvPr/>
          </p:nvCxnSpPr>
          <p:spPr bwMode="auto">
            <a:xfrm flipH="1">
              <a:off x="3789191" y="5409228"/>
              <a:ext cx="1695404" cy="0"/>
            </a:xfrm>
            <a:prstGeom prst="straightConnector1">
              <a:avLst/>
            </a:prstGeom>
            <a:solidFill>
              <a:schemeClr val="accent1"/>
            </a:solidFill>
            <a:ln w="50800" cap="flat" cmpd="sng" algn="ctr">
              <a:solidFill>
                <a:srgbClr val="FF3300"/>
              </a:solidFill>
              <a:prstDash val="solid"/>
              <a:round/>
              <a:headEnd type="none" w="med" len="med"/>
              <a:tailEnd type="triangle"/>
            </a:ln>
            <a:effectLst/>
          </p:spPr>
        </p:cxnSp>
        <p:sp>
          <p:nvSpPr>
            <p:cNvPr id="131" name="Oval 130"/>
            <p:cNvSpPr/>
            <p:nvPr/>
          </p:nvSpPr>
          <p:spPr bwMode="auto">
            <a:xfrm>
              <a:off x="3698924" y="4968389"/>
              <a:ext cx="144016" cy="138793"/>
            </a:xfrm>
            <a:prstGeom prst="ellipse">
              <a:avLst/>
            </a:prstGeom>
            <a:solidFill>
              <a:srgbClr val="FF0000"/>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cxnSp>
          <p:nvCxnSpPr>
            <p:cNvPr id="133" name="Straight Connector 132"/>
            <p:cNvCxnSpPr/>
            <p:nvPr/>
          </p:nvCxnSpPr>
          <p:spPr bwMode="auto">
            <a:xfrm>
              <a:off x="8046078" y="5374298"/>
              <a:ext cx="2689" cy="483303"/>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134" name="Rectangle 133"/>
            <p:cNvSpPr/>
            <p:nvPr/>
          </p:nvSpPr>
          <p:spPr bwMode="auto">
            <a:xfrm>
              <a:off x="7974070" y="5326217"/>
              <a:ext cx="144016" cy="124718"/>
            </a:xfrm>
            <a:prstGeom prst="rect">
              <a:avLst/>
            </a:prstGeom>
            <a:solidFill>
              <a:srgbClr val="FF0000"/>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cxnSp>
          <p:nvCxnSpPr>
            <p:cNvPr id="135" name="Straight Connector 134"/>
            <p:cNvCxnSpPr/>
            <p:nvPr/>
          </p:nvCxnSpPr>
          <p:spPr bwMode="auto">
            <a:xfrm>
              <a:off x="6475466" y="5380288"/>
              <a:ext cx="2689" cy="483303"/>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137" name="Oval 136"/>
            <p:cNvSpPr/>
            <p:nvPr/>
          </p:nvSpPr>
          <p:spPr bwMode="auto">
            <a:xfrm>
              <a:off x="3698006" y="5344525"/>
              <a:ext cx="144016" cy="138793"/>
            </a:xfrm>
            <a:prstGeom prst="ellipse">
              <a:avLst/>
            </a:prstGeom>
            <a:solidFill>
              <a:srgbClr val="FF0000"/>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cxnSp>
          <p:nvCxnSpPr>
            <p:cNvPr id="139" name="Straight Arrow Connector 138"/>
            <p:cNvCxnSpPr/>
            <p:nvPr/>
          </p:nvCxnSpPr>
          <p:spPr bwMode="auto">
            <a:xfrm>
              <a:off x="6481437" y="5615949"/>
              <a:ext cx="1572194" cy="0"/>
            </a:xfrm>
            <a:prstGeom prst="straightConnector1">
              <a:avLst/>
            </a:prstGeom>
            <a:solidFill>
              <a:schemeClr val="accent1"/>
            </a:solidFill>
            <a:ln w="12700" cap="flat" cmpd="sng" algn="ctr">
              <a:solidFill>
                <a:srgbClr val="FF3300"/>
              </a:solidFill>
              <a:prstDash val="solid"/>
              <a:round/>
              <a:headEnd type="arrow"/>
              <a:tailEnd type="arrow"/>
            </a:ln>
            <a:effectLst/>
          </p:spPr>
        </p:cxnSp>
        <p:cxnSp>
          <p:nvCxnSpPr>
            <p:cNvPr id="140" name="Straight Arrow Connector 139"/>
            <p:cNvCxnSpPr/>
            <p:nvPr/>
          </p:nvCxnSpPr>
          <p:spPr bwMode="auto">
            <a:xfrm>
              <a:off x="3773473" y="5615373"/>
              <a:ext cx="1729413" cy="0"/>
            </a:xfrm>
            <a:prstGeom prst="straightConnector1">
              <a:avLst/>
            </a:prstGeom>
            <a:solidFill>
              <a:schemeClr val="accent1"/>
            </a:solidFill>
            <a:ln w="12700" cap="flat" cmpd="sng" algn="ctr">
              <a:solidFill>
                <a:srgbClr val="FF3300"/>
              </a:solidFill>
              <a:prstDash val="solid"/>
              <a:round/>
              <a:headEnd type="arrow"/>
              <a:tailEnd type="arrow"/>
            </a:ln>
            <a:effectLst/>
          </p:spPr>
        </p:cxnSp>
      </p:grpSp>
      <p:sp>
        <p:nvSpPr>
          <p:cNvPr id="141" name="Rectangle 102"/>
          <p:cNvSpPr>
            <a:spLocks noChangeArrowheads="1"/>
          </p:cNvSpPr>
          <p:nvPr/>
        </p:nvSpPr>
        <p:spPr bwMode="auto">
          <a:xfrm>
            <a:off x="5504134" y="5146906"/>
            <a:ext cx="961650" cy="363934"/>
          </a:xfrm>
          <a:prstGeom prst="rect">
            <a:avLst/>
          </a:prstGeom>
          <a:noFill/>
          <a:ln w="31750" algn="ctr">
            <a:solidFill>
              <a:srgbClr val="FFC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cxnSp>
        <p:nvCxnSpPr>
          <p:cNvPr id="67" name="Straight Connector 111"/>
          <p:cNvCxnSpPr/>
          <p:nvPr/>
        </p:nvCxnSpPr>
        <p:spPr bwMode="auto">
          <a:xfrm>
            <a:off x="4870535" y="4573700"/>
            <a:ext cx="2053255"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69" name="Tekstvak 104"/>
          <p:cNvSpPr txBox="1"/>
          <p:nvPr/>
        </p:nvSpPr>
        <p:spPr bwMode="auto">
          <a:xfrm>
            <a:off x="6316891" y="4673451"/>
            <a:ext cx="865187" cy="246063"/>
          </a:xfrm>
          <a:prstGeom prst="rect">
            <a:avLst/>
          </a:prstGeom>
          <a:noFill/>
          <a:ln w="9525">
            <a:noFill/>
          </a:ln>
        </p:spPr>
        <p:txBody>
          <a:bodyPr>
            <a:spAutoFit/>
          </a:bodyPr>
          <a:lstStyle/>
          <a:p>
            <a:pPr algn="ctr">
              <a:defRPr/>
            </a:pPr>
            <a:r>
              <a:rPr lang="nl-BE" sz="1000" dirty="0">
                <a:solidFill>
                  <a:schemeClr val="accent3"/>
                </a:solidFill>
              </a:rPr>
              <a:t>DS</a:t>
            </a:r>
          </a:p>
        </p:txBody>
      </p:sp>
      <p:cxnSp>
        <p:nvCxnSpPr>
          <p:cNvPr id="70" name="Rechte verbindingslijn met pijl 102"/>
          <p:cNvCxnSpPr/>
          <p:nvPr/>
        </p:nvCxnSpPr>
        <p:spPr bwMode="auto">
          <a:xfrm>
            <a:off x="6528048" y="4567762"/>
            <a:ext cx="0" cy="431800"/>
          </a:xfrm>
          <a:prstGeom prst="straightConnector1">
            <a:avLst/>
          </a:prstGeom>
          <a:solidFill>
            <a:schemeClr val="accent1"/>
          </a:solidFill>
          <a:ln w="9525" cap="flat" cmpd="sng" algn="ctr">
            <a:solidFill>
              <a:schemeClr val="accent3"/>
            </a:solidFill>
            <a:prstDash val="solid"/>
            <a:round/>
            <a:headEnd type="arrow"/>
            <a:tailEnd type="arrow"/>
          </a:ln>
          <a:effectLst/>
        </p:spPr>
      </p:cxn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7569" y="824394"/>
            <a:ext cx="5565963" cy="1193960"/>
          </a:xfrm>
          <a:prstGeom prst="rect">
            <a:avLst/>
          </a:prstGeom>
        </p:spPr>
      </p:pic>
      <p:sp>
        <p:nvSpPr>
          <p:cNvPr id="68" name="Down Arrow 67"/>
          <p:cNvSpPr/>
          <p:nvPr/>
        </p:nvSpPr>
        <p:spPr bwMode="auto">
          <a:xfrm>
            <a:off x="3694263" y="1455209"/>
            <a:ext cx="492620" cy="1390857"/>
          </a:xfrm>
          <a:prstGeom prst="downArrow">
            <a:avLst/>
          </a:prstGeom>
          <a:solidFill>
            <a:srgbClr val="FF9999"/>
          </a:solidFill>
          <a:ln w="31750" cap="flat" cmpd="sng" algn="ctr">
            <a:solidFill>
              <a:srgbClr val="FF99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Tree>
    <p:extLst>
      <p:ext uri="{BB962C8B-B14F-4D97-AF65-F5344CB8AC3E}">
        <p14:creationId xmlns:p14="http://schemas.microsoft.com/office/powerpoint/2010/main" val="690458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8976320" y="102857"/>
            <a:ext cx="2856252"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127448" y="283039"/>
            <a:ext cx="8064500" cy="616960"/>
          </a:xfrm>
          <a:prstGeom prst="rect">
            <a:avLst/>
          </a:prstGeom>
        </p:spPr>
        <p:txBody>
          <a:bodyPr/>
          <a:lstStyle/>
          <a:p>
            <a:pPr>
              <a:tabLst>
                <a:tab pos="542925" algn="l"/>
              </a:tabLst>
            </a:pPr>
            <a:br>
              <a:rPr lang="en-US" sz="2000" dirty="0"/>
            </a:br>
            <a:r>
              <a:rPr lang="en-US" sz="1800" b="1" kern="0" dirty="0">
                <a:solidFill>
                  <a:srgbClr val="0070C0"/>
                </a:solidFill>
              </a:rPr>
              <a:t>Vitesse maximale autorisée</a:t>
            </a:r>
          </a:p>
        </p:txBody>
      </p:sp>
      <p:sp>
        <p:nvSpPr>
          <p:cNvPr id="24" name="Rectangle 23"/>
          <p:cNvSpPr/>
          <p:nvPr/>
        </p:nvSpPr>
        <p:spPr bwMode="auto">
          <a:xfrm>
            <a:off x="6144766" y="583788"/>
            <a:ext cx="2160240" cy="1117020"/>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100" b="1" dirty="0">
                <a:solidFill>
                  <a:schemeClr val="bg1">
                    <a:lumMod val="50000"/>
                  </a:schemeClr>
                </a:solidFill>
              </a:rPr>
              <a:t>Vitesse maximale du autorisée sur les zones de travail et annonce [m/sec]</a:t>
            </a:r>
          </a:p>
          <a:p>
            <a:pPr algn="ctr"/>
            <a:endParaRPr lang="en-US" sz="1100" b="1" dirty="0">
              <a:solidFill>
                <a:schemeClr val="bg1">
                  <a:lumMod val="50000"/>
                </a:schemeClr>
              </a:solidFill>
            </a:endParaRPr>
          </a:p>
          <a:p>
            <a:pPr algn="ctr"/>
            <a:r>
              <a:rPr lang="en-US" sz="2000" b="1" dirty="0">
                <a:solidFill>
                  <a:schemeClr val="bg1">
                    <a:lumMod val="50000"/>
                  </a:schemeClr>
                </a:solidFill>
              </a:rPr>
              <a:t>V</a:t>
            </a:r>
            <a:r>
              <a:rPr lang="en-US" sz="1100" b="1" dirty="0">
                <a:solidFill>
                  <a:schemeClr val="bg1">
                    <a:lumMod val="50000"/>
                  </a:schemeClr>
                </a:solidFill>
              </a:rPr>
              <a:t>max</a:t>
            </a:r>
          </a:p>
        </p:txBody>
      </p:sp>
      <p:sp>
        <p:nvSpPr>
          <p:cNvPr id="43" name="Rounded Rectangle 12"/>
          <p:cNvSpPr/>
          <p:nvPr/>
        </p:nvSpPr>
        <p:spPr bwMode="auto">
          <a:xfrm>
            <a:off x="1703512" y="2708920"/>
            <a:ext cx="4176464" cy="180020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spcBef>
                <a:spcPts val="0"/>
              </a:spcBef>
              <a:spcAft>
                <a:spcPts val="600"/>
              </a:spcAft>
              <a:defRPr/>
            </a:pPr>
            <a:r>
              <a:rPr lang="nl-BE" kern="0" dirty="0">
                <a:latin typeface="+mn-lt"/>
              </a:rPr>
              <a:t>La </a:t>
            </a:r>
            <a:r>
              <a:rPr lang="nl-BE" b="1" kern="0" dirty="0" err="1">
                <a:latin typeface="+mn-lt"/>
              </a:rPr>
              <a:t>vitesse</a:t>
            </a:r>
            <a:r>
              <a:rPr lang="nl-BE" b="1" kern="0" dirty="0">
                <a:latin typeface="+mn-lt"/>
              </a:rPr>
              <a:t> maximale autorisée </a:t>
            </a:r>
            <a:r>
              <a:rPr lang="nl-BE" kern="0" dirty="0" err="1">
                <a:latin typeface="+mn-lt"/>
              </a:rPr>
              <a:t>sur</a:t>
            </a:r>
            <a:r>
              <a:rPr lang="nl-BE" kern="0" dirty="0">
                <a:latin typeface="+mn-lt"/>
              </a:rPr>
              <a:t> </a:t>
            </a:r>
            <a:r>
              <a:rPr lang="nl-BE" kern="0" dirty="0" err="1">
                <a:latin typeface="+mn-lt"/>
              </a:rPr>
              <a:t>une</a:t>
            </a:r>
            <a:r>
              <a:rPr lang="nl-BE" kern="0" dirty="0">
                <a:latin typeface="+mn-lt"/>
              </a:rPr>
              <a:t> </a:t>
            </a:r>
            <a:r>
              <a:rPr lang="nl-BE" kern="0" dirty="0" err="1">
                <a:latin typeface="+mn-lt"/>
              </a:rPr>
              <a:t>portion</a:t>
            </a:r>
            <a:r>
              <a:rPr lang="nl-BE" kern="0" dirty="0">
                <a:latin typeface="+mn-lt"/>
              </a:rPr>
              <a:t> de </a:t>
            </a:r>
            <a:r>
              <a:rPr lang="nl-BE" kern="0" dirty="0" err="1">
                <a:latin typeface="+mn-lt"/>
              </a:rPr>
              <a:t>voie</a:t>
            </a:r>
            <a:r>
              <a:rPr lang="nl-BE" kern="0" dirty="0">
                <a:latin typeface="+mn-lt"/>
              </a:rPr>
              <a:t> </a:t>
            </a:r>
            <a:r>
              <a:rPr lang="nl-BE" kern="0" dirty="0" err="1">
                <a:latin typeface="+mn-lt"/>
              </a:rPr>
              <a:t>est</a:t>
            </a:r>
            <a:r>
              <a:rPr lang="nl-BE" kern="0" dirty="0">
                <a:latin typeface="+mn-lt"/>
              </a:rPr>
              <a:t> la </a:t>
            </a:r>
            <a:r>
              <a:rPr lang="nl-BE" kern="0" dirty="0" err="1">
                <a:latin typeface="+mn-lt"/>
              </a:rPr>
              <a:t>vitesse</a:t>
            </a:r>
            <a:r>
              <a:rPr lang="nl-BE" kern="0" dirty="0">
                <a:latin typeface="+mn-lt"/>
              </a:rPr>
              <a:t> la plus </a:t>
            </a:r>
            <a:r>
              <a:rPr lang="nl-BE" kern="0" dirty="0" err="1">
                <a:latin typeface="+mn-lt"/>
              </a:rPr>
              <a:t>élevée</a:t>
            </a:r>
            <a:r>
              <a:rPr lang="nl-BE" kern="0" dirty="0">
                <a:latin typeface="+mn-lt"/>
              </a:rPr>
              <a:t> à </a:t>
            </a:r>
            <a:r>
              <a:rPr lang="nl-BE" kern="0" dirty="0" err="1">
                <a:latin typeface="+mn-lt"/>
              </a:rPr>
              <a:t>laquelle</a:t>
            </a:r>
            <a:r>
              <a:rPr lang="nl-BE" kern="0" dirty="0">
                <a:latin typeface="+mn-lt"/>
              </a:rPr>
              <a:t> peut se faire </a:t>
            </a:r>
            <a:r>
              <a:rPr lang="nl-BE" kern="0" dirty="0" err="1">
                <a:latin typeface="+mn-lt"/>
              </a:rPr>
              <a:t>un</a:t>
            </a:r>
            <a:r>
              <a:rPr lang="nl-BE" kern="0" dirty="0">
                <a:latin typeface="+mn-lt"/>
              </a:rPr>
              <a:t> mouvement </a:t>
            </a:r>
            <a:r>
              <a:rPr lang="en-GB" kern="0" dirty="0">
                <a:latin typeface="+mn-lt"/>
              </a:rPr>
              <a:t>sur </a:t>
            </a:r>
            <a:r>
              <a:rPr lang="en-GB" kern="0" dirty="0" err="1">
                <a:latin typeface="+mn-lt"/>
              </a:rPr>
              <a:t>cette</a:t>
            </a:r>
            <a:r>
              <a:rPr lang="en-GB" kern="0" dirty="0">
                <a:latin typeface="+mn-lt"/>
              </a:rPr>
              <a:t> portion, </a:t>
            </a:r>
            <a:r>
              <a:rPr lang="en-GB" kern="0" dirty="0" err="1">
                <a:latin typeface="+mn-lt"/>
              </a:rPr>
              <a:t>en</a:t>
            </a:r>
            <a:r>
              <a:rPr lang="en-GB" kern="0" dirty="0">
                <a:latin typeface="+mn-lt"/>
              </a:rPr>
              <a:t> tenant </a:t>
            </a:r>
            <a:r>
              <a:rPr lang="en-GB" kern="0" dirty="0" err="1">
                <a:latin typeface="+mn-lt"/>
              </a:rPr>
              <a:t>compte</a:t>
            </a:r>
            <a:r>
              <a:rPr lang="en-GB" kern="0" dirty="0">
                <a:latin typeface="+mn-lt"/>
              </a:rPr>
              <a:t> de la signalisation fixe et de la signalisation </a:t>
            </a:r>
            <a:r>
              <a:rPr lang="en-GB" kern="0" dirty="0" err="1">
                <a:latin typeface="+mn-lt"/>
              </a:rPr>
              <a:t>en</a:t>
            </a:r>
            <a:r>
              <a:rPr lang="en-GB" kern="0" dirty="0">
                <a:latin typeface="+mn-lt"/>
              </a:rPr>
              <a:t> poste de </a:t>
            </a:r>
            <a:r>
              <a:rPr lang="en-GB" kern="0" dirty="0" err="1">
                <a:latin typeface="+mn-lt"/>
              </a:rPr>
              <a:t>conduite</a:t>
            </a:r>
            <a:r>
              <a:rPr lang="en-GB" kern="0" dirty="0">
                <a:latin typeface="+mn-lt"/>
              </a:rPr>
              <a:t>. </a:t>
            </a:r>
            <a:endParaRPr lang="fr-BE" sz="1600" dirty="0">
              <a:latin typeface="+mn-lt"/>
            </a:endParaRPr>
          </a:p>
          <a:p>
            <a:pPr algn="just">
              <a:defRPr/>
            </a:pPr>
            <a:endParaRPr lang="fr-BE" sz="1600" dirty="0"/>
          </a:p>
        </p:txBody>
      </p:sp>
      <p:pic>
        <p:nvPicPr>
          <p:cNvPr id="2" name="Picture 1"/>
          <p:cNvPicPr>
            <a:picLocks noChangeAspect="1"/>
          </p:cNvPicPr>
          <p:nvPr/>
        </p:nvPicPr>
        <p:blipFill>
          <a:blip r:embed="rId2"/>
          <a:stretch>
            <a:fillRect/>
          </a:stretch>
        </p:blipFill>
        <p:spPr>
          <a:xfrm>
            <a:off x="1626406" y="1772816"/>
            <a:ext cx="3761558" cy="24812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098" y="2475310"/>
            <a:ext cx="2369297" cy="3425769"/>
          </a:xfrm>
          <a:prstGeom prst="rect">
            <a:avLst/>
          </a:prstGeom>
        </p:spPr>
      </p:pic>
      <p:pic>
        <p:nvPicPr>
          <p:cNvPr id="13" name="Picture 12"/>
          <p:cNvPicPr>
            <a:picLocks noChangeAspect="1"/>
          </p:cNvPicPr>
          <p:nvPr/>
        </p:nvPicPr>
        <p:blipFill>
          <a:blip r:embed="rId4"/>
          <a:stretch>
            <a:fillRect/>
          </a:stretch>
        </p:blipFill>
        <p:spPr>
          <a:xfrm>
            <a:off x="5225803" y="2071393"/>
            <a:ext cx="1999083" cy="608328"/>
          </a:xfrm>
          <a:prstGeom prst="rect">
            <a:avLst/>
          </a:prstGeom>
        </p:spPr>
      </p:pic>
    </p:spTree>
    <p:extLst>
      <p:ext uri="{BB962C8B-B14F-4D97-AF65-F5344CB8AC3E}">
        <p14:creationId xmlns:p14="http://schemas.microsoft.com/office/powerpoint/2010/main" val="115612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8976320" y="102857"/>
            <a:ext cx="2856252"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553654" y="283039"/>
            <a:ext cx="8064500" cy="616960"/>
          </a:xfrm>
          <a:prstGeom prst="rect">
            <a:avLst/>
          </a:prstGeom>
        </p:spPr>
        <p:txBody>
          <a:bodyPr/>
          <a:lstStyle/>
          <a:p>
            <a:pPr>
              <a:tabLst>
                <a:tab pos="542925" algn="l"/>
              </a:tabLst>
            </a:pPr>
            <a:br>
              <a:rPr lang="en-US" sz="2000" dirty="0"/>
            </a:br>
            <a:r>
              <a:rPr lang="en-US" sz="1800" b="1" kern="0" dirty="0" err="1">
                <a:solidFill>
                  <a:srgbClr val="0070C0"/>
                </a:solidFill>
              </a:rPr>
              <a:t>Vitesse</a:t>
            </a:r>
            <a:r>
              <a:rPr lang="en-US" sz="1800" b="1" kern="0" dirty="0">
                <a:solidFill>
                  <a:srgbClr val="0070C0"/>
                </a:solidFill>
              </a:rPr>
              <a:t> </a:t>
            </a:r>
            <a:r>
              <a:rPr lang="en-US" sz="1800" b="1" kern="0" dirty="0" err="1">
                <a:solidFill>
                  <a:srgbClr val="0070C0"/>
                </a:solidFill>
              </a:rPr>
              <a:t>maximale</a:t>
            </a:r>
            <a:r>
              <a:rPr lang="en-US" sz="1800" b="1" kern="0" dirty="0">
                <a:solidFill>
                  <a:srgbClr val="0070C0"/>
                </a:solidFill>
              </a:rPr>
              <a:t> </a:t>
            </a:r>
            <a:r>
              <a:rPr lang="en-US" sz="1800" b="1" kern="0" dirty="0" err="1">
                <a:solidFill>
                  <a:srgbClr val="0070C0"/>
                </a:solidFill>
              </a:rPr>
              <a:t>autorisée</a:t>
            </a:r>
            <a:r>
              <a:rPr lang="en-US" sz="1800" b="1" kern="0" dirty="0">
                <a:solidFill>
                  <a:srgbClr val="0070C0"/>
                </a:solidFill>
              </a:rPr>
              <a:t>: </a:t>
            </a:r>
            <a:r>
              <a:rPr lang="en-US" sz="1800" b="1" kern="0" dirty="0" err="1">
                <a:solidFill>
                  <a:srgbClr val="0070C0"/>
                </a:solidFill>
              </a:rPr>
              <a:t>voie</a:t>
            </a:r>
            <a:r>
              <a:rPr lang="en-US" sz="1800" b="1" kern="0" dirty="0">
                <a:solidFill>
                  <a:srgbClr val="0070C0"/>
                </a:solidFill>
              </a:rPr>
              <a:t> </a:t>
            </a:r>
            <a:r>
              <a:rPr lang="en-US" sz="1800" b="1" kern="0" dirty="0" err="1">
                <a:solidFill>
                  <a:srgbClr val="0070C0"/>
                </a:solidFill>
              </a:rPr>
              <a:t>contiguë</a:t>
            </a:r>
            <a:r>
              <a:rPr lang="en-US" sz="1800" b="1" kern="0" dirty="0">
                <a:solidFill>
                  <a:srgbClr val="0070C0"/>
                </a:solidFill>
              </a:rPr>
              <a:t> à </a:t>
            </a:r>
            <a:r>
              <a:rPr lang="en-US" sz="1800" b="1" kern="0" dirty="0" err="1">
                <a:solidFill>
                  <a:srgbClr val="0070C0"/>
                </a:solidFill>
              </a:rPr>
              <a:t>vitesse</a:t>
            </a:r>
            <a:r>
              <a:rPr lang="en-US" sz="1800" b="1" kern="0" dirty="0">
                <a:solidFill>
                  <a:srgbClr val="0070C0"/>
                </a:solidFill>
              </a:rPr>
              <a:t> plus </a:t>
            </a:r>
            <a:r>
              <a:rPr lang="en-US" sz="1800" b="1" kern="0" dirty="0" err="1">
                <a:solidFill>
                  <a:srgbClr val="0070C0"/>
                </a:solidFill>
              </a:rPr>
              <a:t>élevée</a:t>
            </a:r>
            <a:endParaRPr lang="en-US" sz="1800" b="1" kern="0" dirty="0">
              <a:solidFill>
                <a:srgbClr val="0070C0"/>
              </a:solidFill>
            </a:endParaRPr>
          </a:p>
        </p:txBody>
      </p:sp>
      <p:sp>
        <p:nvSpPr>
          <p:cNvPr id="43" name="Rounded Rectangle 12"/>
          <p:cNvSpPr/>
          <p:nvPr/>
        </p:nvSpPr>
        <p:spPr bwMode="auto">
          <a:xfrm>
            <a:off x="1553655" y="1268760"/>
            <a:ext cx="9006842" cy="1008112"/>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FR" dirty="0">
                <a:latin typeface="+mn-lt"/>
              </a:rPr>
              <a:t>Si une voie contiguë, parcourue à une vitesse plus élevée, est concernée soit par la sécurité du travail, soit par le dégagement du personnel, soit qu’elle est située à moins de 4.50 m, c’est la vitesse autorisée sur cette voie qui est prise en considération. </a:t>
            </a:r>
          </a:p>
          <a:p>
            <a:pPr algn="just">
              <a:defRPr/>
            </a:pPr>
            <a:endParaRPr lang="fr-BE" sz="1600" dirty="0">
              <a:latin typeface="+mn-lt"/>
            </a:endParaRPr>
          </a:p>
          <a:p>
            <a:pPr algn="just">
              <a:defRPr/>
            </a:pPr>
            <a:endParaRPr lang="fr-BE" sz="1600" dirty="0"/>
          </a:p>
        </p:txBody>
      </p:sp>
      <p:sp>
        <p:nvSpPr>
          <p:cNvPr id="4" name="TextBox 3"/>
          <p:cNvSpPr txBox="1"/>
          <p:nvPr/>
        </p:nvSpPr>
        <p:spPr>
          <a:xfrm>
            <a:off x="1775520" y="2649666"/>
            <a:ext cx="6624736" cy="461665"/>
          </a:xfrm>
          <a:prstGeom prst="rect">
            <a:avLst/>
          </a:prstGeom>
          <a:noFill/>
        </p:spPr>
        <p:txBody>
          <a:bodyPr wrap="square" rtlCol="0">
            <a:spAutoFit/>
          </a:bodyPr>
          <a:lstStyle/>
          <a:p>
            <a:r>
              <a:rPr lang="fr-BE" sz="1200" b="1" dirty="0">
                <a:solidFill>
                  <a:srgbClr val="005DA4"/>
                </a:solidFill>
              </a:rPr>
              <a:t>Voies à prendre en considération pour calculer la vitesse maximale autorisée :</a:t>
            </a:r>
          </a:p>
          <a:p>
            <a:r>
              <a:rPr lang="fr-BE" sz="1200" dirty="0">
                <a:solidFill>
                  <a:srgbClr val="005DA4"/>
                </a:solidFill>
              </a:rPr>
              <a:t>2 exemples de situation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584" y="3114964"/>
            <a:ext cx="7848872" cy="2871753"/>
          </a:xfrm>
          <a:prstGeom prst="rect">
            <a:avLst/>
          </a:prstGeom>
        </p:spPr>
      </p:pic>
      <p:sp>
        <p:nvSpPr>
          <p:cNvPr id="17" name="Rounded Rectangle 12"/>
          <p:cNvSpPr/>
          <p:nvPr/>
        </p:nvSpPr>
        <p:spPr bwMode="auto">
          <a:xfrm>
            <a:off x="2495600" y="5986717"/>
            <a:ext cx="3384376" cy="489813"/>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endParaRPr lang="fr-BE" sz="1600" dirty="0">
              <a:latin typeface="+mn-lt"/>
            </a:endParaRPr>
          </a:p>
          <a:p>
            <a:pPr algn="just">
              <a:defRPr/>
            </a:pPr>
            <a:endParaRPr lang="fr-BE" sz="1600" dirty="0"/>
          </a:p>
        </p:txBody>
      </p:sp>
      <p:sp>
        <p:nvSpPr>
          <p:cNvPr id="18" name="Rounded Rectangle 12"/>
          <p:cNvSpPr/>
          <p:nvPr/>
        </p:nvSpPr>
        <p:spPr bwMode="auto">
          <a:xfrm>
            <a:off x="6348028" y="5986717"/>
            <a:ext cx="3384376" cy="489813"/>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endParaRPr lang="fr-BE" sz="1600" dirty="0">
              <a:latin typeface="+mn-lt"/>
            </a:endParaRPr>
          </a:p>
          <a:p>
            <a:pPr algn="just">
              <a:defRPr/>
            </a:pPr>
            <a:endParaRPr lang="fr-BE" sz="1600" dirty="0"/>
          </a:p>
        </p:txBody>
      </p:sp>
      <p:sp>
        <p:nvSpPr>
          <p:cNvPr id="5" name="TextBox 4"/>
          <p:cNvSpPr txBox="1"/>
          <p:nvPr/>
        </p:nvSpPr>
        <p:spPr>
          <a:xfrm>
            <a:off x="6420036" y="6061521"/>
            <a:ext cx="3240360" cy="307777"/>
          </a:xfrm>
          <a:prstGeom prst="rect">
            <a:avLst/>
          </a:prstGeom>
          <a:noFill/>
        </p:spPr>
        <p:txBody>
          <a:bodyPr wrap="square" rtlCol="0">
            <a:spAutoFit/>
          </a:bodyPr>
          <a:lstStyle/>
          <a:p>
            <a:r>
              <a:rPr lang="fr-BE" sz="1400" b="1" dirty="0" err="1">
                <a:solidFill>
                  <a:schemeClr val="accent1"/>
                </a:solidFill>
                <a:latin typeface="+mn-lt"/>
              </a:rPr>
              <a:t>Vmax</a:t>
            </a:r>
            <a:r>
              <a:rPr lang="fr-BE" sz="1400" b="1" dirty="0">
                <a:solidFill>
                  <a:schemeClr val="accent1"/>
                </a:solidFill>
                <a:latin typeface="+mn-lt"/>
              </a:rPr>
              <a:t> (m/sec) = </a:t>
            </a:r>
            <a:r>
              <a:rPr lang="fr-BE" sz="1400" b="1" dirty="0" err="1">
                <a:solidFill>
                  <a:schemeClr val="accent1"/>
                </a:solidFill>
                <a:latin typeface="+mn-lt"/>
              </a:rPr>
              <a:t>Vmax</a:t>
            </a:r>
            <a:r>
              <a:rPr lang="fr-BE" sz="1400" b="1" dirty="0">
                <a:solidFill>
                  <a:schemeClr val="accent1"/>
                </a:solidFill>
                <a:latin typeface="+mn-lt"/>
              </a:rPr>
              <a:t> de {V</a:t>
            </a:r>
            <a:r>
              <a:rPr lang="fr-BE" sz="1400" b="1" baseline="-25000" dirty="0">
                <a:solidFill>
                  <a:schemeClr val="accent1"/>
                </a:solidFill>
                <a:latin typeface="+mn-lt"/>
              </a:rPr>
              <a:t>1</a:t>
            </a:r>
            <a:r>
              <a:rPr lang="fr-BE" sz="1400" b="1" dirty="0">
                <a:solidFill>
                  <a:schemeClr val="accent1"/>
                </a:solidFill>
                <a:latin typeface="+mn-lt"/>
              </a:rPr>
              <a:t> ou V</a:t>
            </a:r>
            <a:r>
              <a:rPr lang="fr-BE" sz="1400" b="1" baseline="-25000" dirty="0">
                <a:solidFill>
                  <a:schemeClr val="accent1"/>
                </a:solidFill>
              </a:rPr>
              <a:t>2</a:t>
            </a:r>
            <a:r>
              <a:rPr lang="fr-BE" sz="1400" b="1" dirty="0">
                <a:solidFill>
                  <a:schemeClr val="accent1"/>
                </a:solidFill>
                <a:latin typeface="+mn-lt"/>
              </a:rPr>
              <a:t> ou V</a:t>
            </a:r>
            <a:r>
              <a:rPr lang="fr-BE" sz="1400" b="1" baseline="-25000" dirty="0">
                <a:solidFill>
                  <a:schemeClr val="accent1"/>
                </a:solidFill>
              </a:rPr>
              <a:t>3</a:t>
            </a:r>
            <a:r>
              <a:rPr lang="fr-BE" sz="1400" b="1" dirty="0">
                <a:solidFill>
                  <a:schemeClr val="accent1"/>
                </a:solidFill>
              </a:rPr>
              <a:t>}</a:t>
            </a:r>
            <a:endParaRPr lang="fr-BE" sz="1400" b="1" dirty="0">
              <a:solidFill>
                <a:schemeClr val="accent1"/>
              </a:solidFill>
              <a:latin typeface="+mn-lt"/>
            </a:endParaRPr>
          </a:p>
        </p:txBody>
      </p:sp>
      <p:sp>
        <p:nvSpPr>
          <p:cNvPr id="19" name="TextBox 18"/>
          <p:cNvSpPr txBox="1"/>
          <p:nvPr/>
        </p:nvSpPr>
        <p:spPr>
          <a:xfrm>
            <a:off x="2625818" y="6080808"/>
            <a:ext cx="3240360" cy="307777"/>
          </a:xfrm>
          <a:prstGeom prst="rect">
            <a:avLst/>
          </a:prstGeom>
          <a:noFill/>
        </p:spPr>
        <p:txBody>
          <a:bodyPr wrap="square" rtlCol="0">
            <a:spAutoFit/>
          </a:bodyPr>
          <a:lstStyle/>
          <a:p>
            <a:r>
              <a:rPr lang="fr-BE" sz="1400" b="1" dirty="0" err="1">
                <a:solidFill>
                  <a:schemeClr val="accent1"/>
                </a:solidFill>
                <a:latin typeface="+mn-lt"/>
              </a:rPr>
              <a:t>Vmax</a:t>
            </a:r>
            <a:r>
              <a:rPr lang="fr-BE" sz="1400" b="1" dirty="0">
                <a:solidFill>
                  <a:schemeClr val="accent1"/>
                </a:solidFill>
                <a:latin typeface="+mn-lt"/>
              </a:rPr>
              <a:t> (m/sec) = </a:t>
            </a:r>
            <a:r>
              <a:rPr lang="fr-BE" sz="1400" b="1" dirty="0" err="1">
                <a:solidFill>
                  <a:schemeClr val="accent1"/>
                </a:solidFill>
                <a:latin typeface="+mn-lt"/>
              </a:rPr>
              <a:t>Vmax</a:t>
            </a:r>
            <a:r>
              <a:rPr lang="fr-BE" sz="1400" b="1" dirty="0">
                <a:solidFill>
                  <a:schemeClr val="accent1"/>
                </a:solidFill>
                <a:latin typeface="+mn-lt"/>
              </a:rPr>
              <a:t> de {V</a:t>
            </a:r>
            <a:r>
              <a:rPr lang="fr-BE" sz="1400" b="1" baseline="-25000" dirty="0">
                <a:solidFill>
                  <a:schemeClr val="accent1"/>
                </a:solidFill>
              </a:rPr>
              <a:t>2</a:t>
            </a:r>
            <a:r>
              <a:rPr lang="fr-BE" sz="1400" b="1" dirty="0">
                <a:solidFill>
                  <a:schemeClr val="accent1"/>
                </a:solidFill>
                <a:latin typeface="+mn-lt"/>
              </a:rPr>
              <a:t> ou V</a:t>
            </a:r>
            <a:r>
              <a:rPr lang="fr-BE" sz="1400" b="1" baseline="-25000" dirty="0">
                <a:solidFill>
                  <a:schemeClr val="accent1"/>
                </a:solidFill>
              </a:rPr>
              <a:t>3</a:t>
            </a:r>
            <a:r>
              <a:rPr lang="fr-BE" sz="1400" b="1" dirty="0">
                <a:solidFill>
                  <a:schemeClr val="accent1"/>
                </a:solidFill>
              </a:rPr>
              <a:t>}</a:t>
            </a:r>
            <a:endParaRPr lang="fr-BE" sz="1400" b="1" dirty="0">
              <a:solidFill>
                <a:schemeClr val="accent1"/>
              </a:solidFill>
              <a:latin typeface="+mn-lt"/>
            </a:endParaRPr>
          </a:p>
        </p:txBody>
      </p:sp>
    </p:spTree>
    <p:extLst>
      <p:ext uri="{BB962C8B-B14F-4D97-AF65-F5344CB8AC3E}">
        <p14:creationId xmlns:p14="http://schemas.microsoft.com/office/powerpoint/2010/main" val="18208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9009611" y="115096"/>
            <a:ext cx="2856252"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553654" y="283039"/>
            <a:ext cx="8064500" cy="616960"/>
          </a:xfrm>
          <a:prstGeom prst="rect">
            <a:avLst/>
          </a:prstGeom>
        </p:spPr>
        <p:txBody>
          <a:bodyPr/>
          <a:lstStyle/>
          <a:p>
            <a:pPr>
              <a:tabLst>
                <a:tab pos="542925" algn="l"/>
              </a:tabLst>
            </a:pPr>
            <a:br>
              <a:rPr lang="en-US" sz="2000" dirty="0"/>
            </a:br>
            <a:r>
              <a:rPr lang="en-US" sz="1800" b="1" kern="0" dirty="0">
                <a:solidFill>
                  <a:srgbClr val="0070C0"/>
                </a:solidFill>
              </a:rPr>
              <a:t>Utilisation des tableaux pour le calcul de la distance d’avertissement</a:t>
            </a:r>
          </a:p>
        </p:txBody>
      </p:sp>
      <p:sp>
        <p:nvSpPr>
          <p:cNvPr id="7" name="TextBox 6"/>
          <p:cNvSpPr txBox="1"/>
          <p:nvPr/>
        </p:nvSpPr>
        <p:spPr>
          <a:xfrm>
            <a:off x="1723505" y="4747791"/>
            <a:ext cx="2899010" cy="1107996"/>
          </a:xfrm>
          <a:prstGeom prst="rect">
            <a:avLst/>
          </a:prstGeom>
          <a:noFill/>
          <a:ln>
            <a:solidFill>
              <a:srgbClr val="0070C0"/>
            </a:solidFill>
          </a:ln>
        </p:spPr>
        <p:txBody>
          <a:bodyPr wrap="square" rtlCol="0">
            <a:spAutoFit/>
          </a:bodyPr>
          <a:lstStyle/>
          <a:p>
            <a:r>
              <a:rPr lang="en-US" sz="1100" u="sng" dirty="0" err="1">
                <a:solidFill>
                  <a:schemeClr val="accent2"/>
                </a:solidFill>
                <a:latin typeface="+mn-lt"/>
              </a:rPr>
              <a:t>Exemple</a:t>
            </a:r>
            <a:r>
              <a:rPr lang="en-US" sz="1100" dirty="0">
                <a:solidFill>
                  <a:schemeClr val="accent2"/>
                </a:solidFill>
                <a:latin typeface="+mn-lt"/>
              </a:rPr>
              <a:t>:</a:t>
            </a:r>
          </a:p>
          <a:p>
            <a:endParaRPr lang="en-US" sz="1100" dirty="0">
              <a:solidFill>
                <a:schemeClr val="accent2"/>
              </a:solidFill>
              <a:latin typeface="+mn-lt"/>
            </a:endParaRPr>
          </a:p>
          <a:p>
            <a:r>
              <a:rPr lang="en-US" sz="1100" dirty="0" err="1">
                <a:solidFill>
                  <a:schemeClr val="accent2"/>
                </a:solidFill>
                <a:latin typeface="+mn-lt"/>
              </a:rPr>
              <a:t>Délai</a:t>
            </a:r>
            <a:r>
              <a:rPr lang="en-US" sz="1100" dirty="0">
                <a:solidFill>
                  <a:schemeClr val="accent2"/>
                </a:solidFill>
                <a:latin typeface="+mn-lt"/>
              </a:rPr>
              <a:t> de </a:t>
            </a:r>
            <a:r>
              <a:rPr lang="en-US" sz="1100" dirty="0" err="1">
                <a:solidFill>
                  <a:schemeClr val="accent2"/>
                </a:solidFill>
                <a:latin typeface="+mn-lt"/>
              </a:rPr>
              <a:t>dégagement</a:t>
            </a:r>
            <a:r>
              <a:rPr lang="en-US" sz="1100" dirty="0">
                <a:solidFill>
                  <a:schemeClr val="accent2"/>
                </a:solidFill>
                <a:latin typeface="+mn-lt"/>
              </a:rPr>
              <a:t>: </a:t>
            </a:r>
            <a:r>
              <a:rPr lang="en-US" sz="1100" b="1" dirty="0">
                <a:solidFill>
                  <a:schemeClr val="accent2"/>
                </a:solidFill>
                <a:latin typeface="+mn-lt"/>
              </a:rPr>
              <a:t>27 sec</a:t>
            </a:r>
          </a:p>
          <a:p>
            <a:r>
              <a:rPr lang="en-US" sz="1100" dirty="0" err="1">
                <a:solidFill>
                  <a:schemeClr val="accent2"/>
                </a:solidFill>
                <a:latin typeface="+mn-lt"/>
              </a:rPr>
              <a:t>Vitesse</a:t>
            </a:r>
            <a:r>
              <a:rPr lang="en-US" sz="1100" dirty="0">
                <a:solidFill>
                  <a:schemeClr val="accent2"/>
                </a:solidFill>
                <a:latin typeface="+mn-lt"/>
              </a:rPr>
              <a:t> </a:t>
            </a:r>
            <a:r>
              <a:rPr lang="en-US" sz="1100" dirty="0" err="1">
                <a:solidFill>
                  <a:schemeClr val="accent2"/>
                </a:solidFill>
                <a:latin typeface="+mn-lt"/>
              </a:rPr>
              <a:t>maximale</a:t>
            </a:r>
            <a:r>
              <a:rPr lang="en-US" sz="1100" dirty="0">
                <a:solidFill>
                  <a:schemeClr val="accent2"/>
                </a:solidFill>
                <a:latin typeface="+mn-lt"/>
              </a:rPr>
              <a:t> </a:t>
            </a:r>
            <a:r>
              <a:rPr lang="en-US" sz="1100" dirty="0" err="1">
                <a:solidFill>
                  <a:schemeClr val="accent2"/>
                </a:solidFill>
                <a:latin typeface="+mn-lt"/>
              </a:rPr>
              <a:t>autorisée</a:t>
            </a:r>
            <a:r>
              <a:rPr lang="en-US" sz="1100" dirty="0">
                <a:solidFill>
                  <a:schemeClr val="accent2"/>
                </a:solidFill>
                <a:latin typeface="+mn-lt"/>
              </a:rPr>
              <a:t>: </a:t>
            </a:r>
            <a:r>
              <a:rPr lang="en-US" sz="1100" b="1" dirty="0">
                <a:solidFill>
                  <a:schemeClr val="accent2"/>
                </a:solidFill>
                <a:latin typeface="+mn-lt"/>
              </a:rPr>
              <a:t>120 km/h</a:t>
            </a:r>
          </a:p>
          <a:p>
            <a:endParaRPr lang="en-US" sz="1100" b="1" dirty="0">
              <a:solidFill>
                <a:schemeClr val="accent2"/>
              </a:solidFill>
              <a:latin typeface="+mn-lt"/>
            </a:endParaRPr>
          </a:p>
          <a:p>
            <a:r>
              <a:rPr lang="en-US" sz="1100" dirty="0">
                <a:solidFill>
                  <a:schemeClr val="accent2"/>
                </a:solidFill>
                <a:latin typeface="+mn-lt"/>
              </a:rPr>
              <a:t>=&gt; Distance d’avertissement = </a:t>
            </a:r>
            <a:r>
              <a:rPr lang="en-US" sz="1100" b="1" dirty="0">
                <a:solidFill>
                  <a:schemeClr val="accent2"/>
                </a:solidFill>
                <a:latin typeface="+mn-lt"/>
              </a:rPr>
              <a:t>920 m</a:t>
            </a:r>
          </a:p>
        </p:txBody>
      </p:sp>
      <p:pic>
        <p:nvPicPr>
          <p:cNvPr id="8"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68329" y="1367681"/>
            <a:ext cx="731467" cy="76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bwMode="auto">
          <a:xfrm>
            <a:off x="2862399" y="899999"/>
            <a:ext cx="5609865" cy="1444391"/>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100" b="1" u="sng" dirty="0" err="1">
                <a:solidFill>
                  <a:schemeClr val="accent2"/>
                </a:solidFill>
                <a:latin typeface="+mn-lt"/>
              </a:rPr>
              <a:t>Astuce</a:t>
            </a:r>
            <a:endParaRPr lang="en-US" sz="1100" b="1" u="sng" dirty="0">
              <a:solidFill>
                <a:schemeClr val="accent2"/>
              </a:solidFill>
              <a:latin typeface="+mn-lt"/>
            </a:endParaRPr>
          </a:p>
          <a:p>
            <a:pPr algn="just"/>
            <a:r>
              <a:rPr lang="en-US" sz="1100" b="1" dirty="0">
                <a:solidFill>
                  <a:schemeClr val="accent2"/>
                </a:solidFill>
                <a:latin typeface="+mn-lt"/>
              </a:rPr>
              <a:t>Que faire </a:t>
            </a:r>
            <a:r>
              <a:rPr lang="en-US" sz="1100" b="1" dirty="0" err="1">
                <a:solidFill>
                  <a:schemeClr val="accent2"/>
                </a:solidFill>
                <a:latin typeface="+mn-lt"/>
              </a:rPr>
              <a:t>lorsque</a:t>
            </a:r>
            <a:r>
              <a:rPr lang="en-US" sz="1100" b="1" dirty="0">
                <a:solidFill>
                  <a:schemeClr val="accent2"/>
                </a:solidFill>
                <a:latin typeface="+mn-lt"/>
              </a:rPr>
              <a:t> la </a:t>
            </a:r>
            <a:r>
              <a:rPr lang="en-US" sz="1100" b="1" dirty="0" err="1">
                <a:solidFill>
                  <a:schemeClr val="accent2"/>
                </a:solidFill>
                <a:latin typeface="+mn-lt"/>
              </a:rPr>
              <a:t>vitesse</a:t>
            </a:r>
            <a:r>
              <a:rPr lang="en-US" sz="1100" b="1" dirty="0">
                <a:solidFill>
                  <a:schemeClr val="accent2"/>
                </a:solidFill>
                <a:latin typeface="+mn-lt"/>
              </a:rPr>
              <a:t> </a:t>
            </a:r>
            <a:r>
              <a:rPr lang="en-US" sz="1100" b="1" dirty="0" err="1">
                <a:solidFill>
                  <a:schemeClr val="accent2"/>
                </a:solidFill>
                <a:latin typeface="+mn-lt"/>
              </a:rPr>
              <a:t>maximale</a:t>
            </a:r>
            <a:r>
              <a:rPr lang="en-US" sz="1100" b="1" dirty="0">
                <a:solidFill>
                  <a:schemeClr val="accent2"/>
                </a:solidFill>
                <a:latin typeface="+mn-lt"/>
              </a:rPr>
              <a:t> </a:t>
            </a:r>
            <a:r>
              <a:rPr lang="en-US" sz="1100" b="1" dirty="0" err="1">
                <a:solidFill>
                  <a:schemeClr val="accent2"/>
                </a:solidFill>
                <a:latin typeface="+mn-lt"/>
              </a:rPr>
              <a:t>autorisée</a:t>
            </a:r>
            <a:r>
              <a:rPr lang="en-US" sz="1100" b="1" dirty="0">
                <a:solidFill>
                  <a:schemeClr val="accent2"/>
                </a:solidFill>
                <a:latin typeface="+mn-lt"/>
              </a:rPr>
              <a:t> </a:t>
            </a:r>
            <a:r>
              <a:rPr lang="en-US" sz="1100" b="1" dirty="0" err="1">
                <a:solidFill>
                  <a:schemeClr val="accent2"/>
                </a:solidFill>
                <a:latin typeface="+mn-lt"/>
              </a:rPr>
              <a:t>est</a:t>
            </a:r>
            <a:r>
              <a:rPr lang="en-US" sz="1100" b="1" dirty="0">
                <a:solidFill>
                  <a:schemeClr val="accent2"/>
                </a:solidFill>
                <a:latin typeface="+mn-lt"/>
              </a:rPr>
              <a:t> </a:t>
            </a:r>
            <a:r>
              <a:rPr lang="en-US" sz="1100" b="1" dirty="0" err="1">
                <a:solidFill>
                  <a:schemeClr val="accent2"/>
                </a:solidFill>
                <a:latin typeface="+mn-lt"/>
              </a:rPr>
              <a:t>exprimée</a:t>
            </a:r>
            <a:r>
              <a:rPr lang="en-US" sz="1100" b="1" dirty="0">
                <a:solidFill>
                  <a:schemeClr val="accent2"/>
                </a:solidFill>
                <a:latin typeface="+mn-lt"/>
              </a:rPr>
              <a:t> </a:t>
            </a:r>
            <a:r>
              <a:rPr lang="en-US" sz="1100" b="1" dirty="0" err="1">
                <a:solidFill>
                  <a:schemeClr val="accent2"/>
                </a:solidFill>
                <a:latin typeface="+mn-lt"/>
              </a:rPr>
              <a:t>en</a:t>
            </a:r>
            <a:r>
              <a:rPr lang="en-US" sz="1100" b="1" dirty="0">
                <a:solidFill>
                  <a:schemeClr val="accent2"/>
                </a:solidFill>
                <a:latin typeface="+mn-lt"/>
              </a:rPr>
              <a:t> m/s? </a:t>
            </a:r>
          </a:p>
          <a:p>
            <a:pPr algn="just"/>
            <a:r>
              <a:rPr lang="en-US" sz="1100" dirty="0">
                <a:solidFill>
                  <a:schemeClr val="accent2"/>
                </a:solidFill>
                <a:latin typeface="+mn-lt"/>
              </a:rPr>
              <a:t>La </a:t>
            </a:r>
            <a:r>
              <a:rPr lang="en-US" sz="1100" dirty="0" err="1">
                <a:solidFill>
                  <a:schemeClr val="accent2"/>
                </a:solidFill>
                <a:latin typeface="+mn-lt"/>
              </a:rPr>
              <a:t>vitesse</a:t>
            </a:r>
            <a:r>
              <a:rPr lang="en-US" sz="1100" dirty="0">
                <a:solidFill>
                  <a:schemeClr val="accent2"/>
                </a:solidFill>
                <a:latin typeface="+mn-lt"/>
              </a:rPr>
              <a:t> </a:t>
            </a:r>
            <a:r>
              <a:rPr lang="en-US" sz="1100" dirty="0" err="1">
                <a:solidFill>
                  <a:schemeClr val="accent2"/>
                </a:solidFill>
                <a:latin typeface="+mn-lt"/>
              </a:rPr>
              <a:t>autorisée</a:t>
            </a:r>
            <a:r>
              <a:rPr lang="en-US" sz="1100" dirty="0">
                <a:solidFill>
                  <a:schemeClr val="accent2"/>
                </a:solidFill>
                <a:latin typeface="+mn-lt"/>
              </a:rPr>
              <a:t> des </a:t>
            </a:r>
            <a:r>
              <a:rPr lang="en-US" sz="1100" dirty="0" err="1">
                <a:solidFill>
                  <a:schemeClr val="accent2"/>
                </a:solidFill>
                <a:latin typeface="+mn-lt"/>
              </a:rPr>
              <a:t>mouvements</a:t>
            </a:r>
            <a:r>
              <a:rPr lang="en-US" sz="1100" dirty="0">
                <a:solidFill>
                  <a:schemeClr val="accent2"/>
                </a:solidFill>
                <a:latin typeface="+mn-lt"/>
              </a:rPr>
              <a:t> </a:t>
            </a:r>
            <a:r>
              <a:rPr lang="en-US" sz="1100" dirty="0" err="1">
                <a:solidFill>
                  <a:schemeClr val="accent2"/>
                </a:solidFill>
                <a:latin typeface="+mn-lt"/>
              </a:rPr>
              <a:t>étant</a:t>
            </a:r>
            <a:r>
              <a:rPr lang="en-US" sz="1100" dirty="0">
                <a:solidFill>
                  <a:schemeClr val="accent2"/>
                </a:solidFill>
                <a:latin typeface="+mn-lt"/>
              </a:rPr>
              <a:t> </a:t>
            </a:r>
            <a:r>
              <a:rPr lang="en-US" sz="1100" dirty="0" err="1">
                <a:solidFill>
                  <a:schemeClr val="accent2"/>
                </a:solidFill>
                <a:latin typeface="+mn-lt"/>
              </a:rPr>
              <a:t>généralement</a:t>
            </a:r>
            <a:r>
              <a:rPr lang="en-US" sz="1100" dirty="0">
                <a:solidFill>
                  <a:schemeClr val="accent2"/>
                </a:solidFill>
                <a:latin typeface="+mn-lt"/>
              </a:rPr>
              <a:t> </a:t>
            </a:r>
            <a:r>
              <a:rPr lang="en-US" sz="1100" dirty="0" err="1">
                <a:solidFill>
                  <a:schemeClr val="accent2"/>
                </a:solidFill>
                <a:latin typeface="+mn-lt"/>
              </a:rPr>
              <a:t>exprimée</a:t>
            </a:r>
            <a:r>
              <a:rPr lang="en-US" sz="1100" dirty="0">
                <a:solidFill>
                  <a:schemeClr val="accent2"/>
                </a:solidFill>
                <a:latin typeface="+mn-lt"/>
              </a:rPr>
              <a:t> </a:t>
            </a:r>
            <a:r>
              <a:rPr lang="en-US" sz="1100" dirty="0" err="1">
                <a:solidFill>
                  <a:schemeClr val="accent2"/>
                </a:solidFill>
                <a:latin typeface="+mn-lt"/>
              </a:rPr>
              <a:t>en</a:t>
            </a:r>
            <a:r>
              <a:rPr lang="en-US" sz="1100" dirty="0">
                <a:solidFill>
                  <a:schemeClr val="accent2"/>
                </a:solidFill>
                <a:latin typeface="+mn-lt"/>
              </a:rPr>
              <a:t> </a:t>
            </a:r>
            <a:r>
              <a:rPr lang="en-US" sz="1100" dirty="0" err="1">
                <a:solidFill>
                  <a:schemeClr val="accent2"/>
                </a:solidFill>
                <a:latin typeface="+mn-lt"/>
              </a:rPr>
              <a:t>kilomètres</a:t>
            </a:r>
            <a:r>
              <a:rPr lang="en-US" sz="1100" dirty="0">
                <a:solidFill>
                  <a:schemeClr val="accent2"/>
                </a:solidFill>
                <a:latin typeface="+mn-lt"/>
              </a:rPr>
              <a:t> par </a:t>
            </a:r>
            <a:r>
              <a:rPr lang="en-US" sz="1100" dirty="0" err="1">
                <a:solidFill>
                  <a:schemeClr val="accent2"/>
                </a:solidFill>
                <a:latin typeface="+mn-lt"/>
              </a:rPr>
              <a:t>heure</a:t>
            </a:r>
            <a:r>
              <a:rPr lang="en-US" sz="1100" dirty="0">
                <a:solidFill>
                  <a:schemeClr val="accent2"/>
                </a:solidFill>
                <a:latin typeface="+mn-lt"/>
              </a:rPr>
              <a:t> (km/h), le tableau ci-</a:t>
            </a:r>
            <a:r>
              <a:rPr lang="en-US" sz="1100" dirty="0" err="1">
                <a:solidFill>
                  <a:schemeClr val="accent2"/>
                </a:solidFill>
                <a:latin typeface="+mn-lt"/>
              </a:rPr>
              <a:t>dessous</a:t>
            </a:r>
            <a:r>
              <a:rPr lang="en-US" sz="1100" dirty="0">
                <a:solidFill>
                  <a:schemeClr val="accent2"/>
                </a:solidFill>
                <a:latin typeface="+mn-lt"/>
              </a:rPr>
              <a:t> </a:t>
            </a:r>
            <a:r>
              <a:rPr lang="en-US" sz="1100" dirty="0" err="1">
                <a:solidFill>
                  <a:schemeClr val="accent2"/>
                </a:solidFill>
                <a:latin typeface="+mn-lt"/>
              </a:rPr>
              <a:t>indique</a:t>
            </a:r>
            <a:r>
              <a:rPr lang="en-US" sz="1100" dirty="0">
                <a:solidFill>
                  <a:schemeClr val="accent2"/>
                </a:solidFill>
                <a:latin typeface="+mn-lt"/>
              </a:rPr>
              <a:t> les </a:t>
            </a:r>
            <a:r>
              <a:rPr lang="en-US" sz="1100" dirty="0" err="1">
                <a:solidFill>
                  <a:schemeClr val="accent2"/>
                </a:solidFill>
                <a:latin typeface="+mn-lt"/>
              </a:rPr>
              <a:t>vitesses</a:t>
            </a:r>
            <a:r>
              <a:rPr lang="en-US" sz="1100" dirty="0">
                <a:solidFill>
                  <a:schemeClr val="accent2"/>
                </a:solidFill>
                <a:latin typeface="+mn-lt"/>
              </a:rPr>
              <a:t> </a:t>
            </a:r>
            <a:r>
              <a:rPr lang="en-US" sz="1100" dirty="0" err="1">
                <a:solidFill>
                  <a:schemeClr val="accent2"/>
                </a:solidFill>
                <a:latin typeface="+mn-lt"/>
              </a:rPr>
              <a:t>correspondantes</a:t>
            </a:r>
            <a:r>
              <a:rPr lang="en-US" sz="1100" dirty="0">
                <a:solidFill>
                  <a:schemeClr val="accent2"/>
                </a:solidFill>
                <a:latin typeface="+mn-lt"/>
              </a:rPr>
              <a:t> </a:t>
            </a:r>
            <a:r>
              <a:rPr lang="en-US" sz="1100" dirty="0" err="1">
                <a:solidFill>
                  <a:schemeClr val="accent2"/>
                </a:solidFill>
                <a:latin typeface="+mn-lt"/>
              </a:rPr>
              <a:t>en</a:t>
            </a:r>
            <a:r>
              <a:rPr lang="en-US" sz="1100" dirty="0">
                <a:solidFill>
                  <a:schemeClr val="accent2"/>
                </a:solidFill>
                <a:latin typeface="+mn-lt"/>
              </a:rPr>
              <a:t> </a:t>
            </a:r>
            <a:r>
              <a:rPr lang="en-US" sz="1100" dirty="0" err="1">
                <a:solidFill>
                  <a:schemeClr val="accent2"/>
                </a:solidFill>
                <a:latin typeface="+mn-lt"/>
              </a:rPr>
              <a:t>mètres</a:t>
            </a:r>
            <a:r>
              <a:rPr lang="en-US" sz="1100" dirty="0">
                <a:solidFill>
                  <a:schemeClr val="accent2"/>
                </a:solidFill>
                <a:latin typeface="+mn-lt"/>
              </a:rPr>
              <a:t> par </a:t>
            </a:r>
            <a:r>
              <a:rPr lang="en-US" sz="1100" dirty="0" err="1">
                <a:solidFill>
                  <a:schemeClr val="accent2"/>
                </a:solidFill>
                <a:latin typeface="+mn-lt"/>
              </a:rPr>
              <a:t>seconde</a:t>
            </a:r>
            <a:r>
              <a:rPr lang="en-US" sz="1100" dirty="0">
                <a:solidFill>
                  <a:schemeClr val="accent2"/>
                </a:solidFill>
                <a:latin typeface="+mn-lt"/>
              </a:rPr>
              <a:t> (m/s), </a:t>
            </a:r>
            <a:r>
              <a:rPr lang="en-US" sz="1100" dirty="0" err="1">
                <a:solidFill>
                  <a:schemeClr val="accent2"/>
                </a:solidFill>
                <a:latin typeface="+mn-lt"/>
              </a:rPr>
              <a:t>arrondies</a:t>
            </a:r>
            <a:r>
              <a:rPr lang="en-US" sz="1100" dirty="0">
                <a:solidFill>
                  <a:schemeClr val="accent2"/>
                </a:solidFill>
                <a:latin typeface="+mn-lt"/>
              </a:rPr>
              <a:t> à </a:t>
            </a:r>
            <a:r>
              <a:rPr lang="en-US" sz="1100" dirty="0" err="1">
                <a:solidFill>
                  <a:schemeClr val="accent2"/>
                </a:solidFill>
                <a:latin typeface="+mn-lt"/>
              </a:rPr>
              <a:t>l’unité</a:t>
            </a:r>
            <a:r>
              <a:rPr lang="en-US" sz="1100" dirty="0">
                <a:solidFill>
                  <a:schemeClr val="accent2"/>
                </a:solidFill>
                <a:latin typeface="+mn-lt"/>
              </a:rPr>
              <a:t> </a:t>
            </a:r>
            <a:r>
              <a:rPr lang="en-US" sz="1100" dirty="0" err="1">
                <a:solidFill>
                  <a:schemeClr val="accent2"/>
                </a:solidFill>
                <a:latin typeface="+mn-lt"/>
              </a:rPr>
              <a:t>supérieure</a:t>
            </a:r>
            <a:r>
              <a:rPr lang="en-US" sz="1100" dirty="0">
                <a:solidFill>
                  <a:schemeClr val="accent2"/>
                </a:solidFill>
                <a:latin typeface="+mn-lt"/>
              </a:rPr>
              <a:t>. </a:t>
            </a:r>
          </a:p>
          <a:p>
            <a:pPr algn="just"/>
            <a:endParaRPr lang="en-US" sz="1100" dirty="0">
              <a:solidFill>
                <a:schemeClr val="accent2"/>
              </a:solidFill>
              <a:latin typeface="+mn-lt"/>
            </a:endParaRPr>
          </a:p>
          <a:p>
            <a:pPr algn="just"/>
            <a:r>
              <a:rPr lang="en-US" sz="1100" b="1" dirty="0">
                <a:solidFill>
                  <a:schemeClr val="accent2"/>
                </a:solidFill>
                <a:latin typeface="+mn-lt"/>
              </a:rPr>
              <a:t>Remarque</a:t>
            </a:r>
            <a:r>
              <a:rPr lang="en-US" sz="1100" dirty="0">
                <a:solidFill>
                  <a:schemeClr val="accent2"/>
                </a:solidFill>
                <a:latin typeface="+mn-lt"/>
              </a:rPr>
              <a:t>: On </a:t>
            </a:r>
            <a:r>
              <a:rPr lang="en-US" sz="1100" dirty="0" err="1">
                <a:solidFill>
                  <a:schemeClr val="accent2"/>
                </a:solidFill>
                <a:latin typeface="+mn-lt"/>
              </a:rPr>
              <a:t>divise</a:t>
            </a:r>
            <a:r>
              <a:rPr lang="en-US" sz="1100" dirty="0">
                <a:solidFill>
                  <a:schemeClr val="accent2"/>
                </a:solidFill>
                <a:latin typeface="+mn-lt"/>
              </a:rPr>
              <a:t> par 3,6 la </a:t>
            </a:r>
            <a:r>
              <a:rPr lang="en-US" sz="1100" dirty="0" err="1">
                <a:solidFill>
                  <a:schemeClr val="accent2"/>
                </a:solidFill>
                <a:latin typeface="+mn-lt"/>
              </a:rPr>
              <a:t>vitesse</a:t>
            </a:r>
            <a:r>
              <a:rPr lang="en-US" sz="1100" dirty="0">
                <a:solidFill>
                  <a:schemeClr val="accent2"/>
                </a:solidFill>
                <a:latin typeface="+mn-lt"/>
              </a:rPr>
              <a:t> </a:t>
            </a:r>
            <a:r>
              <a:rPr lang="en-US" sz="1100" dirty="0" err="1">
                <a:solidFill>
                  <a:schemeClr val="accent2"/>
                </a:solidFill>
                <a:latin typeface="+mn-lt"/>
              </a:rPr>
              <a:t>en</a:t>
            </a:r>
            <a:r>
              <a:rPr lang="en-US" sz="1100" dirty="0">
                <a:solidFill>
                  <a:schemeClr val="accent2"/>
                </a:solidFill>
                <a:latin typeface="+mn-lt"/>
              </a:rPr>
              <a:t> km/h pour </a:t>
            </a:r>
            <a:r>
              <a:rPr lang="en-US" sz="1100" dirty="0" err="1">
                <a:solidFill>
                  <a:schemeClr val="accent2"/>
                </a:solidFill>
                <a:latin typeface="+mn-lt"/>
              </a:rPr>
              <a:t>obtenir</a:t>
            </a:r>
            <a:r>
              <a:rPr lang="en-US" sz="1100" dirty="0">
                <a:solidFill>
                  <a:schemeClr val="accent2"/>
                </a:solidFill>
                <a:latin typeface="+mn-lt"/>
              </a:rPr>
              <a:t> la </a:t>
            </a:r>
            <a:r>
              <a:rPr lang="en-US" sz="1100" dirty="0" err="1">
                <a:solidFill>
                  <a:schemeClr val="accent2"/>
                </a:solidFill>
                <a:latin typeface="+mn-lt"/>
              </a:rPr>
              <a:t>vitesse</a:t>
            </a:r>
            <a:r>
              <a:rPr lang="en-US" sz="1100" dirty="0">
                <a:solidFill>
                  <a:schemeClr val="accent2"/>
                </a:solidFill>
                <a:latin typeface="+mn-lt"/>
              </a:rPr>
              <a:t> </a:t>
            </a:r>
            <a:r>
              <a:rPr lang="en-US" sz="1100" dirty="0" err="1">
                <a:solidFill>
                  <a:schemeClr val="accent2"/>
                </a:solidFill>
                <a:latin typeface="+mn-lt"/>
              </a:rPr>
              <a:t>correspondante</a:t>
            </a:r>
            <a:r>
              <a:rPr lang="en-US" sz="1100" dirty="0">
                <a:solidFill>
                  <a:schemeClr val="accent2"/>
                </a:solidFill>
                <a:latin typeface="+mn-lt"/>
              </a:rPr>
              <a:t> </a:t>
            </a:r>
            <a:r>
              <a:rPr lang="en-US" sz="1100" dirty="0" err="1">
                <a:solidFill>
                  <a:schemeClr val="accent2"/>
                </a:solidFill>
                <a:latin typeface="+mn-lt"/>
              </a:rPr>
              <a:t>en</a:t>
            </a:r>
            <a:r>
              <a:rPr lang="en-US" sz="1100" dirty="0">
                <a:solidFill>
                  <a:schemeClr val="accent2"/>
                </a:solidFill>
                <a:latin typeface="+mn-lt"/>
              </a:rPr>
              <a:t> m/s</a:t>
            </a:r>
            <a:endParaRPr lang="en-US" sz="1100" b="1" dirty="0">
              <a:solidFill>
                <a:schemeClr val="accent2"/>
              </a:solidFill>
              <a:latin typeface="+mn-lt"/>
            </a:endParaRPr>
          </a:p>
        </p:txBody>
      </p:sp>
      <p:sp>
        <p:nvSpPr>
          <p:cNvPr id="11" name="Curved Down Arrow 10"/>
          <p:cNvSpPr/>
          <p:nvPr/>
        </p:nvSpPr>
        <p:spPr bwMode="auto">
          <a:xfrm rot="2856922" flipV="1">
            <a:off x="2885616" y="2567532"/>
            <a:ext cx="719075" cy="288513"/>
          </a:xfrm>
          <a:prstGeom prst="curvedDownArrow">
            <a:avLst/>
          </a:prstGeom>
          <a:solidFill>
            <a:schemeClr val="bg1">
              <a:lumMod val="85000"/>
            </a:schemeClr>
          </a:solidFill>
          <a:ln w="31750" cap="flat" cmpd="sng" algn="ctr">
            <a:solidFill>
              <a:schemeClr val="bg1">
                <a:lumMod val="8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28" name="Rounded Rectangle 27"/>
          <p:cNvSpPr/>
          <p:nvPr/>
        </p:nvSpPr>
        <p:spPr bwMode="auto">
          <a:xfrm>
            <a:off x="1723506" y="3429001"/>
            <a:ext cx="2899010" cy="1073245"/>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100" dirty="0" err="1">
                <a:solidFill>
                  <a:schemeClr val="accent2"/>
                </a:solidFill>
                <a:latin typeface="+mn-lt"/>
              </a:rPr>
              <a:t>L’intersection</a:t>
            </a:r>
            <a:r>
              <a:rPr lang="en-US" sz="1100" dirty="0">
                <a:solidFill>
                  <a:schemeClr val="accent2"/>
                </a:solidFill>
                <a:latin typeface="+mn-lt"/>
              </a:rPr>
              <a:t> de la </a:t>
            </a:r>
            <a:r>
              <a:rPr lang="en-US" sz="1100" dirty="0" err="1">
                <a:solidFill>
                  <a:schemeClr val="accent2"/>
                </a:solidFill>
                <a:latin typeface="+mn-lt"/>
              </a:rPr>
              <a:t>ligne</a:t>
            </a:r>
            <a:r>
              <a:rPr lang="en-US" sz="1100" dirty="0">
                <a:solidFill>
                  <a:schemeClr val="accent2"/>
                </a:solidFill>
                <a:latin typeface="+mn-lt"/>
              </a:rPr>
              <a:t> </a:t>
            </a:r>
            <a:r>
              <a:rPr lang="en-US" sz="1100" dirty="0" err="1">
                <a:solidFill>
                  <a:schemeClr val="accent2"/>
                </a:solidFill>
                <a:latin typeface="+mn-lt"/>
              </a:rPr>
              <a:t>correspondant</a:t>
            </a:r>
            <a:r>
              <a:rPr lang="en-US" sz="1100" dirty="0">
                <a:solidFill>
                  <a:schemeClr val="accent2"/>
                </a:solidFill>
                <a:latin typeface="+mn-lt"/>
              </a:rPr>
              <a:t> au </a:t>
            </a:r>
            <a:r>
              <a:rPr lang="en-US" sz="1100" dirty="0" err="1">
                <a:solidFill>
                  <a:schemeClr val="accent2"/>
                </a:solidFill>
                <a:latin typeface="+mn-lt"/>
              </a:rPr>
              <a:t>délai</a:t>
            </a:r>
            <a:r>
              <a:rPr lang="en-US" sz="1100" dirty="0">
                <a:solidFill>
                  <a:schemeClr val="accent2"/>
                </a:solidFill>
                <a:latin typeface="+mn-lt"/>
              </a:rPr>
              <a:t> de </a:t>
            </a:r>
            <a:r>
              <a:rPr lang="en-US" sz="1100" dirty="0" err="1">
                <a:solidFill>
                  <a:schemeClr val="accent2"/>
                </a:solidFill>
                <a:latin typeface="+mn-lt"/>
              </a:rPr>
              <a:t>dégagement</a:t>
            </a:r>
            <a:r>
              <a:rPr lang="en-US" sz="1100" dirty="0">
                <a:solidFill>
                  <a:schemeClr val="accent2"/>
                </a:solidFill>
                <a:latin typeface="+mn-lt"/>
              </a:rPr>
              <a:t> </a:t>
            </a:r>
            <a:r>
              <a:rPr lang="en-US" sz="1100" dirty="0" err="1">
                <a:solidFill>
                  <a:schemeClr val="accent2"/>
                </a:solidFill>
                <a:latin typeface="+mn-lt"/>
              </a:rPr>
              <a:t>calculé</a:t>
            </a:r>
            <a:r>
              <a:rPr lang="en-US" sz="1100" dirty="0">
                <a:solidFill>
                  <a:schemeClr val="accent2"/>
                </a:solidFill>
                <a:latin typeface="+mn-lt"/>
              </a:rPr>
              <a:t> (</a:t>
            </a:r>
            <a:r>
              <a:rPr lang="en-US" sz="1100" dirty="0" err="1">
                <a:solidFill>
                  <a:schemeClr val="accent2"/>
                </a:solidFill>
                <a:latin typeface="+mn-lt"/>
              </a:rPr>
              <a:t>en</a:t>
            </a:r>
            <a:r>
              <a:rPr lang="en-US" sz="1100" dirty="0">
                <a:solidFill>
                  <a:schemeClr val="accent2"/>
                </a:solidFill>
                <a:latin typeface="+mn-lt"/>
              </a:rPr>
              <a:t> sec) et de la </a:t>
            </a:r>
            <a:r>
              <a:rPr lang="en-US" sz="1100" dirty="0" err="1">
                <a:solidFill>
                  <a:schemeClr val="accent2"/>
                </a:solidFill>
                <a:latin typeface="+mn-lt"/>
              </a:rPr>
              <a:t>colonne</a:t>
            </a:r>
            <a:r>
              <a:rPr lang="en-US" sz="1100" dirty="0">
                <a:solidFill>
                  <a:schemeClr val="accent2"/>
                </a:solidFill>
                <a:latin typeface="+mn-lt"/>
              </a:rPr>
              <a:t> </a:t>
            </a:r>
            <a:r>
              <a:rPr lang="en-US" sz="1100" dirty="0" err="1">
                <a:solidFill>
                  <a:schemeClr val="accent2"/>
                </a:solidFill>
                <a:latin typeface="+mn-lt"/>
              </a:rPr>
              <a:t>indiquant</a:t>
            </a:r>
            <a:r>
              <a:rPr lang="en-US" sz="1100" dirty="0">
                <a:solidFill>
                  <a:schemeClr val="accent2"/>
                </a:solidFill>
                <a:latin typeface="+mn-lt"/>
              </a:rPr>
              <a:t> la </a:t>
            </a:r>
            <a:r>
              <a:rPr lang="en-US" sz="1100" dirty="0" err="1">
                <a:solidFill>
                  <a:schemeClr val="accent2"/>
                </a:solidFill>
                <a:latin typeface="+mn-lt"/>
              </a:rPr>
              <a:t>vitesse</a:t>
            </a:r>
            <a:r>
              <a:rPr lang="en-US" sz="1100" dirty="0">
                <a:solidFill>
                  <a:schemeClr val="accent2"/>
                </a:solidFill>
                <a:latin typeface="+mn-lt"/>
              </a:rPr>
              <a:t> </a:t>
            </a:r>
            <a:r>
              <a:rPr lang="en-US" sz="1100" dirty="0" err="1">
                <a:solidFill>
                  <a:schemeClr val="accent2"/>
                </a:solidFill>
                <a:latin typeface="+mn-lt"/>
              </a:rPr>
              <a:t>maximale</a:t>
            </a:r>
            <a:r>
              <a:rPr lang="en-US" sz="1100" dirty="0">
                <a:solidFill>
                  <a:schemeClr val="accent2"/>
                </a:solidFill>
                <a:latin typeface="+mn-lt"/>
              </a:rPr>
              <a:t> </a:t>
            </a:r>
            <a:r>
              <a:rPr lang="en-US" sz="1100" dirty="0" err="1">
                <a:solidFill>
                  <a:schemeClr val="accent2"/>
                </a:solidFill>
                <a:latin typeface="+mn-lt"/>
              </a:rPr>
              <a:t>autorisée</a:t>
            </a:r>
            <a:r>
              <a:rPr lang="en-US" sz="1100" dirty="0">
                <a:solidFill>
                  <a:schemeClr val="accent2"/>
                </a:solidFill>
                <a:latin typeface="+mn-lt"/>
              </a:rPr>
              <a:t> (</a:t>
            </a:r>
            <a:r>
              <a:rPr lang="en-US" sz="1100" dirty="0" err="1">
                <a:solidFill>
                  <a:schemeClr val="accent2"/>
                </a:solidFill>
                <a:latin typeface="+mn-lt"/>
              </a:rPr>
              <a:t>en</a:t>
            </a:r>
            <a:r>
              <a:rPr lang="en-US" sz="1100" dirty="0">
                <a:solidFill>
                  <a:schemeClr val="accent2"/>
                </a:solidFill>
                <a:latin typeface="+mn-lt"/>
              </a:rPr>
              <a:t> km/h), </a:t>
            </a:r>
            <a:r>
              <a:rPr lang="en-US" sz="1100" dirty="0" err="1">
                <a:solidFill>
                  <a:schemeClr val="accent2"/>
                </a:solidFill>
                <a:latin typeface="+mn-lt"/>
              </a:rPr>
              <a:t>indique</a:t>
            </a:r>
            <a:r>
              <a:rPr lang="en-US" sz="1100" dirty="0">
                <a:solidFill>
                  <a:schemeClr val="accent2"/>
                </a:solidFill>
                <a:latin typeface="+mn-lt"/>
              </a:rPr>
              <a:t> la distance </a:t>
            </a:r>
            <a:r>
              <a:rPr lang="en-US" sz="1100" dirty="0" err="1">
                <a:solidFill>
                  <a:schemeClr val="accent2"/>
                </a:solidFill>
                <a:latin typeface="+mn-lt"/>
              </a:rPr>
              <a:t>d’avertissement</a:t>
            </a:r>
            <a:r>
              <a:rPr lang="en-US" sz="1100" dirty="0">
                <a:solidFill>
                  <a:schemeClr val="accent2"/>
                </a:solidFill>
                <a:latin typeface="+mn-lt"/>
              </a:rPr>
              <a:t> </a:t>
            </a:r>
            <a:r>
              <a:rPr lang="en-US" sz="1100" dirty="0" err="1">
                <a:solidFill>
                  <a:schemeClr val="accent2"/>
                </a:solidFill>
                <a:latin typeface="+mn-lt"/>
              </a:rPr>
              <a:t>correspondante</a:t>
            </a:r>
            <a:r>
              <a:rPr lang="en-US" sz="1100" dirty="0">
                <a:solidFill>
                  <a:schemeClr val="accent2"/>
                </a:solidFill>
                <a:latin typeface="+mn-lt"/>
              </a:rPr>
              <a:t> </a:t>
            </a:r>
            <a:r>
              <a:rPr lang="en-US" sz="1100" dirty="0" err="1">
                <a:solidFill>
                  <a:schemeClr val="accent2"/>
                </a:solidFill>
                <a:latin typeface="+mn-lt"/>
              </a:rPr>
              <a:t>en</a:t>
            </a:r>
            <a:r>
              <a:rPr lang="en-US" sz="1100" dirty="0">
                <a:solidFill>
                  <a:schemeClr val="accent2"/>
                </a:solidFill>
                <a:latin typeface="+mn-lt"/>
              </a:rPr>
              <a:t> </a:t>
            </a:r>
            <a:r>
              <a:rPr lang="en-US" sz="1100" dirty="0" err="1">
                <a:solidFill>
                  <a:schemeClr val="accent2"/>
                </a:solidFill>
                <a:latin typeface="+mn-lt"/>
              </a:rPr>
              <a:t>mètres</a:t>
            </a:r>
            <a:r>
              <a:rPr lang="en-US" sz="1100" dirty="0">
                <a:solidFill>
                  <a:schemeClr val="accent2"/>
                </a:solidFill>
                <a:latin typeface="+mn-lt"/>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4073" y="2393473"/>
            <a:ext cx="4878191" cy="78527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159" y="3100562"/>
            <a:ext cx="6686894" cy="3448227"/>
          </a:xfrm>
          <a:prstGeom prst="rect">
            <a:avLst/>
          </a:prstGeom>
        </p:spPr>
      </p:pic>
      <p:cxnSp>
        <p:nvCxnSpPr>
          <p:cNvPr id="29" name="Straight Arrow Connector 28"/>
          <p:cNvCxnSpPr/>
          <p:nvPr/>
        </p:nvCxnSpPr>
        <p:spPr bwMode="auto">
          <a:xfrm>
            <a:off x="5763419" y="5678628"/>
            <a:ext cx="3982367" cy="0"/>
          </a:xfrm>
          <a:prstGeom prst="straightConnector1">
            <a:avLst/>
          </a:prstGeom>
          <a:solidFill>
            <a:schemeClr val="accent1"/>
          </a:solidFill>
          <a:ln w="31750" cap="flat" cmpd="sng" algn="ctr">
            <a:gradFill flip="none" rotWithShape="1">
              <a:gsLst>
                <a:gs pos="0">
                  <a:srgbClr val="00B050"/>
                </a:gs>
                <a:gs pos="75000">
                  <a:srgbClr val="FF00FF"/>
                </a:gs>
                <a:gs pos="58000">
                  <a:srgbClr val="CC00FF"/>
                </a:gs>
                <a:gs pos="100000">
                  <a:srgbClr val="0070C0"/>
                </a:gs>
              </a:gsLst>
              <a:lin ang="0" scaled="1"/>
              <a:tileRect/>
            </a:gradFill>
            <a:prstDash val="solid"/>
            <a:round/>
            <a:headEnd type="none" w="med" len="med"/>
            <a:tailEnd type="arrow"/>
          </a:ln>
          <a:effectLst/>
        </p:spPr>
      </p:cxnSp>
      <p:sp>
        <p:nvSpPr>
          <p:cNvPr id="30" name="Oval 29"/>
          <p:cNvSpPr/>
          <p:nvPr/>
        </p:nvSpPr>
        <p:spPr bwMode="auto">
          <a:xfrm>
            <a:off x="9727600" y="5580466"/>
            <a:ext cx="288032" cy="196323"/>
          </a:xfrm>
          <a:prstGeom prst="ellipse">
            <a:avLst/>
          </a:prstGeom>
          <a:noFill/>
          <a:ln w="31750" cap="flat" cmpd="sng" algn="ctr">
            <a:solidFill>
              <a:srgbClr val="FF99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31" name="Oval 30"/>
          <p:cNvSpPr/>
          <p:nvPr/>
        </p:nvSpPr>
        <p:spPr bwMode="auto">
          <a:xfrm>
            <a:off x="5480532" y="5556795"/>
            <a:ext cx="309187" cy="219376"/>
          </a:xfrm>
          <a:prstGeom prst="ellipse">
            <a:avLst/>
          </a:prstGeom>
          <a:noFill/>
          <a:ln w="31750" cap="flat" cmpd="sng" algn="ctr">
            <a:gradFill>
              <a:gsLst>
                <a:gs pos="0">
                  <a:srgbClr val="00B050"/>
                </a:gs>
                <a:gs pos="81500">
                  <a:srgbClr val="FF00FF"/>
                </a:gs>
                <a:gs pos="63000">
                  <a:srgbClr val="CC00FF"/>
                </a:gs>
                <a:gs pos="100000">
                  <a:schemeClr val="accent2"/>
                </a:gs>
              </a:gsLst>
              <a:lin ang="5400000" scaled="0"/>
            </a:gra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32" name="Oval 31"/>
          <p:cNvSpPr/>
          <p:nvPr/>
        </p:nvSpPr>
        <p:spPr bwMode="auto">
          <a:xfrm>
            <a:off x="9727600" y="3506316"/>
            <a:ext cx="288032" cy="210258"/>
          </a:xfrm>
          <a:prstGeom prst="ellipse">
            <a:avLst/>
          </a:prstGeom>
          <a:noFill/>
          <a:ln w="317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cxnSp>
        <p:nvCxnSpPr>
          <p:cNvPr id="33" name="Straight Arrow Connector 32"/>
          <p:cNvCxnSpPr/>
          <p:nvPr/>
        </p:nvCxnSpPr>
        <p:spPr bwMode="auto">
          <a:xfrm>
            <a:off x="9871616" y="3718974"/>
            <a:ext cx="0" cy="1861492"/>
          </a:xfrm>
          <a:prstGeom prst="straightConnector1">
            <a:avLst/>
          </a:prstGeom>
          <a:solidFill>
            <a:schemeClr val="accent1"/>
          </a:solidFill>
          <a:ln w="31750" cap="flat" cmpd="sng" algn="ctr">
            <a:solidFill>
              <a:schemeClr val="accent2"/>
            </a:solidFill>
            <a:prstDash val="solid"/>
            <a:round/>
            <a:headEnd type="none" w="med" len="med"/>
            <a:tailEnd type="arrow"/>
          </a:ln>
          <a:effectLst/>
        </p:spPr>
      </p:cxn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8946" y="5568742"/>
            <a:ext cx="192747" cy="208099"/>
          </a:xfrm>
          <a:prstGeom prst="rect">
            <a:avLst/>
          </a:prstGeom>
        </p:spPr>
      </p:pic>
    </p:spTree>
    <p:extLst>
      <p:ext uri="{BB962C8B-B14F-4D97-AF65-F5344CB8AC3E}">
        <p14:creationId xmlns:p14="http://schemas.microsoft.com/office/powerpoint/2010/main" val="4093024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9036295" y="102857"/>
            <a:ext cx="2856252"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553654" y="283039"/>
            <a:ext cx="8064500" cy="616960"/>
          </a:xfrm>
          <a:prstGeom prst="rect">
            <a:avLst/>
          </a:prstGeom>
        </p:spPr>
        <p:txBody>
          <a:bodyPr/>
          <a:lstStyle/>
          <a:p>
            <a:pPr>
              <a:tabLst>
                <a:tab pos="542925" algn="l"/>
              </a:tabLst>
            </a:pPr>
            <a:br>
              <a:rPr lang="en-US" sz="2000" dirty="0"/>
            </a:br>
            <a:r>
              <a:rPr lang="en-US" sz="1800" b="1" kern="0" dirty="0">
                <a:solidFill>
                  <a:srgbClr val="0070C0"/>
                </a:solidFill>
              </a:rPr>
              <a:t>Points de détection: </a:t>
            </a:r>
            <a:r>
              <a:rPr lang="en-US" sz="1800" b="1" kern="0" dirty="0" err="1">
                <a:solidFill>
                  <a:srgbClr val="0070C0"/>
                </a:solidFill>
              </a:rPr>
              <a:t>définition</a:t>
            </a:r>
            <a:endParaRPr lang="en-US" sz="1800" b="1" kern="0" dirty="0">
              <a:solidFill>
                <a:srgbClr val="0070C0"/>
              </a:solidFill>
            </a:endParaRPr>
          </a:p>
        </p:txBody>
      </p:sp>
      <p:sp>
        <p:nvSpPr>
          <p:cNvPr id="29" name="Rounded Rectangle 28"/>
          <p:cNvSpPr/>
          <p:nvPr/>
        </p:nvSpPr>
        <p:spPr bwMode="auto">
          <a:xfrm>
            <a:off x="1271464" y="899999"/>
            <a:ext cx="9192956" cy="2111535"/>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600" dirty="0">
                <a:solidFill>
                  <a:schemeClr val="accent2"/>
                </a:solidFill>
                <a:latin typeface="+mn-lt"/>
              </a:rPr>
              <a:t>Le point de détection se </a:t>
            </a:r>
            <a:r>
              <a:rPr lang="en-US" sz="1600" dirty="0" err="1">
                <a:solidFill>
                  <a:schemeClr val="accent2"/>
                </a:solidFill>
                <a:latin typeface="+mn-lt"/>
              </a:rPr>
              <a:t>trouve</a:t>
            </a:r>
            <a:r>
              <a:rPr lang="en-US" sz="1600" dirty="0">
                <a:solidFill>
                  <a:schemeClr val="accent2"/>
                </a:solidFill>
                <a:latin typeface="+mn-lt"/>
              </a:rPr>
              <a:t> à </a:t>
            </a:r>
            <a:r>
              <a:rPr lang="en-US" sz="1600" dirty="0" err="1">
                <a:solidFill>
                  <a:schemeClr val="accent2"/>
                </a:solidFill>
                <a:latin typeface="+mn-lt"/>
              </a:rPr>
              <a:t>l’extrémité</a:t>
            </a:r>
            <a:r>
              <a:rPr lang="en-US" sz="1600" dirty="0">
                <a:solidFill>
                  <a:schemeClr val="accent2"/>
                </a:solidFill>
                <a:latin typeface="+mn-lt"/>
              </a:rPr>
              <a:t> de la distance d’avertissement. </a:t>
            </a:r>
          </a:p>
          <a:p>
            <a:pPr algn="just"/>
            <a:endParaRPr lang="en-US" sz="1600" dirty="0">
              <a:solidFill>
                <a:schemeClr val="accent2"/>
              </a:solidFill>
              <a:latin typeface="+mn-lt"/>
            </a:endParaRPr>
          </a:p>
          <a:p>
            <a:pPr algn="just"/>
            <a:r>
              <a:rPr lang="en-US" sz="1600" dirty="0" err="1">
                <a:solidFill>
                  <a:schemeClr val="accent2"/>
                </a:solidFill>
                <a:latin typeface="+mn-lt"/>
              </a:rPr>
              <a:t>Puisque</a:t>
            </a:r>
            <a:r>
              <a:rPr lang="en-US" sz="1600" dirty="0">
                <a:solidFill>
                  <a:schemeClr val="accent2"/>
                </a:solidFill>
                <a:latin typeface="+mn-lt"/>
              </a:rPr>
              <a:t> la distance </a:t>
            </a:r>
            <a:r>
              <a:rPr lang="en-US" sz="1600" dirty="0" err="1">
                <a:solidFill>
                  <a:schemeClr val="accent2"/>
                </a:solidFill>
                <a:latin typeface="+mn-lt"/>
              </a:rPr>
              <a:t>d’avertissement</a:t>
            </a:r>
            <a:r>
              <a:rPr lang="en-US" sz="1600" dirty="0">
                <a:solidFill>
                  <a:schemeClr val="accent2"/>
                </a:solidFill>
                <a:latin typeface="+mn-lt"/>
              </a:rPr>
              <a:t> assure que le </a:t>
            </a:r>
            <a:r>
              <a:rPr lang="en-US" sz="1600" dirty="0" err="1">
                <a:solidFill>
                  <a:schemeClr val="accent2"/>
                </a:solidFill>
                <a:latin typeface="+mn-lt"/>
              </a:rPr>
              <a:t>principe</a:t>
            </a:r>
            <a:r>
              <a:rPr lang="en-US" sz="1600" dirty="0">
                <a:solidFill>
                  <a:schemeClr val="accent2"/>
                </a:solidFill>
                <a:latin typeface="+mn-lt"/>
              </a:rPr>
              <a:t> de base </a:t>
            </a:r>
            <a:r>
              <a:rPr lang="en-US" sz="1600" dirty="0" err="1">
                <a:solidFill>
                  <a:schemeClr val="accent2"/>
                </a:solidFill>
                <a:latin typeface="+mn-lt"/>
              </a:rPr>
              <a:t>est</a:t>
            </a:r>
            <a:r>
              <a:rPr lang="en-US" sz="1600" dirty="0">
                <a:solidFill>
                  <a:schemeClr val="accent2"/>
                </a:solidFill>
                <a:latin typeface="+mn-lt"/>
              </a:rPr>
              <a:t> </a:t>
            </a:r>
            <a:r>
              <a:rPr lang="en-US" sz="1600" dirty="0" err="1">
                <a:solidFill>
                  <a:schemeClr val="accent2"/>
                </a:solidFill>
                <a:latin typeface="+mn-lt"/>
              </a:rPr>
              <a:t>garanti</a:t>
            </a:r>
            <a:r>
              <a:rPr lang="en-US" sz="1600" dirty="0">
                <a:solidFill>
                  <a:schemeClr val="accent2"/>
                </a:solidFill>
                <a:latin typeface="+mn-lt"/>
              </a:rPr>
              <a:t> (</a:t>
            </a:r>
            <a:r>
              <a:rPr lang="en-US" sz="1600" dirty="0" err="1">
                <a:solidFill>
                  <a:schemeClr val="accent2"/>
                </a:solidFill>
                <a:latin typeface="+mn-lt"/>
              </a:rPr>
              <a:t>voir</a:t>
            </a:r>
            <a:r>
              <a:rPr lang="en-US" sz="1600" dirty="0">
                <a:solidFill>
                  <a:schemeClr val="accent2"/>
                </a:solidFill>
                <a:latin typeface="+mn-lt"/>
              </a:rPr>
              <a:t> point 1.1.), la </a:t>
            </a:r>
            <a:r>
              <a:rPr lang="en-US" sz="1600" dirty="0" err="1">
                <a:solidFill>
                  <a:schemeClr val="accent2"/>
                </a:solidFill>
                <a:latin typeface="+mn-lt"/>
              </a:rPr>
              <a:t>vigie</a:t>
            </a:r>
            <a:r>
              <a:rPr lang="en-US" sz="1600" dirty="0">
                <a:solidFill>
                  <a:schemeClr val="accent2"/>
                </a:solidFill>
                <a:latin typeface="+mn-lt"/>
              </a:rPr>
              <a:t> </a:t>
            </a:r>
            <a:r>
              <a:rPr lang="en-US" sz="1600" dirty="0" err="1">
                <a:solidFill>
                  <a:schemeClr val="accent2"/>
                </a:solidFill>
                <a:latin typeface="+mn-lt"/>
              </a:rPr>
              <a:t>est</a:t>
            </a:r>
            <a:r>
              <a:rPr lang="en-US" sz="1600" dirty="0">
                <a:solidFill>
                  <a:schemeClr val="accent2"/>
                </a:solidFill>
                <a:latin typeface="+mn-lt"/>
              </a:rPr>
              <a:t> </a:t>
            </a:r>
            <a:r>
              <a:rPr lang="en-US" sz="1600" b="1" u="sng" dirty="0" err="1">
                <a:solidFill>
                  <a:schemeClr val="accent2"/>
                </a:solidFill>
                <a:latin typeface="+mn-lt"/>
              </a:rPr>
              <a:t>obligée</a:t>
            </a:r>
            <a:r>
              <a:rPr lang="en-US" sz="1600" dirty="0">
                <a:solidFill>
                  <a:schemeClr val="accent2"/>
                </a:solidFill>
                <a:latin typeface="+mn-lt"/>
              </a:rPr>
              <a:t> de donner </a:t>
            </a:r>
            <a:r>
              <a:rPr lang="en-US" sz="1600" dirty="0" err="1">
                <a:solidFill>
                  <a:schemeClr val="accent2"/>
                </a:solidFill>
                <a:latin typeface="+mn-lt"/>
              </a:rPr>
              <a:t>l’alarme</a:t>
            </a:r>
            <a:r>
              <a:rPr lang="en-US" sz="1600" dirty="0">
                <a:solidFill>
                  <a:schemeClr val="accent2"/>
                </a:solidFill>
                <a:latin typeface="+mn-lt"/>
              </a:rPr>
              <a:t> </a:t>
            </a:r>
            <a:r>
              <a:rPr lang="en-US" sz="1600" dirty="0" err="1">
                <a:solidFill>
                  <a:schemeClr val="accent2"/>
                </a:solidFill>
                <a:latin typeface="+mn-lt"/>
              </a:rPr>
              <a:t>avant</a:t>
            </a:r>
            <a:r>
              <a:rPr lang="en-US" sz="1600" dirty="0">
                <a:solidFill>
                  <a:schemeClr val="accent2"/>
                </a:solidFill>
                <a:latin typeface="+mn-lt"/>
              </a:rPr>
              <a:t> que le train </a:t>
            </a:r>
            <a:r>
              <a:rPr lang="en-US" sz="1600" dirty="0" err="1">
                <a:solidFill>
                  <a:schemeClr val="accent2"/>
                </a:solidFill>
                <a:latin typeface="+mn-lt"/>
              </a:rPr>
              <a:t>n’arrive</a:t>
            </a:r>
            <a:r>
              <a:rPr lang="en-US" sz="1600" dirty="0">
                <a:solidFill>
                  <a:schemeClr val="accent2"/>
                </a:solidFill>
                <a:latin typeface="+mn-lt"/>
              </a:rPr>
              <a:t> au point de </a:t>
            </a:r>
            <a:r>
              <a:rPr lang="en-US" sz="1600" dirty="0" err="1">
                <a:solidFill>
                  <a:schemeClr val="accent2"/>
                </a:solidFill>
                <a:latin typeface="+mn-lt"/>
              </a:rPr>
              <a:t>détection</a:t>
            </a:r>
            <a:r>
              <a:rPr lang="en-US" sz="1600" dirty="0">
                <a:solidFill>
                  <a:schemeClr val="accent2"/>
                </a:solidFill>
                <a:latin typeface="+mn-lt"/>
              </a:rPr>
              <a:t>. </a:t>
            </a:r>
          </a:p>
          <a:p>
            <a:pPr algn="just"/>
            <a:endParaRPr lang="en-US" sz="1600" dirty="0">
              <a:solidFill>
                <a:schemeClr val="accent2"/>
              </a:solidFill>
              <a:latin typeface="+mn-lt"/>
            </a:endParaRPr>
          </a:p>
          <a:p>
            <a:pPr algn="just"/>
            <a:r>
              <a:rPr lang="en-US" sz="1600" dirty="0">
                <a:solidFill>
                  <a:schemeClr val="accent2"/>
                </a:solidFill>
                <a:latin typeface="+mn-lt"/>
              </a:rPr>
              <a:t>Un </a:t>
            </a:r>
            <a:r>
              <a:rPr lang="en-US" sz="1600" dirty="0" err="1">
                <a:solidFill>
                  <a:schemeClr val="accent2"/>
                </a:solidFill>
                <a:latin typeface="+mn-lt"/>
              </a:rPr>
              <a:t>repère</a:t>
            </a:r>
            <a:r>
              <a:rPr lang="en-US" sz="1600" dirty="0">
                <a:solidFill>
                  <a:schemeClr val="accent2"/>
                </a:solidFill>
                <a:latin typeface="+mn-lt"/>
              </a:rPr>
              <a:t> sur le terrain </a:t>
            </a:r>
            <a:r>
              <a:rPr lang="en-US" sz="1600" dirty="0" err="1">
                <a:solidFill>
                  <a:schemeClr val="accent2"/>
                </a:solidFill>
                <a:latin typeface="+mn-lt"/>
              </a:rPr>
              <a:t>matérialise</a:t>
            </a:r>
            <a:r>
              <a:rPr lang="en-US" sz="1600" dirty="0">
                <a:solidFill>
                  <a:schemeClr val="accent2"/>
                </a:solidFill>
                <a:latin typeface="+mn-lt"/>
              </a:rPr>
              <a:t> le point de </a:t>
            </a:r>
            <a:r>
              <a:rPr lang="en-US" sz="1600" dirty="0" err="1">
                <a:solidFill>
                  <a:schemeClr val="accent2"/>
                </a:solidFill>
                <a:latin typeface="+mn-lt"/>
              </a:rPr>
              <a:t>détection</a:t>
            </a:r>
            <a:r>
              <a:rPr lang="en-US" sz="1600" dirty="0">
                <a:solidFill>
                  <a:schemeClr val="accent2"/>
                </a:solidFill>
                <a:latin typeface="+mn-lt"/>
              </a:rPr>
              <a:t> pour la </a:t>
            </a:r>
            <a:r>
              <a:rPr lang="en-US" sz="1600" dirty="0" err="1">
                <a:solidFill>
                  <a:schemeClr val="accent2"/>
                </a:solidFill>
                <a:latin typeface="+mn-lt"/>
              </a:rPr>
              <a:t>vigie</a:t>
            </a:r>
            <a:r>
              <a:rPr lang="en-US" sz="1600" dirty="0">
                <a:solidFill>
                  <a:schemeClr val="accent2"/>
                </a:solidFill>
                <a:latin typeface="+mn-lt"/>
              </a:rPr>
              <a:t>. La </a:t>
            </a:r>
            <a:r>
              <a:rPr lang="en-US" sz="1600" dirty="0" err="1">
                <a:solidFill>
                  <a:schemeClr val="accent2"/>
                </a:solidFill>
                <a:latin typeface="+mn-lt"/>
              </a:rPr>
              <a:t>matérialisation</a:t>
            </a:r>
            <a:r>
              <a:rPr lang="en-US" sz="1600" dirty="0">
                <a:solidFill>
                  <a:schemeClr val="accent2"/>
                </a:solidFill>
                <a:latin typeface="+mn-lt"/>
              </a:rPr>
              <a:t> du point de </a:t>
            </a:r>
            <a:r>
              <a:rPr lang="en-US" sz="1600" dirty="0" err="1">
                <a:solidFill>
                  <a:schemeClr val="accent2"/>
                </a:solidFill>
                <a:latin typeface="+mn-lt"/>
              </a:rPr>
              <a:t>détection</a:t>
            </a:r>
            <a:r>
              <a:rPr lang="en-US" sz="1600" dirty="0">
                <a:solidFill>
                  <a:schemeClr val="accent2"/>
                </a:solidFill>
                <a:latin typeface="+mn-lt"/>
              </a:rPr>
              <a:t> sur le terrain sera </a:t>
            </a:r>
            <a:r>
              <a:rPr lang="en-US" sz="1600" dirty="0" err="1">
                <a:solidFill>
                  <a:schemeClr val="accent2"/>
                </a:solidFill>
                <a:latin typeface="+mn-lt"/>
              </a:rPr>
              <a:t>donc</a:t>
            </a:r>
            <a:r>
              <a:rPr lang="en-US" sz="1600" dirty="0">
                <a:solidFill>
                  <a:schemeClr val="accent2"/>
                </a:solidFill>
                <a:latin typeface="+mn-lt"/>
              </a:rPr>
              <a:t> </a:t>
            </a:r>
            <a:r>
              <a:rPr lang="en-US" sz="1600" dirty="0" err="1">
                <a:solidFill>
                  <a:schemeClr val="accent2"/>
                </a:solidFill>
                <a:latin typeface="+mn-lt"/>
              </a:rPr>
              <a:t>une</a:t>
            </a:r>
            <a:r>
              <a:rPr lang="en-US" sz="1600" dirty="0">
                <a:solidFill>
                  <a:schemeClr val="accent2"/>
                </a:solidFill>
                <a:latin typeface="+mn-lt"/>
              </a:rPr>
              <a:t> </a:t>
            </a:r>
            <a:r>
              <a:rPr lang="en-US" sz="1600" dirty="0" err="1">
                <a:solidFill>
                  <a:schemeClr val="accent2"/>
                </a:solidFill>
                <a:latin typeface="+mn-lt"/>
              </a:rPr>
              <a:t>tâche</a:t>
            </a:r>
            <a:r>
              <a:rPr lang="en-US" sz="1600" dirty="0">
                <a:solidFill>
                  <a:schemeClr val="accent2"/>
                </a:solidFill>
                <a:latin typeface="+mn-lt"/>
              </a:rPr>
              <a:t> </a:t>
            </a:r>
            <a:r>
              <a:rPr lang="en-US" sz="1600" dirty="0" err="1">
                <a:solidFill>
                  <a:schemeClr val="accent2"/>
                </a:solidFill>
                <a:latin typeface="+mn-lt"/>
              </a:rPr>
              <a:t>cruciale</a:t>
            </a:r>
            <a:r>
              <a:rPr lang="en-US" sz="1600" dirty="0">
                <a:solidFill>
                  <a:schemeClr val="accent2"/>
                </a:solidFill>
                <a:latin typeface="+mn-lt"/>
              </a:rPr>
              <a:t> pour le </a:t>
            </a:r>
            <a:r>
              <a:rPr lang="en-US" sz="1600" dirty="0" err="1">
                <a:solidFill>
                  <a:schemeClr val="accent2"/>
                </a:solidFill>
                <a:latin typeface="+mn-lt"/>
              </a:rPr>
              <a:t>responsable</a:t>
            </a:r>
            <a:r>
              <a:rPr lang="en-US" sz="1600" dirty="0">
                <a:solidFill>
                  <a:schemeClr val="accent2"/>
                </a:solidFill>
                <a:latin typeface="+mn-lt"/>
              </a:rPr>
              <a:t> de la </a:t>
            </a:r>
            <a:r>
              <a:rPr lang="en-US" sz="1600" dirty="0" err="1">
                <a:solidFill>
                  <a:schemeClr val="accent2"/>
                </a:solidFill>
                <a:latin typeface="+mn-lt"/>
              </a:rPr>
              <a:t>sécurité</a:t>
            </a:r>
            <a:r>
              <a:rPr lang="en-US" sz="1600" dirty="0">
                <a:solidFill>
                  <a:schemeClr val="accent2"/>
                </a:solidFill>
                <a:latin typeface="+mn-lt"/>
              </a:rPr>
              <a:t>. </a:t>
            </a:r>
          </a:p>
        </p:txBody>
      </p:sp>
      <p:sp>
        <p:nvSpPr>
          <p:cNvPr id="6" name="Rounded Rectangle 5"/>
          <p:cNvSpPr/>
          <p:nvPr/>
        </p:nvSpPr>
        <p:spPr bwMode="auto">
          <a:xfrm>
            <a:off x="2711624" y="3122991"/>
            <a:ext cx="6686762" cy="3013124"/>
          </a:xfrm>
          <a:prstGeom prst="roundRect">
            <a:avLst/>
          </a:prstGeom>
          <a:noFill/>
          <a:ln w="317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9" name="Oval 8"/>
          <p:cNvSpPr/>
          <p:nvPr/>
        </p:nvSpPr>
        <p:spPr bwMode="auto">
          <a:xfrm>
            <a:off x="4007768" y="6381328"/>
            <a:ext cx="144016" cy="138793"/>
          </a:xfrm>
          <a:prstGeom prst="ellipse">
            <a:avLst/>
          </a:prstGeom>
          <a:solidFill>
            <a:srgbClr val="FF0000"/>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10" name="Rectangle 9"/>
          <p:cNvSpPr/>
          <p:nvPr/>
        </p:nvSpPr>
        <p:spPr bwMode="auto">
          <a:xfrm>
            <a:off x="6600056" y="6381328"/>
            <a:ext cx="144016" cy="124718"/>
          </a:xfrm>
          <a:prstGeom prst="rect">
            <a:avLst/>
          </a:prstGeom>
          <a:solidFill>
            <a:srgbClr val="FF0000"/>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11" name="TextBox 10"/>
          <p:cNvSpPr txBox="1"/>
          <p:nvPr/>
        </p:nvSpPr>
        <p:spPr>
          <a:xfrm>
            <a:off x="3215680" y="6328819"/>
            <a:ext cx="3314800" cy="230832"/>
          </a:xfrm>
          <a:prstGeom prst="rect">
            <a:avLst/>
          </a:prstGeom>
          <a:noFill/>
        </p:spPr>
        <p:txBody>
          <a:bodyPr wrap="square" rtlCol="0">
            <a:spAutoFit/>
          </a:bodyPr>
          <a:lstStyle/>
          <a:p>
            <a:r>
              <a:rPr lang="en-US" sz="900" dirty="0"/>
              <a:t>	: points de détection côté Namur</a:t>
            </a:r>
          </a:p>
        </p:txBody>
      </p:sp>
      <p:sp>
        <p:nvSpPr>
          <p:cNvPr id="12" name="TextBox 11"/>
          <p:cNvSpPr txBox="1"/>
          <p:nvPr/>
        </p:nvSpPr>
        <p:spPr>
          <a:xfrm>
            <a:off x="5754283" y="6328271"/>
            <a:ext cx="3314800" cy="230832"/>
          </a:xfrm>
          <a:prstGeom prst="rect">
            <a:avLst/>
          </a:prstGeom>
          <a:noFill/>
        </p:spPr>
        <p:txBody>
          <a:bodyPr wrap="square" rtlCol="0">
            <a:spAutoFit/>
          </a:bodyPr>
          <a:lstStyle/>
          <a:p>
            <a:r>
              <a:rPr lang="en-US" sz="900" dirty="0"/>
              <a:t>	: points de détection côté Arlon</a:t>
            </a:r>
          </a:p>
        </p:txBody>
      </p:sp>
      <p:grpSp>
        <p:nvGrpSpPr>
          <p:cNvPr id="13" name="Group 12"/>
          <p:cNvGrpSpPr/>
          <p:nvPr/>
        </p:nvGrpSpPr>
        <p:grpSpPr>
          <a:xfrm>
            <a:off x="3071664" y="3203690"/>
            <a:ext cx="6036410" cy="2844103"/>
            <a:chOff x="2883189" y="3019488"/>
            <a:chExt cx="6036410" cy="2844103"/>
          </a:xfrm>
        </p:grpSpPr>
        <p:sp>
          <p:nvSpPr>
            <p:cNvPr id="14" name="TextBox 13"/>
            <p:cNvSpPr txBox="1"/>
            <p:nvPr/>
          </p:nvSpPr>
          <p:spPr>
            <a:xfrm>
              <a:off x="3684901" y="5605238"/>
              <a:ext cx="1885673" cy="215444"/>
            </a:xfrm>
            <a:prstGeom prst="rect">
              <a:avLst/>
            </a:prstGeom>
            <a:noFill/>
          </p:spPr>
          <p:txBody>
            <a:bodyPr wrap="square" rtlCol="0">
              <a:spAutoFit/>
            </a:bodyPr>
            <a:lstStyle/>
            <a:p>
              <a:pPr algn="ctr">
                <a:tabLst>
                  <a:tab pos="1619250" algn="r"/>
                </a:tabLst>
              </a:pPr>
              <a:r>
                <a:rPr lang="en-US" sz="800" b="1" dirty="0">
                  <a:solidFill>
                    <a:srgbClr val="FF0000"/>
                  </a:solidFill>
                </a:rPr>
                <a:t>Distance d’avertissement</a:t>
              </a:r>
            </a:p>
          </p:txBody>
        </p:sp>
        <p:sp>
          <p:nvSpPr>
            <p:cNvPr id="15" name="TextBox 14"/>
            <p:cNvSpPr txBox="1"/>
            <p:nvPr/>
          </p:nvSpPr>
          <p:spPr>
            <a:xfrm>
              <a:off x="6354142" y="5615949"/>
              <a:ext cx="1885673" cy="215444"/>
            </a:xfrm>
            <a:prstGeom prst="rect">
              <a:avLst/>
            </a:prstGeom>
            <a:noFill/>
          </p:spPr>
          <p:txBody>
            <a:bodyPr wrap="square" rtlCol="0">
              <a:spAutoFit/>
            </a:bodyPr>
            <a:lstStyle/>
            <a:p>
              <a:pPr algn="ctr">
                <a:tabLst>
                  <a:tab pos="1619250" algn="r"/>
                </a:tabLst>
              </a:pPr>
              <a:r>
                <a:rPr lang="en-US" sz="800" b="1" dirty="0">
                  <a:solidFill>
                    <a:srgbClr val="FF0000"/>
                  </a:solidFill>
                </a:rPr>
                <a:t>Distance d’avertissement</a:t>
              </a:r>
            </a:p>
          </p:txBody>
        </p:sp>
        <p:sp>
          <p:nvSpPr>
            <p:cNvPr id="16" name="TextBox 15"/>
            <p:cNvSpPr txBox="1"/>
            <p:nvPr/>
          </p:nvSpPr>
          <p:spPr>
            <a:xfrm>
              <a:off x="2910835" y="4653358"/>
              <a:ext cx="806976" cy="276999"/>
            </a:xfrm>
            <a:prstGeom prst="rect">
              <a:avLst/>
            </a:prstGeom>
            <a:noFill/>
          </p:spPr>
          <p:txBody>
            <a:bodyPr wrap="square" rtlCol="0">
              <a:spAutoFit/>
            </a:bodyPr>
            <a:lstStyle/>
            <a:p>
              <a:r>
                <a:rPr lang="en-GB" sz="1000" b="1" dirty="0">
                  <a:latin typeface="+mn-lt"/>
                </a:rPr>
                <a:t>Namur</a:t>
              </a:r>
              <a:r>
                <a:rPr lang="en-GB" sz="1200" dirty="0"/>
                <a:t> </a:t>
              </a:r>
            </a:p>
          </p:txBody>
        </p:sp>
        <p:sp>
          <p:nvSpPr>
            <p:cNvPr id="17" name="Rectangle 16"/>
            <p:cNvSpPr/>
            <p:nvPr/>
          </p:nvSpPr>
          <p:spPr>
            <a:xfrm>
              <a:off x="8443187" y="4671894"/>
              <a:ext cx="476412" cy="246221"/>
            </a:xfrm>
            <a:prstGeom prst="rect">
              <a:avLst/>
            </a:prstGeom>
          </p:spPr>
          <p:txBody>
            <a:bodyPr wrap="none">
              <a:spAutoFit/>
            </a:bodyPr>
            <a:lstStyle/>
            <a:p>
              <a:r>
                <a:rPr lang="en-GB" sz="1000" b="1" dirty="0">
                  <a:latin typeface="+mn-lt"/>
                </a:rPr>
                <a:t>Arlon</a:t>
              </a:r>
              <a:endParaRPr lang="en-GB" sz="1000" dirty="0">
                <a:latin typeface="+mn-lt"/>
              </a:endParaRPr>
            </a:p>
          </p:txBody>
        </p:sp>
        <p:cxnSp>
          <p:nvCxnSpPr>
            <p:cNvPr id="18" name="Straight Connector 14"/>
            <p:cNvCxnSpPr/>
            <p:nvPr/>
          </p:nvCxnSpPr>
          <p:spPr bwMode="auto">
            <a:xfrm flipV="1">
              <a:off x="2918424" y="5023015"/>
              <a:ext cx="5912081" cy="17546"/>
            </a:xfrm>
            <a:prstGeom prst="line">
              <a:avLst/>
            </a:prstGeom>
            <a:solidFill>
              <a:schemeClr val="accent1"/>
            </a:solidFill>
            <a:ln w="22225" cap="flat" cmpd="sng" algn="ctr">
              <a:solidFill>
                <a:srgbClr val="0070C0"/>
              </a:solidFill>
              <a:prstDash val="solid"/>
              <a:round/>
              <a:headEnd type="none" w="med" len="med"/>
              <a:tailEnd type="none" w="med" len="med"/>
            </a:ln>
            <a:effectLst/>
          </p:spPr>
        </p:cxn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1426" y="3019488"/>
              <a:ext cx="285007" cy="627404"/>
            </a:xfrm>
            <a:prstGeom prst="rect">
              <a:avLst/>
            </a:prstGeom>
          </p:spPr>
        </p:pic>
        <p:cxnSp>
          <p:nvCxnSpPr>
            <p:cNvPr id="21" name="Straight Connector 14"/>
            <p:cNvCxnSpPr/>
            <p:nvPr/>
          </p:nvCxnSpPr>
          <p:spPr bwMode="auto">
            <a:xfrm flipV="1">
              <a:off x="2883189" y="5391682"/>
              <a:ext cx="5912081" cy="17546"/>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22" name="Oval 21"/>
            <p:cNvSpPr>
              <a:spLocks noChangeArrowheads="1"/>
            </p:cNvSpPr>
            <p:nvPr/>
          </p:nvSpPr>
          <p:spPr bwMode="auto">
            <a:xfrm>
              <a:off x="3717811" y="4999562"/>
              <a:ext cx="76669" cy="72628"/>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23" name="Oval 63"/>
            <p:cNvSpPr>
              <a:spLocks noChangeArrowheads="1"/>
            </p:cNvSpPr>
            <p:nvPr/>
          </p:nvSpPr>
          <p:spPr bwMode="auto">
            <a:xfrm>
              <a:off x="3719142" y="5363535"/>
              <a:ext cx="76669" cy="72628"/>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24" name="Rectangle 18"/>
            <p:cNvSpPr>
              <a:spLocks noChangeArrowheads="1"/>
            </p:cNvSpPr>
            <p:nvPr/>
          </p:nvSpPr>
          <p:spPr bwMode="auto">
            <a:xfrm>
              <a:off x="7994571" y="4981911"/>
              <a:ext cx="88111" cy="81172"/>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25" name="Rectangle 18"/>
            <p:cNvSpPr>
              <a:spLocks noChangeArrowheads="1"/>
            </p:cNvSpPr>
            <p:nvPr/>
          </p:nvSpPr>
          <p:spPr bwMode="auto">
            <a:xfrm>
              <a:off x="7991511" y="5359003"/>
              <a:ext cx="88111" cy="81172"/>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27" name="Rectangle 102"/>
            <p:cNvSpPr>
              <a:spLocks noChangeArrowheads="1"/>
            </p:cNvSpPr>
            <p:nvPr/>
          </p:nvSpPr>
          <p:spPr bwMode="auto">
            <a:xfrm>
              <a:off x="5519838" y="4920619"/>
              <a:ext cx="912381" cy="213279"/>
            </a:xfrm>
            <a:prstGeom prst="rect">
              <a:avLst/>
            </a:prstGeom>
            <a:solidFill>
              <a:srgbClr val="FFFF00"/>
            </a:solidFill>
            <a:ln w="31750" algn="ctr">
              <a:solidFill>
                <a:srgbClr val="FFC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0" name="Chevron 29"/>
            <p:cNvSpPr>
              <a:spLocks noChangeArrowheads="1"/>
            </p:cNvSpPr>
            <p:nvPr/>
          </p:nvSpPr>
          <p:spPr bwMode="auto">
            <a:xfrm>
              <a:off x="3183856" y="4984920"/>
              <a:ext cx="102988" cy="97194"/>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1" name="Chevron 30"/>
            <p:cNvSpPr>
              <a:spLocks noChangeAspect="1"/>
            </p:cNvSpPr>
            <p:nvPr/>
          </p:nvSpPr>
          <p:spPr bwMode="auto">
            <a:xfrm flipH="1">
              <a:off x="3190111" y="5351610"/>
              <a:ext cx="102988" cy="9719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cxnSp>
          <p:nvCxnSpPr>
            <p:cNvPr id="32" name="Straight Arrow Connector 31"/>
            <p:cNvCxnSpPr/>
            <p:nvPr/>
          </p:nvCxnSpPr>
          <p:spPr>
            <a:xfrm>
              <a:off x="6038441" y="3612605"/>
              <a:ext cx="1982942" cy="136918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998034" y="3636702"/>
              <a:ext cx="2011317" cy="171978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0" idx="2"/>
            </p:cNvCxnSpPr>
            <p:nvPr/>
          </p:nvCxnSpPr>
          <p:spPr>
            <a:xfrm>
              <a:off x="5823930" y="3646892"/>
              <a:ext cx="179851" cy="532845"/>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6" name="Picture 35" descr="D:\Documents And Settings\GQR7802\Local Settings\Temporary Internet Files\Content.IE5\HNYX0581\MC900441310[1].png"/>
            <p:cNvPicPr/>
            <p:nvPr/>
          </p:nvPicPr>
          <p:blipFill>
            <a:blip r:embed="rId3" cstate="print"/>
            <a:srcRect/>
            <a:stretch>
              <a:fillRect/>
            </a:stretch>
          </p:blipFill>
          <p:spPr bwMode="auto">
            <a:xfrm>
              <a:off x="6839358" y="4128958"/>
              <a:ext cx="177596" cy="165763"/>
            </a:xfrm>
            <a:prstGeom prst="rect">
              <a:avLst/>
            </a:prstGeom>
            <a:noFill/>
          </p:spPr>
        </p:pic>
        <p:pic>
          <p:nvPicPr>
            <p:cNvPr id="37" name="Picture 36" descr="D:\Documents And Settings\GQR7802\Local Settings\Temporary Internet Files\Content.IE5\HNYX0581\MC900441310[1].png"/>
            <p:cNvPicPr/>
            <p:nvPr/>
          </p:nvPicPr>
          <p:blipFill>
            <a:blip r:embed="rId3" cstate="print"/>
            <a:srcRect/>
            <a:stretch>
              <a:fillRect/>
            </a:stretch>
          </p:blipFill>
          <p:spPr bwMode="auto">
            <a:xfrm>
              <a:off x="6837649" y="4315576"/>
              <a:ext cx="177596" cy="165763"/>
            </a:xfrm>
            <a:prstGeom prst="rect">
              <a:avLst/>
            </a:prstGeom>
            <a:noFill/>
          </p:spPr>
        </p:pic>
        <p:grpSp>
          <p:nvGrpSpPr>
            <p:cNvPr id="38" name="Group 176"/>
            <p:cNvGrpSpPr>
              <a:grpSpLocks noChangeAspect="1"/>
            </p:cNvGrpSpPr>
            <p:nvPr/>
          </p:nvGrpSpPr>
          <p:grpSpPr bwMode="auto">
            <a:xfrm>
              <a:off x="5461252" y="4997360"/>
              <a:ext cx="117171" cy="72374"/>
              <a:chOff x="7956376" y="548680"/>
              <a:chExt cx="216024" cy="144016"/>
            </a:xfrm>
          </p:grpSpPr>
          <p:cxnSp>
            <p:nvCxnSpPr>
              <p:cNvPr id="66"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67"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6823" y="4112863"/>
              <a:ext cx="316551" cy="454251"/>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2364" y="4107467"/>
              <a:ext cx="316551" cy="454251"/>
            </a:xfrm>
            <a:prstGeom prst="rect">
              <a:avLst/>
            </a:prstGeom>
          </p:spPr>
        </p:pic>
        <p:grpSp>
          <p:nvGrpSpPr>
            <p:cNvPr id="41" name="Group 176"/>
            <p:cNvGrpSpPr>
              <a:grpSpLocks noChangeAspect="1"/>
            </p:cNvGrpSpPr>
            <p:nvPr/>
          </p:nvGrpSpPr>
          <p:grpSpPr bwMode="auto">
            <a:xfrm>
              <a:off x="6377032" y="4991035"/>
              <a:ext cx="117171" cy="72374"/>
              <a:chOff x="7956376" y="548680"/>
              <a:chExt cx="216024" cy="144016"/>
            </a:xfrm>
          </p:grpSpPr>
          <p:cxnSp>
            <p:nvCxnSpPr>
              <p:cNvPr id="64"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65"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cxnSp>
          <p:nvCxnSpPr>
            <p:cNvPr id="42" name="Straight Arrow Connector 41"/>
            <p:cNvCxnSpPr/>
            <p:nvPr/>
          </p:nvCxnSpPr>
          <p:spPr>
            <a:xfrm flipH="1">
              <a:off x="3777634" y="3604210"/>
              <a:ext cx="1870838" cy="138817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789191" y="3612605"/>
              <a:ext cx="1915295" cy="177068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4" name="Picture 43" descr="D:\Documents And Settings\GQR7802\Local Settings\Temporary Internet Files\Content.IE5\HNYX0581\MC900441310[1].png"/>
            <p:cNvPicPr/>
            <p:nvPr/>
          </p:nvPicPr>
          <p:blipFill>
            <a:blip r:embed="rId3" cstate="print"/>
            <a:srcRect/>
            <a:stretch>
              <a:fillRect/>
            </a:stretch>
          </p:blipFill>
          <p:spPr bwMode="auto">
            <a:xfrm>
              <a:off x="4689884" y="4369275"/>
              <a:ext cx="177596" cy="165763"/>
            </a:xfrm>
            <a:prstGeom prst="rect">
              <a:avLst/>
            </a:prstGeom>
            <a:noFill/>
          </p:spPr>
        </p:pic>
        <p:pic>
          <p:nvPicPr>
            <p:cNvPr id="45" name="Picture 44" descr="D:\Documents And Settings\GQR7802\Local Settings\Temporary Internet Files\Content.IE5\HNYX0581\MC900441310[1].png"/>
            <p:cNvPicPr/>
            <p:nvPr/>
          </p:nvPicPr>
          <p:blipFill>
            <a:blip r:embed="rId3" cstate="print"/>
            <a:srcRect/>
            <a:stretch>
              <a:fillRect/>
            </a:stretch>
          </p:blipFill>
          <p:spPr bwMode="auto">
            <a:xfrm>
              <a:off x="4456449" y="4351488"/>
              <a:ext cx="177596" cy="165763"/>
            </a:xfrm>
            <a:prstGeom prst="rect">
              <a:avLst/>
            </a:prstGeom>
            <a:noFill/>
          </p:spPr>
        </p:pic>
        <p:pic>
          <p:nvPicPr>
            <p:cNvPr id="46" name="Picture 45" descr="D:\Documents And Settings\GQR7802\Local Settings\Temporary Internet Files\Content.IE5\HNYX0581\MC900441310[1].png"/>
            <p:cNvPicPr/>
            <p:nvPr/>
          </p:nvPicPr>
          <p:blipFill>
            <a:blip r:embed="rId3" cstate="print"/>
            <a:srcRect/>
            <a:stretch>
              <a:fillRect/>
            </a:stretch>
          </p:blipFill>
          <p:spPr bwMode="auto">
            <a:xfrm>
              <a:off x="5805698" y="3828048"/>
              <a:ext cx="177596" cy="165763"/>
            </a:xfrm>
            <a:prstGeom prst="rect">
              <a:avLst/>
            </a:prstGeom>
            <a:noFill/>
          </p:spPr>
        </p:pic>
        <p:cxnSp>
          <p:nvCxnSpPr>
            <p:cNvPr id="47" name="Straight Arrow Connector 46"/>
            <p:cNvCxnSpPr/>
            <p:nvPr/>
          </p:nvCxnSpPr>
          <p:spPr bwMode="auto">
            <a:xfrm>
              <a:off x="6448656" y="5022497"/>
              <a:ext cx="1586910" cy="0"/>
            </a:xfrm>
            <a:prstGeom prst="straightConnector1">
              <a:avLst/>
            </a:prstGeom>
            <a:solidFill>
              <a:schemeClr val="accent1"/>
            </a:solidFill>
            <a:ln w="50800" cap="flat" cmpd="sng" algn="ctr">
              <a:solidFill>
                <a:srgbClr val="FF3300"/>
              </a:solidFill>
              <a:prstDash val="solid"/>
              <a:round/>
              <a:headEnd type="none" w="med" len="med"/>
              <a:tailEnd type="triangle"/>
            </a:ln>
            <a:effectLst/>
          </p:spPr>
        </p:cxnSp>
        <p:sp>
          <p:nvSpPr>
            <p:cNvPr id="48" name="Rectangle 47"/>
            <p:cNvSpPr/>
            <p:nvPr/>
          </p:nvSpPr>
          <p:spPr bwMode="auto">
            <a:xfrm>
              <a:off x="5504604" y="4925140"/>
              <a:ext cx="935955" cy="210408"/>
            </a:xfrm>
            <a:prstGeom prst="rect">
              <a:avLst/>
            </a:prstGeom>
            <a:solidFill>
              <a:srgbClr val="FFFF00"/>
            </a:solidFill>
            <a:ln w="317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49" name="TextBox 48"/>
            <p:cNvSpPr txBox="1"/>
            <p:nvPr/>
          </p:nvSpPr>
          <p:spPr>
            <a:xfrm rot="8204740">
              <a:off x="5359196" y="4820472"/>
              <a:ext cx="281041" cy="400110"/>
            </a:xfrm>
            <a:prstGeom prst="rect">
              <a:avLst/>
            </a:prstGeom>
            <a:noFill/>
          </p:spPr>
          <p:txBody>
            <a:bodyPr wrap="square" rtlCol="0">
              <a:spAutoFit/>
            </a:bodyPr>
            <a:lstStyle/>
            <a:p>
              <a:r>
                <a:rPr lang="en-US" sz="2000" dirty="0">
                  <a:solidFill>
                    <a:srgbClr val="FF0000"/>
                  </a:solidFill>
                </a:rPr>
                <a:t>+</a:t>
              </a:r>
            </a:p>
          </p:txBody>
        </p:sp>
        <p:sp>
          <p:nvSpPr>
            <p:cNvPr id="50" name="TextBox 49"/>
            <p:cNvSpPr txBox="1"/>
            <p:nvPr/>
          </p:nvSpPr>
          <p:spPr>
            <a:xfrm rot="8204740">
              <a:off x="6314519" y="4816055"/>
              <a:ext cx="281041" cy="400110"/>
            </a:xfrm>
            <a:prstGeom prst="rect">
              <a:avLst/>
            </a:prstGeom>
            <a:noFill/>
          </p:spPr>
          <p:txBody>
            <a:bodyPr wrap="square" rtlCol="0">
              <a:spAutoFit/>
            </a:bodyPr>
            <a:lstStyle/>
            <a:p>
              <a:r>
                <a:rPr lang="en-US" sz="2000" dirty="0">
                  <a:solidFill>
                    <a:srgbClr val="FF0000"/>
                  </a:solidFill>
                </a:rPr>
                <a:t>+</a:t>
              </a:r>
            </a:p>
          </p:txBody>
        </p:sp>
        <p:sp>
          <p:nvSpPr>
            <p:cNvPr id="51" name="TextBox 50"/>
            <p:cNvSpPr txBox="1"/>
            <p:nvPr/>
          </p:nvSpPr>
          <p:spPr>
            <a:xfrm rot="8204740">
              <a:off x="6347821" y="5183354"/>
              <a:ext cx="281041" cy="400110"/>
            </a:xfrm>
            <a:prstGeom prst="rect">
              <a:avLst/>
            </a:prstGeom>
            <a:noFill/>
          </p:spPr>
          <p:txBody>
            <a:bodyPr wrap="square" rtlCol="0">
              <a:spAutoFit/>
            </a:bodyPr>
            <a:lstStyle/>
            <a:p>
              <a:r>
                <a:rPr lang="en-US" sz="2000" dirty="0">
                  <a:solidFill>
                    <a:srgbClr val="FF0000"/>
                  </a:solidFill>
                </a:rPr>
                <a:t>+</a:t>
              </a:r>
            </a:p>
          </p:txBody>
        </p:sp>
        <p:sp>
          <p:nvSpPr>
            <p:cNvPr id="52" name="TextBox 51"/>
            <p:cNvSpPr txBox="1"/>
            <p:nvPr/>
          </p:nvSpPr>
          <p:spPr>
            <a:xfrm rot="8204740">
              <a:off x="5375471" y="5196129"/>
              <a:ext cx="281041" cy="400110"/>
            </a:xfrm>
            <a:prstGeom prst="rect">
              <a:avLst/>
            </a:prstGeom>
            <a:noFill/>
          </p:spPr>
          <p:txBody>
            <a:bodyPr wrap="square" rtlCol="0">
              <a:spAutoFit/>
            </a:bodyPr>
            <a:lstStyle/>
            <a:p>
              <a:r>
                <a:rPr lang="en-US" sz="2000" dirty="0">
                  <a:solidFill>
                    <a:srgbClr val="FF0000"/>
                  </a:solidFill>
                </a:rPr>
                <a:t>+</a:t>
              </a:r>
            </a:p>
          </p:txBody>
        </p:sp>
        <p:cxnSp>
          <p:nvCxnSpPr>
            <p:cNvPr id="53" name="Straight Arrow Connector 52"/>
            <p:cNvCxnSpPr/>
            <p:nvPr/>
          </p:nvCxnSpPr>
          <p:spPr bwMode="auto">
            <a:xfrm>
              <a:off x="6455039" y="5385938"/>
              <a:ext cx="1586910" cy="0"/>
            </a:xfrm>
            <a:prstGeom prst="straightConnector1">
              <a:avLst/>
            </a:prstGeom>
            <a:solidFill>
              <a:schemeClr val="accent1"/>
            </a:solidFill>
            <a:ln w="50800" cap="flat" cmpd="sng" algn="ctr">
              <a:solidFill>
                <a:srgbClr val="FF3300"/>
              </a:solidFill>
              <a:prstDash val="solid"/>
              <a:round/>
              <a:headEnd type="none" w="med" len="med"/>
              <a:tailEnd type="triangle"/>
            </a:ln>
            <a:effectLst/>
          </p:spPr>
        </p:cxnSp>
        <p:sp>
          <p:nvSpPr>
            <p:cNvPr id="54" name="Rectangle 53"/>
            <p:cNvSpPr/>
            <p:nvPr/>
          </p:nvSpPr>
          <p:spPr bwMode="auto">
            <a:xfrm>
              <a:off x="7966275" y="4967068"/>
              <a:ext cx="144016" cy="124718"/>
            </a:xfrm>
            <a:prstGeom prst="rect">
              <a:avLst/>
            </a:prstGeom>
            <a:solidFill>
              <a:srgbClr val="FF0000"/>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cxnSp>
          <p:nvCxnSpPr>
            <p:cNvPr id="55" name="Straight Arrow Connector 54"/>
            <p:cNvCxnSpPr/>
            <p:nvPr/>
          </p:nvCxnSpPr>
          <p:spPr bwMode="auto">
            <a:xfrm flipH="1">
              <a:off x="3783136" y="5035876"/>
              <a:ext cx="1695404" cy="0"/>
            </a:xfrm>
            <a:prstGeom prst="straightConnector1">
              <a:avLst/>
            </a:prstGeom>
            <a:solidFill>
              <a:schemeClr val="accent1"/>
            </a:solidFill>
            <a:ln w="50800" cap="flat" cmpd="sng" algn="ctr">
              <a:solidFill>
                <a:srgbClr val="FF3300"/>
              </a:solidFill>
              <a:prstDash val="solid"/>
              <a:round/>
              <a:headEnd type="none" w="med" len="med"/>
              <a:tailEnd type="triangle"/>
            </a:ln>
            <a:effectLst/>
          </p:spPr>
        </p:cxnSp>
        <p:cxnSp>
          <p:nvCxnSpPr>
            <p:cNvPr id="56" name="Straight Arrow Connector 55"/>
            <p:cNvCxnSpPr/>
            <p:nvPr/>
          </p:nvCxnSpPr>
          <p:spPr bwMode="auto">
            <a:xfrm flipH="1">
              <a:off x="3789191" y="5409228"/>
              <a:ext cx="1695404" cy="0"/>
            </a:xfrm>
            <a:prstGeom prst="straightConnector1">
              <a:avLst/>
            </a:prstGeom>
            <a:solidFill>
              <a:schemeClr val="accent1"/>
            </a:solidFill>
            <a:ln w="50800" cap="flat" cmpd="sng" algn="ctr">
              <a:solidFill>
                <a:srgbClr val="FF3300"/>
              </a:solidFill>
              <a:prstDash val="solid"/>
              <a:round/>
              <a:headEnd type="none" w="med" len="med"/>
              <a:tailEnd type="triangle"/>
            </a:ln>
            <a:effectLst/>
          </p:spPr>
        </p:cxnSp>
        <p:sp>
          <p:nvSpPr>
            <p:cNvPr id="57" name="Oval 56"/>
            <p:cNvSpPr/>
            <p:nvPr/>
          </p:nvSpPr>
          <p:spPr bwMode="auto">
            <a:xfrm>
              <a:off x="3698924" y="4968389"/>
              <a:ext cx="144016" cy="138793"/>
            </a:xfrm>
            <a:prstGeom prst="ellipse">
              <a:avLst/>
            </a:prstGeom>
            <a:solidFill>
              <a:srgbClr val="FF0000"/>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cxnSp>
          <p:nvCxnSpPr>
            <p:cNvPr id="58" name="Straight Connector 57"/>
            <p:cNvCxnSpPr/>
            <p:nvPr/>
          </p:nvCxnSpPr>
          <p:spPr bwMode="auto">
            <a:xfrm>
              <a:off x="8046078" y="5374298"/>
              <a:ext cx="2689" cy="483303"/>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59" name="Rectangle 58"/>
            <p:cNvSpPr/>
            <p:nvPr/>
          </p:nvSpPr>
          <p:spPr bwMode="auto">
            <a:xfrm>
              <a:off x="7974070" y="5326217"/>
              <a:ext cx="144016" cy="124718"/>
            </a:xfrm>
            <a:prstGeom prst="rect">
              <a:avLst/>
            </a:prstGeom>
            <a:solidFill>
              <a:srgbClr val="FF0000"/>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cxnSp>
          <p:nvCxnSpPr>
            <p:cNvPr id="60" name="Straight Connector 59"/>
            <p:cNvCxnSpPr/>
            <p:nvPr/>
          </p:nvCxnSpPr>
          <p:spPr bwMode="auto">
            <a:xfrm>
              <a:off x="6475466" y="5380288"/>
              <a:ext cx="2689" cy="483303"/>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61" name="Oval 60"/>
            <p:cNvSpPr/>
            <p:nvPr/>
          </p:nvSpPr>
          <p:spPr bwMode="auto">
            <a:xfrm>
              <a:off x="3698006" y="5344525"/>
              <a:ext cx="144016" cy="138793"/>
            </a:xfrm>
            <a:prstGeom prst="ellipse">
              <a:avLst/>
            </a:prstGeom>
            <a:solidFill>
              <a:srgbClr val="FF0000"/>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cxnSp>
          <p:nvCxnSpPr>
            <p:cNvPr id="62" name="Straight Arrow Connector 61"/>
            <p:cNvCxnSpPr/>
            <p:nvPr/>
          </p:nvCxnSpPr>
          <p:spPr bwMode="auto">
            <a:xfrm>
              <a:off x="6481437" y="5615949"/>
              <a:ext cx="1572194" cy="0"/>
            </a:xfrm>
            <a:prstGeom prst="straightConnector1">
              <a:avLst/>
            </a:prstGeom>
            <a:solidFill>
              <a:schemeClr val="accent1"/>
            </a:solidFill>
            <a:ln w="12700" cap="flat" cmpd="sng" algn="ctr">
              <a:solidFill>
                <a:srgbClr val="FF3300"/>
              </a:solidFill>
              <a:prstDash val="solid"/>
              <a:round/>
              <a:headEnd type="arrow"/>
              <a:tailEnd type="arrow"/>
            </a:ln>
            <a:effectLst/>
          </p:spPr>
        </p:cxnSp>
        <p:cxnSp>
          <p:nvCxnSpPr>
            <p:cNvPr id="63" name="Straight Arrow Connector 62"/>
            <p:cNvCxnSpPr/>
            <p:nvPr/>
          </p:nvCxnSpPr>
          <p:spPr bwMode="auto">
            <a:xfrm>
              <a:off x="3773473" y="5615373"/>
              <a:ext cx="1729413" cy="0"/>
            </a:xfrm>
            <a:prstGeom prst="straightConnector1">
              <a:avLst/>
            </a:prstGeom>
            <a:solidFill>
              <a:schemeClr val="accent1"/>
            </a:solidFill>
            <a:ln w="12700" cap="flat" cmpd="sng" algn="ctr">
              <a:solidFill>
                <a:srgbClr val="FF3300"/>
              </a:solidFill>
              <a:prstDash val="solid"/>
              <a:round/>
              <a:headEnd type="arrow"/>
              <a:tailEnd type="arrow"/>
            </a:ln>
            <a:effectLst/>
          </p:spPr>
        </p:cxnSp>
      </p:grpSp>
      <p:sp>
        <p:nvSpPr>
          <p:cNvPr id="68" name="Rectangle 102"/>
          <p:cNvSpPr>
            <a:spLocks noChangeArrowheads="1"/>
          </p:cNvSpPr>
          <p:nvPr/>
        </p:nvSpPr>
        <p:spPr bwMode="auto">
          <a:xfrm>
            <a:off x="5699423" y="5328723"/>
            <a:ext cx="961650" cy="363934"/>
          </a:xfrm>
          <a:prstGeom prst="rect">
            <a:avLst/>
          </a:prstGeom>
          <a:noFill/>
          <a:ln w="31750" algn="ctr">
            <a:solidFill>
              <a:srgbClr val="FFC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9" name="Tekstvak 104"/>
          <p:cNvSpPr txBox="1"/>
          <p:nvPr/>
        </p:nvSpPr>
        <p:spPr bwMode="auto">
          <a:xfrm>
            <a:off x="6076395" y="4845284"/>
            <a:ext cx="865187" cy="246063"/>
          </a:xfrm>
          <a:prstGeom prst="rect">
            <a:avLst/>
          </a:prstGeom>
          <a:noFill/>
          <a:ln w="9525">
            <a:noFill/>
          </a:ln>
        </p:spPr>
        <p:txBody>
          <a:bodyPr>
            <a:spAutoFit/>
          </a:bodyPr>
          <a:lstStyle/>
          <a:p>
            <a:pPr algn="ctr">
              <a:defRPr/>
            </a:pPr>
            <a:r>
              <a:rPr lang="nl-BE" sz="1000" dirty="0">
                <a:solidFill>
                  <a:schemeClr val="accent3"/>
                </a:solidFill>
              </a:rPr>
              <a:t>DS</a:t>
            </a:r>
          </a:p>
        </p:txBody>
      </p:sp>
      <p:cxnSp>
        <p:nvCxnSpPr>
          <p:cNvPr id="70" name="Rechte verbindingslijn met pijl 102"/>
          <p:cNvCxnSpPr/>
          <p:nvPr/>
        </p:nvCxnSpPr>
        <p:spPr bwMode="auto">
          <a:xfrm>
            <a:off x="6376158" y="4760159"/>
            <a:ext cx="0" cy="431800"/>
          </a:xfrm>
          <a:prstGeom prst="straightConnector1">
            <a:avLst/>
          </a:prstGeom>
          <a:solidFill>
            <a:schemeClr val="accent1"/>
          </a:solidFill>
          <a:ln w="9525" cap="flat" cmpd="sng" algn="ctr">
            <a:solidFill>
              <a:schemeClr val="accent3"/>
            </a:solidFill>
            <a:prstDash val="solid"/>
            <a:round/>
            <a:headEnd type="arrow"/>
            <a:tailEnd type="arrow"/>
          </a:ln>
          <a:effectLst/>
        </p:spPr>
      </p:cxnSp>
      <p:cxnSp>
        <p:nvCxnSpPr>
          <p:cNvPr id="71" name="Straight Connector 111"/>
          <p:cNvCxnSpPr/>
          <p:nvPr/>
        </p:nvCxnSpPr>
        <p:spPr bwMode="auto">
          <a:xfrm>
            <a:off x="5005341" y="4757902"/>
            <a:ext cx="2053255"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1409850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de </a:t>
            </a:r>
            <a:r>
              <a:rPr lang="en-US" sz="1200" dirty="0" err="1"/>
              <a:t>l’étude</a:t>
            </a:r>
            <a:r>
              <a:rPr lang="en-US" sz="1200" dirty="0"/>
              <a:t> </a:t>
            </a:r>
            <a:r>
              <a:rPr lang="en-US" sz="1200" dirty="0" err="1"/>
              <a:t>théorique</a:t>
            </a:r>
            <a:r>
              <a:rPr lang="en-US" sz="1200" dirty="0"/>
              <a:t> sur le terrain</a:t>
            </a:r>
          </a:p>
        </p:txBody>
      </p:sp>
      <p:sp>
        <p:nvSpPr>
          <p:cNvPr id="8" name="Rectangle 7"/>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Calculs</a:t>
            </a:r>
            <a:r>
              <a:rPr lang="en-US" sz="1200" dirty="0"/>
              <a:t> de base</a:t>
            </a:r>
          </a:p>
          <a:p>
            <a:pPr algn="ctr"/>
            <a:r>
              <a:rPr lang="en-US" sz="1200" dirty="0"/>
              <a:t>Etude </a:t>
            </a:r>
            <a:r>
              <a:rPr lang="en-US" sz="1200" dirty="0" err="1"/>
              <a:t>théorique</a:t>
            </a:r>
            <a:endParaRPr lang="en-US" sz="1200" dirty="0"/>
          </a:p>
        </p:txBody>
      </p:sp>
      <p:sp>
        <p:nvSpPr>
          <p:cNvPr id="9" name="Ovaal 21"/>
          <p:cNvSpPr/>
          <p:nvPr/>
        </p:nvSpPr>
        <p:spPr bwMode="auto">
          <a:xfrm>
            <a:off x="4670175" y="117692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0"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11" name="Rectangle 10"/>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Déterminer</a:t>
            </a:r>
            <a:r>
              <a:rPr lang="nl-NL" sz="1200" dirty="0"/>
              <a:t> </a:t>
            </a:r>
            <a:r>
              <a:rPr lang="nl-NL" sz="1200" dirty="0" err="1"/>
              <a:t>l’emplacement</a:t>
            </a:r>
            <a:r>
              <a:rPr lang="nl-NL" sz="1200" dirty="0"/>
              <a:t> de la vigie</a:t>
            </a:r>
            <a:endParaRPr lang="en-US" sz="1200" dirty="0"/>
          </a:p>
        </p:txBody>
      </p:sp>
      <p:sp>
        <p:nvSpPr>
          <p:cNvPr id="12"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13" name="Rectangle 12"/>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la </a:t>
            </a:r>
            <a:r>
              <a:rPr lang="en-US" sz="1200" dirty="0" err="1"/>
              <a:t>vigie</a:t>
            </a:r>
            <a:endParaRPr lang="en-US" sz="1200" dirty="0"/>
          </a:p>
        </p:txBody>
      </p:sp>
      <p:sp>
        <p:nvSpPr>
          <p:cNvPr id="14"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15" name="Rectangle 14"/>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16"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17" name="Rectangle 16"/>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a:t>
            </a:r>
          </a:p>
          <a:p>
            <a:pPr algn="ctr"/>
            <a:r>
              <a:rPr lang="en-US" sz="1200" dirty="0"/>
              <a:t>du </a:t>
            </a:r>
            <a:r>
              <a:rPr lang="en-US" sz="1200" dirty="0" err="1"/>
              <a:t>système</a:t>
            </a:r>
            <a:r>
              <a:rPr lang="en-US" sz="1200" dirty="0"/>
              <a:t> de protection</a:t>
            </a:r>
          </a:p>
        </p:txBody>
      </p:sp>
      <p:sp>
        <p:nvSpPr>
          <p:cNvPr id="18"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19" name="Rectangle 18"/>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endParaRPr lang="en-US" sz="1200" dirty="0"/>
          </a:p>
          <a:p>
            <a:pPr algn="ctr"/>
            <a:r>
              <a:rPr lang="en-US" sz="1200" dirty="0"/>
              <a:t>Suppression de la</a:t>
            </a:r>
          </a:p>
          <a:p>
            <a:pPr algn="ctr"/>
            <a:r>
              <a:rPr lang="en-US" sz="1200" dirty="0"/>
              <a:t>protection</a:t>
            </a:r>
          </a:p>
        </p:txBody>
      </p:sp>
      <p:sp>
        <p:nvSpPr>
          <p:cNvPr id="20"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22"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3" name="Group 22"/>
          <p:cNvGrpSpPr/>
          <p:nvPr/>
        </p:nvGrpSpPr>
        <p:grpSpPr>
          <a:xfrm>
            <a:off x="1782856" y="2226016"/>
            <a:ext cx="4673446" cy="2384991"/>
            <a:chOff x="258855" y="2419971"/>
            <a:chExt cx="4673446" cy="2384991"/>
          </a:xfrm>
        </p:grpSpPr>
        <p:sp>
          <p:nvSpPr>
            <p:cNvPr id="24"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25" name="Wolkvormige toelichting 17"/>
            <p:cNvSpPr/>
            <p:nvPr/>
          </p:nvSpPr>
          <p:spPr bwMode="auto">
            <a:xfrm>
              <a:off x="258855" y="2419971"/>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26" name="Ovaal 14"/>
            <p:cNvSpPr/>
            <p:nvPr/>
          </p:nvSpPr>
          <p:spPr bwMode="auto">
            <a:xfrm>
              <a:off x="3663709" y="264472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27"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30"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31"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32"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33"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35"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sp>
        <p:nvSpPr>
          <p:cNvPr id="36" name="Ovaal 21"/>
          <p:cNvSpPr>
            <a:spLocks noChangeAspect="1"/>
          </p:cNvSpPr>
          <p:nvPr/>
        </p:nvSpPr>
        <p:spPr bwMode="auto">
          <a:xfrm>
            <a:off x="10920536" y="188640"/>
            <a:ext cx="449263" cy="449263"/>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729" y="2885122"/>
            <a:ext cx="1001994" cy="1357542"/>
          </a:xfrm>
          <a:prstGeom prst="rect">
            <a:avLst/>
          </a:prstGeom>
        </p:spPr>
      </p:pic>
      <p:sp>
        <p:nvSpPr>
          <p:cNvPr id="37" name="TextBox 36"/>
          <p:cNvSpPr txBox="1"/>
          <p:nvPr/>
        </p:nvSpPr>
        <p:spPr>
          <a:xfrm>
            <a:off x="2282100" y="2369467"/>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spTree>
    <p:extLst>
      <p:ext uri="{BB962C8B-B14F-4D97-AF65-F5344CB8AC3E}">
        <p14:creationId xmlns:p14="http://schemas.microsoft.com/office/powerpoint/2010/main" val="942959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idx="4294967295"/>
          </p:nvPr>
        </p:nvSpPr>
        <p:spPr>
          <a:xfrm>
            <a:off x="1524000" y="1685926"/>
            <a:ext cx="8064500" cy="887413"/>
          </a:xfrm>
          <a:prstGeom prst="rect">
            <a:avLst/>
          </a:prstGeom>
        </p:spPr>
        <p:txBody>
          <a:bodyPr/>
          <a:lstStyle/>
          <a:p>
            <a:pPr eaLnBrk="1" hangingPunct="1"/>
            <a:br>
              <a:rPr lang="en-US" sz="2000" dirty="0"/>
            </a:br>
            <a:endParaRPr lang="en-US" sz="1800" dirty="0"/>
          </a:p>
        </p:txBody>
      </p:sp>
      <p:sp>
        <p:nvSpPr>
          <p:cNvPr id="10" name="Rectangle 9"/>
          <p:cNvSpPr/>
          <p:nvPr/>
        </p:nvSpPr>
        <p:spPr bwMode="auto">
          <a:xfrm>
            <a:off x="7033692" y="2859435"/>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dirty="0">
                <a:latin typeface="+mn-lt"/>
              </a:rPr>
              <a:t>Validation de </a:t>
            </a:r>
            <a:r>
              <a:rPr lang="en-US" sz="1600" dirty="0" err="1">
                <a:latin typeface="+mn-lt"/>
              </a:rPr>
              <a:t>l’étude</a:t>
            </a:r>
            <a:r>
              <a:rPr lang="en-US" sz="1600" dirty="0">
                <a:latin typeface="+mn-lt"/>
              </a:rPr>
              <a:t> </a:t>
            </a:r>
            <a:r>
              <a:rPr lang="en-US" sz="1600" dirty="0" err="1">
                <a:latin typeface="+mn-lt"/>
              </a:rPr>
              <a:t>théorique</a:t>
            </a:r>
            <a:r>
              <a:rPr lang="en-US" sz="1600" dirty="0">
                <a:latin typeface="+mn-lt"/>
              </a:rPr>
              <a:t> sur le terrain</a:t>
            </a:r>
          </a:p>
        </p:txBody>
      </p:sp>
      <p:sp>
        <p:nvSpPr>
          <p:cNvPr id="11" name="Rectangle 10"/>
          <p:cNvSpPr/>
          <p:nvPr/>
        </p:nvSpPr>
        <p:spPr bwMode="auto">
          <a:xfrm>
            <a:off x="3575720" y="2464718"/>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dirty="0" err="1">
                <a:latin typeface="+mn-lt"/>
              </a:rPr>
              <a:t>Calculs</a:t>
            </a:r>
            <a:r>
              <a:rPr lang="en-US" sz="1600" dirty="0">
                <a:latin typeface="+mn-lt"/>
              </a:rPr>
              <a:t> de base</a:t>
            </a:r>
          </a:p>
          <a:p>
            <a:pPr algn="ctr"/>
            <a:r>
              <a:rPr lang="en-US" sz="1600" dirty="0">
                <a:latin typeface="+mn-lt"/>
              </a:rPr>
              <a:t>Etude </a:t>
            </a:r>
            <a:r>
              <a:rPr lang="en-US" sz="1600" dirty="0" err="1">
                <a:latin typeface="+mn-lt"/>
              </a:rPr>
              <a:t>théorique</a:t>
            </a:r>
            <a:r>
              <a:rPr lang="en-US" sz="1600" dirty="0">
                <a:latin typeface="+mn-lt"/>
              </a:rPr>
              <a:t> </a:t>
            </a:r>
          </a:p>
        </p:txBody>
      </p:sp>
      <p:sp>
        <p:nvSpPr>
          <p:cNvPr id="12" name="PIJL-LINKS 27"/>
          <p:cNvSpPr/>
          <p:nvPr/>
        </p:nvSpPr>
        <p:spPr bwMode="auto">
          <a:xfrm>
            <a:off x="4007768" y="5633070"/>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13" name="Draaiende pijl 15"/>
          <p:cNvSpPr/>
          <p:nvPr/>
        </p:nvSpPr>
        <p:spPr bwMode="auto">
          <a:xfrm rot="1987104">
            <a:off x="4799856" y="3823346"/>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sp>
        <p:nvSpPr>
          <p:cNvPr id="15" name="Ovaal 14"/>
          <p:cNvSpPr/>
          <p:nvPr/>
        </p:nvSpPr>
        <p:spPr bwMode="auto">
          <a:xfrm>
            <a:off x="5663952" y="383287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6" name="Ovaal 18"/>
          <p:cNvSpPr/>
          <p:nvPr/>
        </p:nvSpPr>
        <p:spPr bwMode="auto">
          <a:xfrm>
            <a:off x="6528048" y="4264918"/>
            <a:ext cx="288032" cy="288032"/>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19" name="Ovaal 21"/>
          <p:cNvSpPr/>
          <p:nvPr/>
        </p:nvSpPr>
        <p:spPr bwMode="auto">
          <a:xfrm>
            <a:off x="3431704" y="232070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20" name="Ovaal 22"/>
          <p:cNvSpPr/>
          <p:nvPr/>
        </p:nvSpPr>
        <p:spPr bwMode="auto">
          <a:xfrm>
            <a:off x="6888088" y="2644155"/>
            <a:ext cx="288032" cy="288032"/>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25" name="Ovaal 21"/>
          <p:cNvSpPr>
            <a:spLocks noChangeAspect="1"/>
          </p:cNvSpPr>
          <p:nvPr/>
        </p:nvSpPr>
        <p:spPr bwMode="auto">
          <a:xfrm>
            <a:off x="407368" y="541802"/>
            <a:ext cx="807461" cy="807461"/>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3200" b="1" dirty="0">
                <a:solidFill>
                  <a:schemeClr val="bg1"/>
                </a:solidFill>
                <a:latin typeface="Arial" charset="0"/>
                <a:cs typeface="Arial" charset="0"/>
              </a:rPr>
              <a:t>2</a:t>
            </a:r>
            <a:endParaRPr lang="nl-BE" sz="3200" b="1" dirty="0">
              <a:solidFill>
                <a:schemeClr val="bg1"/>
              </a:solidFill>
              <a:latin typeface="Arial" charset="0"/>
              <a:cs typeface="Arial" charset="0"/>
            </a:endParaRPr>
          </a:p>
        </p:txBody>
      </p:sp>
      <p:sp>
        <p:nvSpPr>
          <p:cNvPr id="26" name="Title 1"/>
          <p:cNvSpPr txBox="1">
            <a:spLocks/>
          </p:cNvSpPr>
          <p:nvPr/>
        </p:nvSpPr>
        <p:spPr bwMode="auto">
          <a:xfrm>
            <a:off x="573545" y="712880"/>
            <a:ext cx="8064500" cy="506413"/>
          </a:xfrm>
          <a:prstGeom prst="rect">
            <a:avLst/>
          </a:prstGeom>
          <a:noFill/>
          <a:ln w="9525">
            <a:noFill/>
            <a:miter lim="800000"/>
            <a:headEnd/>
            <a:tailEnd/>
          </a:ln>
          <a:effectLst/>
        </p:spPr>
        <p:txBody>
          <a:bodyPr lIns="0" tIns="0" rIns="0" bIns="0"/>
          <a:lstStyle/>
          <a:p>
            <a:pPr marL="895350" indent="-895350">
              <a:defRPr/>
            </a:pPr>
            <a:r>
              <a:rPr lang="en-US" sz="2000" b="1" kern="0" dirty="0">
                <a:solidFill>
                  <a:srgbClr val="0070C0"/>
                </a:solidFill>
                <a:latin typeface="+mj-lt"/>
                <a:ea typeface="+mj-ea"/>
                <a:cs typeface="+mj-cs"/>
              </a:rPr>
              <a:t>	Validation de </a:t>
            </a:r>
            <a:r>
              <a:rPr lang="en-US" sz="2000" b="1" kern="0" dirty="0" err="1">
                <a:solidFill>
                  <a:srgbClr val="0070C0"/>
                </a:solidFill>
                <a:latin typeface="+mj-lt"/>
                <a:ea typeface="+mj-ea"/>
                <a:cs typeface="+mj-cs"/>
              </a:rPr>
              <a:t>l’étude</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théorique</a:t>
            </a:r>
            <a:r>
              <a:rPr lang="en-US" sz="2000" b="1" kern="0" dirty="0">
                <a:solidFill>
                  <a:srgbClr val="0070C0"/>
                </a:solidFill>
                <a:latin typeface="+mj-lt"/>
                <a:ea typeface="+mj-ea"/>
                <a:cs typeface="+mj-cs"/>
              </a:rPr>
              <a:t> sur le terrain</a:t>
            </a:r>
          </a:p>
        </p:txBody>
      </p:sp>
      <p:sp>
        <p:nvSpPr>
          <p:cNvPr id="27" name="Rounded Rectangle 26"/>
          <p:cNvSpPr/>
          <p:nvPr/>
        </p:nvSpPr>
        <p:spPr bwMode="auto">
          <a:xfrm>
            <a:off x="3287688" y="1125130"/>
            <a:ext cx="8352928" cy="1118369"/>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200" dirty="0">
                <a:solidFill>
                  <a:schemeClr val="accent2"/>
                </a:solidFill>
              </a:rPr>
              <a:t>La phase 1 </a:t>
            </a:r>
            <a:r>
              <a:rPr lang="en-US" sz="1200" dirty="0" err="1">
                <a:solidFill>
                  <a:schemeClr val="accent2"/>
                </a:solidFill>
              </a:rPr>
              <a:t>consiste</a:t>
            </a:r>
            <a:r>
              <a:rPr lang="en-US" sz="1200" dirty="0">
                <a:solidFill>
                  <a:schemeClr val="accent2"/>
                </a:solidFill>
              </a:rPr>
              <a:t> à </a:t>
            </a:r>
            <a:r>
              <a:rPr lang="en-US" sz="1200" dirty="0" err="1">
                <a:solidFill>
                  <a:schemeClr val="accent2"/>
                </a:solidFill>
              </a:rPr>
              <a:t>calculer</a:t>
            </a:r>
            <a:r>
              <a:rPr lang="en-US" sz="1200" dirty="0">
                <a:solidFill>
                  <a:schemeClr val="accent2"/>
                </a:solidFill>
              </a:rPr>
              <a:t> la distance </a:t>
            </a:r>
            <a:r>
              <a:rPr lang="en-US" sz="1200" dirty="0" err="1">
                <a:solidFill>
                  <a:schemeClr val="accent2"/>
                </a:solidFill>
              </a:rPr>
              <a:t>d’avertissement</a:t>
            </a:r>
            <a:r>
              <a:rPr lang="en-US" sz="1200" dirty="0">
                <a:solidFill>
                  <a:schemeClr val="accent2"/>
                </a:solidFill>
              </a:rPr>
              <a:t> sur base des </a:t>
            </a:r>
            <a:r>
              <a:rPr lang="en-US" sz="1200" dirty="0" err="1">
                <a:solidFill>
                  <a:schemeClr val="accent2"/>
                </a:solidFill>
              </a:rPr>
              <a:t>règles</a:t>
            </a:r>
            <a:r>
              <a:rPr lang="en-US" sz="1200" dirty="0">
                <a:solidFill>
                  <a:schemeClr val="accent2"/>
                </a:solidFill>
              </a:rPr>
              <a:t>, de </a:t>
            </a:r>
            <a:r>
              <a:rPr lang="en-US" sz="1200" dirty="0" err="1">
                <a:solidFill>
                  <a:schemeClr val="accent2"/>
                </a:solidFill>
              </a:rPr>
              <a:t>l’information</a:t>
            </a:r>
            <a:r>
              <a:rPr lang="en-US" sz="1200" dirty="0">
                <a:solidFill>
                  <a:schemeClr val="accent2"/>
                </a:solidFill>
              </a:rPr>
              <a:t> reprise </a:t>
            </a:r>
            <a:r>
              <a:rPr lang="en-US" sz="1200" dirty="0" err="1">
                <a:solidFill>
                  <a:schemeClr val="accent2"/>
                </a:solidFill>
              </a:rPr>
              <a:t>dans</a:t>
            </a:r>
            <a:r>
              <a:rPr lang="en-US" sz="1200" dirty="0">
                <a:solidFill>
                  <a:schemeClr val="accent2"/>
                </a:solidFill>
              </a:rPr>
              <a:t> la fiche de </a:t>
            </a:r>
            <a:r>
              <a:rPr lang="en-US" sz="1200" dirty="0" err="1">
                <a:solidFill>
                  <a:schemeClr val="accent2"/>
                </a:solidFill>
              </a:rPr>
              <a:t>chantier</a:t>
            </a:r>
            <a:r>
              <a:rPr lang="en-US" sz="1200" dirty="0">
                <a:solidFill>
                  <a:schemeClr val="accent2"/>
                </a:solidFill>
              </a:rPr>
              <a:t> et des conclusions </a:t>
            </a:r>
            <a:r>
              <a:rPr lang="en-US" sz="1200" dirty="0" err="1">
                <a:solidFill>
                  <a:schemeClr val="accent2"/>
                </a:solidFill>
              </a:rPr>
              <a:t>possibles</a:t>
            </a:r>
            <a:r>
              <a:rPr lang="en-US" sz="1200" dirty="0">
                <a:solidFill>
                  <a:schemeClr val="accent2"/>
                </a:solidFill>
              </a:rPr>
              <a:t> </a:t>
            </a:r>
            <a:r>
              <a:rPr lang="en-US" sz="1200" dirty="0" err="1">
                <a:solidFill>
                  <a:schemeClr val="accent2"/>
                </a:solidFill>
              </a:rPr>
              <a:t>d’une</a:t>
            </a:r>
            <a:r>
              <a:rPr lang="en-US" sz="1200" dirty="0">
                <a:solidFill>
                  <a:schemeClr val="accent2"/>
                </a:solidFill>
              </a:rPr>
              <a:t> (des) </a:t>
            </a:r>
            <a:r>
              <a:rPr lang="en-US" sz="1200" dirty="0" err="1">
                <a:solidFill>
                  <a:schemeClr val="accent2"/>
                </a:solidFill>
              </a:rPr>
              <a:t>analyse</a:t>
            </a:r>
            <a:r>
              <a:rPr lang="en-US" sz="1200" dirty="0">
                <a:solidFill>
                  <a:schemeClr val="accent2"/>
                </a:solidFill>
              </a:rPr>
              <a:t>(s) de </a:t>
            </a:r>
            <a:r>
              <a:rPr lang="en-US" sz="1200" dirty="0" err="1">
                <a:solidFill>
                  <a:schemeClr val="accent2"/>
                </a:solidFill>
              </a:rPr>
              <a:t>risques</a:t>
            </a:r>
            <a:r>
              <a:rPr lang="en-US" sz="1200" dirty="0">
                <a:solidFill>
                  <a:schemeClr val="accent2"/>
                </a:solidFill>
              </a:rPr>
              <a:t>.</a:t>
            </a:r>
          </a:p>
          <a:p>
            <a:pPr algn="just"/>
            <a:endParaRPr lang="en-US" sz="1200" dirty="0">
              <a:solidFill>
                <a:schemeClr val="accent2"/>
              </a:solidFill>
            </a:endParaRPr>
          </a:p>
          <a:p>
            <a:pPr algn="just"/>
            <a:r>
              <a:rPr lang="en-US" sz="1200" dirty="0">
                <a:solidFill>
                  <a:schemeClr val="accent2"/>
                </a:solidFill>
              </a:rPr>
              <a:t>La phase 1 </a:t>
            </a:r>
            <a:r>
              <a:rPr lang="en-US" sz="1200" dirty="0" err="1">
                <a:solidFill>
                  <a:schemeClr val="accent2"/>
                </a:solidFill>
              </a:rPr>
              <a:t>est</a:t>
            </a:r>
            <a:r>
              <a:rPr lang="en-US" sz="1200" dirty="0">
                <a:solidFill>
                  <a:schemeClr val="accent2"/>
                </a:solidFill>
              </a:rPr>
              <a:t> </a:t>
            </a:r>
            <a:r>
              <a:rPr lang="en-US" sz="1200" dirty="0" err="1">
                <a:solidFill>
                  <a:schemeClr val="accent2"/>
                </a:solidFill>
              </a:rPr>
              <a:t>considérée</a:t>
            </a:r>
            <a:r>
              <a:rPr lang="en-US" sz="1200" dirty="0">
                <a:solidFill>
                  <a:schemeClr val="accent2"/>
                </a:solidFill>
              </a:rPr>
              <a:t> </a:t>
            </a:r>
            <a:r>
              <a:rPr lang="en-US" sz="1200" dirty="0" err="1">
                <a:solidFill>
                  <a:schemeClr val="accent2"/>
                </a:solidFill>
              </a:rPr>
              <a:t>comme</a:t>
            </a:r>
            <a:r>
              <a:rPr lang="en-US" sz="1200" dirty="0">
                <a:solidFill>
                  <a:schemeClr val="accent2"/>
                </a:solidFill>
              </a:rPr>
              <a:t> </a:t>
            </a:r>
            <a:r>
              <a:rPr lang="en-US" sz="1200" dirty="0" err="1">
                <a:solidFill>
                  <a:schemeClr val="accent2"/>
                </a:solidFill>
              </a:rPr>
              <a:t>une</a:t>
            </a:r>
            <a:r>
              <a:rPr lang="en-US" sz="1200" dirty="0">
                <a:solidFill>
                  <a:schemeClr val="accent2"/>
                </a:solidFill>
              </a:rPr>
              <a:t> </a:t>
            </a:r>
            <a:r>
              <a:rPr lang="en-US" sz="1200" b="1" dirty="0" err="1">
                <a:solidFill>
                  <a:schemeClr val="accent2"/>
                </a:solidFill>
              </a:rPr>
              <a:t>étude</a:t>
            </a:r>
            <a:r>
              <a:rPr lang="en-US" sz="1200" b="1" dirty="0">
                <a:solidFill>
                  <a:schemeClr val="accent2"/>
                </a:solidFill>
              </a:rPr>
              <a:t> </a:t>
            </a:r>
            <a:r>
              <a:rPr lang="en-US" sz="1200" b="1" dirty="0" err="1">
                <a:solidFill>
                  <a:schemeClr val="accent2"/>
                </a:solidFill>
              </a:rPr>
              <a:t>théorique</a:t>
            </a:r>
            <a:r>
              <a:rPr lang="en-US" sz="1200" b="1" dirty="0">
                <a:solidFill>
                  <a:schemeClr val="accent2"/>
                </a:solidFill>
              </a:rPr>
              <a:t>.</a:t>
            </a:r>
          </a:p>
        </p:txBody>
      </p:sp>
      <p:sp>
        <p:nvSpPr>
          <p:cNvPr id="28" name="Rounded Rectangle 27"/>
          <p:cNvSpPr/>
          <p:nvPr/>
        </p:nvSpPr>
        <p:spPr bwMode="auto">
          <a:xfrm>
            <a:off x="7033692" y="3857376"/>
            <a:ext cx="4606924" cy="2259163"/>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solidFill>
                  <a:schemeClr val="accent2"/>
                </a:solidFill>
              </a:rPr>
              <a:t>La phase 2 </a:t>
            </a:r>
            <a:r>
              <a:rPr lang="en-US" sz="1400" dirty="0" err="1">
                <a:solidFill>
                  <a:schemeClr val="accent2"/>
                </a:solidFill>
              </a:rPr>
              <a:t>vérifie</a:t>
            </a:r>
            <a:r>
              <a:rPr lang="en-US" sz="1400" dirty="0">
                <a:solidFill>
                  <a:schemeClr val="accent2"/>
                </a:solidFill>
              </a:rPr>
              <a:t> </a:t>
            </a:r>
            <a:r>
              <a:rPr lang="en-US" sz="1400" dirty="0" err="1">
                <a:solidFill>
                  <a:schemeClr val="accent2"/>
                </a:solidFill>
              </a:rPr>
              <a:t>si</a:t>
            </a:r>
            <a:r>
              <a:rPr lang="en-US" sz="1400" dirty="0">
                <a:solidFill>
                  <a:schemeClr val="accent2"/>
                </a:solidFill>
              </a:rPr>
              <a:t> les </a:t>
            </a:r>
            <a:r>
              <a:rPr lang="en-US" sz="1400" dirty="0" err="1">
                <a:solidFill>
                  <a:schemeClr val="accent2"/>
                </a:solidFill>
              </a:rPr>
              <a:t>calculs</a:t>
            </a:r>
            <a:r>
              <a:rPr lang="en-US" sz="1400" dirty="0">
                <a:solidFill>
                  <a:schemeClr val="accent2"/>
                </a:solidFill>
              </a:rPr>
              <a:t> de </a:t>
            </a:r>
            <a:r>
              <a:rPr lang="en-US" sz="1400" dirty="0" err="1">
                <a:solidFill>
                  <a:schemeClr val="accent2"/>
                </a:solidFill>
              </a:rPr>
              <a:t>l’étude</a:t>
            </a:r>
            <a:r>
              <a:rPr lang="en-US" sz="1400" dirty="0">
                <a:solidFill>
                  <a:schemeClr val="accent2"/>
                </a:solidFill>
              </a:rPr>
              <a:t> </a:t>
            </a:r>
            <a:r>
              <a:rPr lang="en-US" sz="1400" dirty="0" err="1">
                <a:solidFill>
                  <a:schemeClr val="accent2"/>
                </a:solidFill>
              </a:rPr>
              <a:t>théorique</a:t>
            </a:r>
            <a:r>
              <a:rPr lang="en-US" sz="1400" dirty="0">
                <a:solidFill>
                  <a:schemeClr val="accent2"/>
                </a:solidFill>
              </a:rPr>
              <a:t> correspondent à la </a:t>
            </a:r>
            <a:r>
              <a:rPr lang="en-US" sz="1400" dirty="0" err="1">
                <a:solidFill>
                  <a:schemeClr val="accent2"/>
                </a:solidFill>
              </a:rPr>
              <a:t>réalité</a:t>
            </a:r>
            <a:r>
              <a:rPr lang="en-US" sz="1400" dirty="0">
                <a:solidFill>
                  <a:schemeClr val="accent2"/>
                </a:solidFill>
              </a:rPr>
              <a:t> du terrain. A </a:t>
            </a:r>
            <a:r>
              <a:rPr lang="en-US" sz="1400" dirty="0" err="1">
                <a:solidFill>
                  <a:schemeClr val="accent2"/>
                </a:solidFill>
              </a:rPr>
              <a:t>cette</a:t>
            </a:r>
            <a:r>
              <a:rPr lang="en-US" sz="1400" dirty="0">
                <a:solidFill>
                  <a:schemeClr val="accent2"/>
                </a:solidFill>
              </a:rPr>
              <a:t> fin, la zone de travail </a:t>
            </a:r>
            <a:r>
              <a:rPr lang="en-US" sz="1400" dirty="0" err="1">
                <a:solidFill>
                  <a:schemeClr val="accent2"/>
                </a:solidFill>
              </a:rPr>
              <a:t>est</a:t>
            </a:r>
            <a:r>
              <a:rPr lang="en-US" sz="1400" dirty="0">
                <a:solidFill>
                  <a:schemeClr val="accent2"/>
                </a:solidFill>
              </a:rPr>
              <a:t> </a:t>
            </a:r>
            <a:r>
              <a:rPr lang="en-US" sz="1400" dirty="0" err="1">
                <a:solidFill>
                  <a:schemeClr val="accent2"/>
                </a:solidFill>
              </a:rPr>
              <a:t>établie</a:t>
            </a:r>
            <a:r>
              <a:rPr lang="en-US" sz="1400" dirty="0">
                <a:solidFill>
                  <a:schemeClr val="accent2"/>
                </a:solidFill>
              </a:rPr>
              <a:t> sur le terrain. La distance </a:t>
            </a:r>
            <a:r>
              <a:rPr lang="en-US" sz="1400" dirty="0" err="1">
                <a:solidFill>
                  <a:schemeClr val="accent2"/>
                </a:solidFill>
              </a:rPr>
              <a:t>d’avertissement</a:t>
            </a:r>
            <a:r>
              <a:rPr lang="en-US" sz="1400" dirty="0">
                <a:solidFill>
                  <a:schemeClr val="accent2"/>
                </a:solidFill>
              </a:rPr>
              <a:t> </a:t>
            </a:r>
            <a:r>
              <a:rPr lang="en-US" sz="1400" dirty="0" err="1">
                <a:solidFill>
                  <a:schemeClr val="accent2"/>
                </a:solidFill>
              </a:rPr>
              <a:t>est</a:t>
            </a:r>
            <a:r>
              <a:rPr lang="en-US" sz="1400" dirty="0">
                <a:solidFill>
                  <a:schemeClr val="accent2"/>
                </a:solidFill>
              </a:rPr>
              <a:t> </a:t>
            </a:r>
            <a:r>
              <a:rPr lang="en-US" sz="1400" dirty="0" err="1">
                <a:solidFill>
                  <a:schemeClr val="accent2"/>
                </a:solidFill>
              </a:rPr>
              <a:t>calculée</a:t>
            </a:r>
            <a:r>
              <a:rPr lang="en-US" sz="1400" dirty="0">
                <a:solidFill>
                  <a:schemeClr val="accent2"/>
                </a:solidFill>
              </a:rPr>
              <a:t> à </a:t>
            </a:r>
            <a:r>
              <a:rPr lang="en-US" sz="1400" dirty="0" err="1">
                <a:solidFill>
                  <a:schemeClr val="accent2"/>
                </a:solidFill>
              </a:rPr>
              <a:t>partir</a:t>
            </a:r>
            <a:r>
              <a:rPr lang="en-US" sz="1400" dirty="0">
                <a:solidFill>
                  <a:schemeClr val="accent2"/>
                </a:solidFill>
              </a:rPr>
              <a:t> des points </a:t>
            </a:r>
            <a:r>
              <a:rPr lang="en-US" sz="1400" dirty="0" err="1">
                <a:solidFill>
                  <a:schemeClr val="accent2"/>
                </a:solidFill>
              </a:rPr>
              <a:t>extrêmes</a:t>
            </a:r>
            <a:r>
              <a:rPr lang="en-US" sz="1400" dirty="0">
                <a:solidFill>
                  <a:schemeClr val="accent2"/>
                </a:solidFill>
              </a:rPr>
              <a:t> de la zone de travail </a:t>
            </a:r>
            <a:r>
              <a:rPr lang="en-US" sz="1400" dirty="0" err="1">
                <a:solidFill>
                  <a:schemeClr val="accent2"/>
                </a:solidFill>
              </a:rPr>
              <a:t>afin</a:t>
            </a:r>
            <a:r>
              <a:rPr lang="en-US" sz="1400" dirty="0">
                <a:solidFill>
                  <a:schemeClr val="accent2"/>
                </a:solidFill>
              </a:rPr>
              <a:t> de </a:t>
            </a:r>
            <a:r>
              <a:rPr lang="en-US" sz="1400" dirty="0" err="1">
                <a:solidFill>
                  <a:schemeClr val="accent2"/>
                </a:solidFill>
              </a:rPr>
              <a:t>déterminer</a:t>
            </a:r>
            <a:r>
              <a:rPr lang="en-US" sz="1400" dirty="0">
                <a:solidFill>
                  <a:schemeClr val="accent2"/>
                </a:solidFill>
              </a:rPr>
              <a:t> la position des points de </a:t>
            </a:r>
            <a:r>
              <a:rPr lang="en-US" sz="1400" dirty="0" err="1">
                <a:solidFill>
                  <a:schemeClr val="accent2"/>
                </a:solidFill>
              </a:rPr>
              <a:t>détection</a:t>
            </a:r>
            <a:r>
              <a:rPr lang="en-US" sz="1400" dirty="0">
                <a:solidFill>
                  <a:schemeClr val="accent2"/>
                </a:solidFill>
              </a:rPr>
              <a:t>.</a:t>
            </a:r>
          </a:p>
          <a:p>
            <a:pPr algn="just"/>
            <a:endParaRPr lang="en-US" sz="1400" dirty="0">
              <a:solidFill>
                <a:schemeClr val="accent2"/>
              </a:solidFill>
            </a:endParaRPr>
          </a:p>
          <a:p>
            <a:pPr algn="just"/>
            <a:r>
              <a:rPr lang="en-US" sz="1400" dirty="0">
                <a:solidFill>
                  <a:schemeClr val="accent2"/>
                </a:solidFill>
              </a:rPr>
              <a:t>La phase 2 </a:t>
            </a:r>
            <a:r>
              <a:rPr lang="en-US" sz="1400" b="1" dirty="0" err="1">
                <a:solidFill>
                  <a:schemeClr val="accent2"/>
                </a:solidFill>
              </a:rPr>
              <a:t>valide</a:t>
            </a:r>
            <a:r>
              <a:rPr lang="en-US" sz="1400" dirty="0">
                <a:solidFill>
                  <a:schemeClr val="accent2"/>
                </a:solidFill>
              </a:rPr>
              <a:t> </a:t>
            </a:r>
            <a:r>
              <a:rPr lang="en-US" sz="1400" dirty="0" err="1">
                <a:solidFill>
                  <a:schemeClr val="accent2"/>
                </a:solidFill>
              </a:rPr>
              <a:t>ainsi</a:t>
            </a:r>
            <a:r>
              <a:rPr lang="en-US" sz="1400" dirty="0">
                <a:solidFill>
                  <a:schemeClr val="accent2"/>
                </a:solidFill>
              </a:rPr>
              <a:t> les </a:t>
            </a:r>
            <a:r>
              <a:rPr lang="en-US" sz="1400" dirty="0" err="1">
                <a:solidFill>
                  <a:schemeClr val="accent2"/>
                </a:solidFill>
              </a:rPr>
              <a:t>calculs</a:t>
            </a:r>
            <a:r>
              <a:rPr lang="en-US" sz="1400" dirty="0">
                <a:solidFill>
                  <a:schemeClr val="accent2"/>
                </a:solidFill>
              </a:rPr>
              <a:t> de </a:t>
            </a:r>
            <a:r>
              <a:rPr lang="en-US" sz="1400" dirty="0" err="1">
                <a:solidFill>
                  <a:schemeClr val="accent2"/>
                </a:solidFill>
              </a:rPr>
              <a:t>l’étude</a:t>
            </a:r>
            <a:r>
              <a:rPr lang="en-US" sz="1400" dirty="0">
                <a:solidFill>
                  <a:schemeClr val="accent2"/>
                </a:solidFill>
              </a:rPr>
              <a:t> </a:t>
            </a:r>
            <a:r>
              <a:rPr lang="en-US" sz="1400" dirty="0" err="1">
                <a:solidFill>
                  <a:schemeClr val="accent2"/>
                </a:solidFill>
              </a:rPr>
              <a:t>théorique</a:t>
            </a:r>
            <a:r>
              <a:rPr lang="en-US" sz="1400" dirty="0">
                <a:solidFill>
                  <a:schemeClr val="accent2"/>
                </a:solidFill>
              </a:rPr>
              <a:t> </a:t>
            </a:r>
            <a:r>
              <a:rPr lang="en-US" sz="1400" b="1" dirty="0">
                <a:solidFill>
                  <a:schemeClr val="accent2"/>
                </a:solidFill>
              </a:rPr>
              <a:t>ou les </a:t>
            </a:r>
            <a:r>
              <a:rPr lang="en-US" sz="1400" b="1" dirty="0" err="1">
                <a:solidFill>
                  <a:schemeClr val="accent2"/>
                </a:solidFill>
              </a:rPr>
              <a:t>modifie</a:t>
            </a:r>
            <a:r>
              <a:rPr lang="en-US" sz="1400" b="1" dirty="0">
                <a:solidFill>
                  <a:schemeClr val="accent2"/>
                </a:solidFill>
              </a:rPr>
              <a:t> </a:t>
            </a:r>
            <a:r>
              <a:rPr lang="en-US" sz="1400" dirty="0">
                <a:solidFill>
                  <a:schemeClr val="accent2"/>
                </a:solidFill>
              </a:rPr>
              <a:t>sur base des </a:t>
            </a:r>
            <a:r>
              <a:rPr lang="en-US" sz="1400" dirty="0" err="1">
                <a:solidFill>
                  <a:schemeClr val="accent2"/>
                </a:solidFill>
              </a:rPr>
              <a:t>constatations</a:t>
            </a:r>
            <a:r>
              <a:rPr lang="en-US" sz="1400" dirty="0">
                <a:solidFill>
                  <a:schemeClr val="accent2"/>
                </a:solidFill>
              </a:rPr>
              <a:t> </a:t>
            </a:r>
            <a:r>
              <a:rPr lang="en-US" sz="1400" dirty="0" err="1">
                <a:solidFill>
                  <a:schemeClr val="accent2"/>
                </a:solidFill>
              </a:rPr>
              <a:t>faites</a:t>
            </a:r>
            <a:r>
              <a:rPr lang="en-US" sz="1400" dirty="0">
                <a:solidFill>
                  <a:schemeClr val="accent2"/>
                </a:solidFill>
              </a:rPr>
              <a:t> sur le terrain. </a:t>
            </a:r>
          </a:p>
        </p:txBody>
      </p:sp>
      <p:sp>
        <p:nvSpPr>
          <p:cNvPr id="33" name="Text Placeholder 2"/>
          <p:cNvSpPr txBox="1">
            <a:spLocks/>
          </p:cNvSpPr>
          <p:nvPr/>
        </p:nvSpPr>
        <p:spPr>
          <a:xfrm>
            <a:off x="9048328" y="89845"/>
            <a:ext cx="285625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2: Validation de </a:t>
            </a:r>
            <a:r>
              <a:rPr lang="en-GB" sz="900" kern="0" dirty="0" err="1">
                <a:latin typeface="Calibri" panose="020F0502020204030204" pitchFamily="34" charset="0"/>
                <a:cs typeface="Calibri" panose="020F0502020204030204" pitchFamily="34" charset="0"/>
              </a:rPr>
              <a:t>l’étude</a:t>
            </a:r>
            <a:r>
              <a:rPr lang="en-GB" sz="900" kern="0" dirty="0">
                <a:latin typeface="Calibri" panose="020F0502020204030204" pitchFamily="34" charset="0"/>
                <a:cs typeface="Calibri" panose="020F0502020204030204" pitchFamily="34" charset="0"/>
              </a:rPr>
              <a:t> </a:t>
            </a:r>
            <a:r>
              <a:rPr lang="en-GB" sz="900" kern="0" dirty="0" err="1">
                <a:latin typeface="Calibri" panose="020F0502020204030204" pitchFamily="34" charset="0"/>
                <a:cs typeface="Calibri" panose="020F0502020204030204" pitchFamily="34" charset="0"/>
              </a:rPr>
              <a:t>théorique</a:t>
            </a:r>
            <a:r>
              <a:rPr lang="en-GB" sz="900" kern="0" dirty="0">
                <a:latin typeface="Calibri" panose="020F0502020204030204" pitchFamily="34" charset="0"/>
                <a:cs typeface="Calibri" panose="020F0502020204030204" pitchFamily="34" charset="0"/>
              </a:rPr>
              <a:t> </a:t>
            </a:r>
          </a:p>
          <a:p>
            <a:pPr algn="r"/>
            <a:r>
              <a:rPr lang="en-GB" sz="900" kern="0" dirty="0">
                <a:latin typeface="Calibri" panose="020F0502020204030204" pitchFamily="34" charset="0"/>
                <a:cs typeface="Calibri" panose="020F0502020204030204" pitchFamily="34" charset="0"/>
              </a:rPr>
              <a:t>sur le terrain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674" y="4251081"/>
            <a:ext cx="895762" cy="1213614"/>
          </a:xfrm>
          <a:prstGeom prst="rect">
            <a:avLst/>
          </a:prstGeom>
        </p:spPr>
      </p:pic>
      <p:sp>
        <p:nvSpPr>
          <p:cNvPr id="22" name="Wolkvormige toelichting 17"/>
          <p:cNvSpPr/>
          <p:nvPr/>
        </p:nvSpPr>
        <p:spPr bwMode="auto">
          <a:xfrm>
            <a:off x="2424485" y="3444514"/>
            <a:ext cx="2590502" cy="1096869"/>
          </a:xfrm>
          <a:prstGeom prst="cloudCallout">
            <a:avLst>
              <a:gd name="adj1" fmla="val 68480"/>
              <a:gd name="adj2" fmla="val 41574"/>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18" name="TextBox 17"/>
          <p:cNvSpPr txBox="1"/>
          <p:nvPr/>
        </p:nvSpPr>
        <p:spPr>
          <a:xfrm>
            <a:off x="2838567" y="3592680"/>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spTree>
    <p:extLst>
      <p:ext uri="{BB962C8B-B14F-4D97-AF65-F5344CB8AC3E}">
        <p14:creationId xmlns:p14="http://schemas.microsoft.com/office/powerpoint/2010/main" val="1164005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04099" y="1484784"/>
            <a:ext cx="6975659" cy="4244400"/>
          </a:xfrm>
        </p:spPr>
        <p:txBody>
          <a:bodyPr/>
          <a:lstStyle/>
          <a:p>
            <a:r>
              <a:rPr lang="nl-BE" sz="2000" b="1" dirty="0">
                <a:solidFill>
                  <a:schemeClr val="tx1"/>
                </a:solidFill>
              </a:rPr>
              <a:t>Photo de </a:t>
            </a:r>
            <a:r>
              <a:rPr lang="nl-BE" sz="2000" b="1" dirty="0" err="1">
                <a:solidFill>
                  <a:schemeClr val="tx1"/>
                </a:solidFill>
              </a:rPr>
              <a:t>famille</a:t>
            </a:r>
            <a:r>
              <a:rPr lang="nl-BE" sz="2000" b="1" dirty="0">
                <a:solidFill>
                  <a:schemeClr val="tx1"/>
                </a:solidFill>
              </a:rPr>
              <a:t> “Entrepreneur"</a:t>
            </a:r>
            <a:br>
              <a:rPr lang="nl-BE" sz="2000" b="1" dirty="0">
                <a:solidFill>
                  <a:schemeClr val="tx1"/>
                </a:solidFill>
              </a:rPr>
            </a:br>
            <a:br>
              <a:rPr lang="nl-BE" sz="2000" b="1" dirty="0">
                <a:solidFill>
                  <a:schemeClr val="tx1"/>
                </a:solidFill>
              </a:rPr>
            </a:br>
            <a:r>
              <a:rPr lang="nl-BE" sz="2000" b="1" dirty="0">
                <a:solidFill>
                  <a:schemeClr val="tx1"/>
                </a:solidFill>
              </a:rPr>
              <a:t>0.</a:t>
            </a:r>
            <a:r>
              <a:rPr lang="nl-BE" sz="2000" b="1" dirty="0"/>
              <a:t> </a:t>
            </a:r>
            <a:r>
              <a:rPr lang="nl-BE" sz="2000" b="1" dirty="0" err="1">
                <a:solidFill>
                  <a:schemeClr val="tx1"/>
                </a:solidFill>
              </a:rPr>
              <a:t>Introduction</a:t>
            </a:r>
            <a:br>
              <a:rPr lang="nl-BE" sz="2000" b="1" dirty="0"/>
            </a:br>
            <a:br>
              <a:rPr lang="nl-BE" sz="2000" b="1" dirty="0">
                <a:solidFill>
                  <a:schemeClr val="tx1"/>
                </a:solidFill>
              </a:rPr>
            </a:br>
            <a:r>
              <a:rPr lang="nl-BE" sz="2000" b="1" dirty="0">
                <a:solidFill>
                  <a:schemeClr val="tx1"/>
                </a:solidFill>
              </a:rPr>
              <a:t>1. </a:t>
            </a:r>
            <a:r>
              <a:rPr lang="nl-BE" sz="2000" b="1" dirty="0" err="1">
                <a:solidFill>
                  <a:schemeClr val="tx1"/>
                </a:solidFill>
              </a:rPr>
              <a:t>Système</a:t>
            </a:r>
            <a:r>
              <a:rPr lang="nl-BE" sz="2000" b="1" dirty="0">
                <a:solidFill>
                  <a:schemeClr val="tx1"/>
                </a:solidFill>
              </a:rPr>
              <a:t> de </a:t>
            </a:r>
            <a:r>
              <a:rPr lang="nl-BE" sz="2000" b="1" dirty="0" err="1">
                <a:solidFill>
                  <a:schemeClr val="tx1"/>
                </a:solidFill>
              </a:rPr>
              <a:t>protection</a:t>
            </a:r>
            <a:r>
              <a:rPr lang="nl-BE" sz="2000" b="1" dirty="0">
                <a:solidFill>
                  <a:schemeClr val="tx1"/>
                </a:solidFill>
              </a:rPr>
              <a:t> </a:t>
            </a:r>
            <a:r>
              <a:rPr lang="nl-BE" sz="2000" b="1" dirty="0" err="1">
                <a:solidFill>
                  <a:schemeClr val="tx1"/>
                </a:solidFill>
              </a:rPr>
              <a:t>avec</a:t>
            </a:r>
            <a:r>
              <a:rPr lang="nl-BE" sz="2000" b="1" dirty="0">
                <a:solidFill>
                  <a:schemeClr val="tx1"/>
                </a:solidFill>
              </a:rPr>
              <a:t> </a:t>
            </a:r>
            <a:r>
              <a:rPr lang="nl-BE" sz="2000" b="1" dirty="0" err="1">
                <a:solidFill>
                  <a:schemeClr val="tx1"/>
                </a:solidFill>
              </a:rPr>
              <a:t>Vigie</a:t>
            </a:r>
            <a:r>
              <a:rPr lang="nl-BE" sz="2000" b="1" dirty="0">
                <a:solidFill>
                  <a:schemeClr val="tx1"/>
                </a:solidFill>
              </a:rPr>
              <a:t> </a:t>
            </a:r>
          </a:p>
          <a:p>
            <a:br>
              <a:rPr lang="nl-BE" sz="2000" b="1" dirty="0">
                <a:solidFill>
                  <a:schemeClr val="tx1"/>
                </a:solidFill>
              </a:rPr>
            </a:br>
            <a:r>
              <a:rPr lang="nl-BE" sz="2000" b="1" dirty="0">
                <a:solidFill>
                  <a:schemeClr val="tx1"/>
                </a:solidFill>
              </a:rPr>
              <a:t>2. </a:t>
            </a:r>
            <a:r>
              <a:rPr lang="nl-BE" sz="2000" b="1" dirty="0" err="1">
                <a:solidFill>
                  <a:schemeClr val="tx1"/>
                </a:solidFill>
              </a:rPr>
              <a:t>Incidents</a:t>
            </a:r>
            <a:endParaRPr lang="nl-BE" sz="2000" b="1" dirty="0">
              <a:solidFill>
                <a:schemeClr val="tx1"/>
              </a:solidFill>
            </a:endParaRPr>
          </a:p>
          <a:p>
            <a:r>
              <a:rPr lang="nl-BE" sz="2000" b="1" dirty="0">
                <a:solidFill>
                  <a:schemeClr val="tx1"/>
                </a:solidFill>
              </a:rPr>
              <a:t>	</a:t>
            </a:r>
          </a:p>
          <a:p>
            <a:br>
              <a:rPr lang="nl-BE" sz="2000" dirty="0">
                <a:solidFill>
                  <a:schemeClr val="tx1"/>
                </a:solidFill>
              </a:rPr>
            </a:br>
            <a:endParaRPr lang="en-GB" sz="2000" dirty="0">
              <a:solidFill>
                <a:schemeClr val="tx1"/>
              </a:solidFill>
            </a:endParaRPr>
          </a:p>
        </p:txBody>
      </p:sp>
      <p:sp>
        <p:nvSpPr>
          <p:cNvPr id="3" name="Slide Number Placeholder 2"/>
          <p:cNvSpPr>
            <a:spLocks noGrp="1"/>
          </p:cNvSpPr>
          <p:nvPr>
            <p:ph type="sldNum" sz="quarter" idx="4294967295"/>
          </p:nvPr>
        </p:nvSpPr>
        <p:spPr>
          <a:xfrm>
            <a:off x="10244138" y="6492876"/>
            <a:ext cx="423862" cy="365125"/>
          </a:xfrm>
          <a:prstGeom prst="rect">
            <a:avLst/>
          </a:prstGeom>
        </p:spPr>
        <p:txBody>
          <a:bodyPr/>
          <a:lstStyle/>
          <a:p>
            <a:fld id="{070B80B4-B953-6547-A044-6E303DFD4AF3}" type="slidenum">
              <a:rPr lang="nl-BE" smtClean="0"/>
              <a:pPr/>
              <a:t>4</a:t>
            </a:fld>
            <a:endParaRPr lang="nl-BE" dirty="0"/>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2941332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982799" y="582074"/>
            <a:ext cx="8064500" cy="887413"/>
          </a:xfrm>
          <a:prstGeom prst="rect">
            <a:avLst/>
          </a:prstGeom>
        </p:spPr>
        <p:txBody>
          <a:bodyPr/>
          <a:lstStyle/>
          <a:p>
            <a:pPr marL="895350" indent="-895350" fontAlgn="base">
              <a:spcAft>
                <a:spcPct val="0"/>
              </a:spcAft>
              <a:defRPr/>
            </a:pPr>
            <a:r>
              <a:rPr lang="en-US" sz="2000" b="1" kern="0" dirty="0">
                <a:solidFill>
                  <a:srgbClr val="0070C0"/>
                </a:solidFill>
              </a:rPr>
              <a:t>Visibilité des points de détection: Principe de base</a:t>
            </a:r>
          </a:p>
        </p:txBody>
      </p:sp>
      <p:sp>
        <p:nvSpPr>
          <p:cNvPr id="13" name="Rounded Rectangle 12"/>
          <p:cNvSpPr/>
          <p:nvPr/>
        </p:nvSpPr>
        <p:spPr bwMode="auto">
          <a:xfrm>
            <a:off x="1126814" y="1128083"/>
            <a:ext cx="10153761" cy="1763872"/>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600" dirty="0" err="1">
                <a:solidFill>
                  <a:schemeClr val="accent2"/>
                </a:solidFill>
                <a:latin typeface="+mn-lt"/>
              </a:rPr>
              <a:t>Dans</a:t>
            </a:r>
            <a:r>
              <a:rPr lang="en-US" sz="1600" dirty="0">
                <a:solidFill>
                  <a:schemeClr val="accent2"/>
                </a:solidFill>
                <a:latin typeface="+mn-lt"/>
              </a:rPr>
              <a:t> le </a:t>
            </a:r>
            <a:r>
              <a:rPr lang="en-US" sz="1600" dirty="0" err="1">
                <a:solidFill>
                  <a:schemeClr val="accent2"/>
                </a:solidFill>
                <a:latin typeface="+mn-lt"/>
              </a:rPr>
              <a:t>système</a:t>
            </a:r>
            <a:r>
              <a:rPr lang="en-US" sz="1600" dirty="0">
                <a:solidFill>
                  <a:schemeClr val="accent2"/>
                </a:solidFill>
                <a:latin typeface="+mn-lt"/>
              </a:rPr>
              <a:t> de protection avec </a:t>
            </a:r>
            <a:r>
              <a:rPr lang="en-US" sz="1600" dirty="0" err="1">
                <a:solidFill>
                  <a:schemeClr val="accent2"/>
                </a:solidFill>
                <a:latin typeface="+mn-lt"/>
              </a:rPr>
              <a:t>vigie</a:t>
            </a:r>
            <a:r>
              <a:rPr lang="en-US" sz="1600" dirty="0">
                <a:solidFill>
                  <a:schemeClr val="accent2"/>
                </a:solidFill>
                <a:latin typeface="+mn-lt"/>
              </a:rPr>
              <a:t>, le </a:t>
            </a:r>
            <a:r>
              <a:rPr lang="en-US" sz="1600" dirty="0" err="1">
                <a:solidFill>
                  <a:schemeClr val="accent2"/>
                </a:solidFill>
                <a:latin typeface="+mn-lt"/>
              </a:rPr>
              <a:t>principe</a:t>
            </a:r>
            <a:r>
              <a:rPr lang="en-US" sz="1600" dirty="0">
                <a:solidFill>
                  <a:schemeClr val="accent2"/>
                </a:solidFill>
                <a:latin typeface="+mn-lt"/>
              </a:rPr>
              <a:t> de base </a:t>
            </a:r>
            <a:r>
              <a:rPr lang="en-US" sz="1600" dirty="0" err="1">
                <a:solidFill>
                  <a:schemeClr val="accent2"/>
                </a:solidFill>
                <a:latin typeface="+mn-lt"/>
              </a:rPr>
              <a:t>consiste</a:t>
            </a:r>
            <a:r>
              <a:rPr lang="en-US" sz="1600" dirty="0">
                <a:solidFill>
                  <a:schemeClr val="accent2"/>
                </a:solidFill>
                <a:latin typeface="+mn-lt"/>
              </a:rPr>
              <a:t> à </a:t>
            </a:r>
            <a:r>
              <a:rPr lang="en-US" sz="1600" dirty="0" err="1">
                <a:solidFill>
                  <a:schemeClr val="accent2"/>
                </a:solidFill>
                <a:latin typeface="+mn-lt"/>
              </a:rPr>
              <a:t>vérifier</a:t>
            </a:r>
            <a:r>
              <a:rPr lang="en-US" sz="1600" dirty="0">
                <a:solidFill>
                  <a:schemeClr val="accent2"/>
                </a:solidFill>
                <a:latin typeface="+mn-lt"/>
              </a:rPr>
              <a:t> </a:t>
            </a:r>
            <a:r>
              <a:rPr lang="en-US" sz="1600" dirty="0" err="1">
                <a:solidFill>
                  <a:schemeClr val="accent2"/>
                </a:solidFill>
                <a:latin typeface="+mn-lt"/>
              </a:rPr>
              <a:t>si</a:t>
            </a:r>
            <a:r>
              <a:rPr lang="en-US" sz="1600" dirty="0">
                <a:solidFill>
                  <a:schemeClr val="accent2"/>
                </a:solidFill>
                <a:latin typeface="+mn-lt"/>
              </a:rPr>
              <a:t> la </a:t>
            </a:r>
            <a:r>
              <a:rPr lang="en-US" sz="1600" dirty="0" err="1">
                <a:solidFill>
                  <a:schemeClr val="accent2"/>
                </a:solidFill>
                <a:latin typeface="+mn-lt"/>
              </a:rPr>
              <a:t>visibilité</a:t>
            </a:r>
            <a:r>
              <a:rPr lang="en-US" sz="1600" dirty="0">
                <a:solidFill>
                  <a:schemeClr val="accent2"/>
                </a:solidFill>
                <a:latin typeface="+mn-lt"/>
              </a:rPr>
              <a:t> des points de </a:t>
            </a:r>
            <a:r>
              <a:rPr lang="en-US" sz="1600" dirty="0" err="1">
                <a:solidFill>
                  <a:schemeClr val="accent2"/>
                </a:solidFill>
                <a:latin typeface="+mn-lt"/>
              </a:rPr>
              <a:t>détection</a:t>
            </a:r>
            <a:r>
              <a:rPr lang="en-US" sz="1600" dirty="0">
                <a:solidFill>
                  <a:schemeClr val="accent2"/>
                </a:solidFill>
                <a:latin typeface="+mn-lt"/>
              </a:rPr>
              <a:t> par la </a:t>
            </a:r>
            <a:r>
              <a:rPr lang="en-US" sz="1600" dirty="0" err="1">
                <a:solidFill>
                  <a:schemeClr val="accent2"/>
                </a:solidFill>
                <a:latin typeface="+mn-lt"/>
              </a:rPr>
              <a:t>vigie</a:t>
            </a:r>
            <a:r>
              <a:rPr lang="en-US" sz="1600" dirty="0">
                <a:solidFill>
                  <a:schemeClr val="accent2"/>
                </a:solidFill>
                <a:latin typeface="+mn-lt"/>
              </a:rPr>
              <a:t> </a:t>
            </a:r>
            <a:r>
              <a:rPr lang="en-US" sz="1600" dirty="0" err="1">
                <a:solidFill>
                  <a:schemeClr val="accent2"/>
                </a:solidFill>
                <a:latin typeface="+mn-lt"/>
              </a:rPr>
              <a:t>peut</a:t>
            </a:r>
            <a:r>
              <a:rPr lang="en-US" sz="1600" dirty="0">
                <a:solidFill>
                  <a:schemeClr val="accent2"/>
                </a:solidFill>
                <a:latin typeface="+mn-lt"/>
              </a:rPr>
              <a:t> </a:t>
            </a:r>
            <a:r>
              <a:rPr lang="en-US" sz="1600" dirty="0" err="1">
                <a:solidFill>
                  <a:schemeClr val="accent2"/>
                </a:solidFill>
                <a:latin typeface="+mn-lt"/>
              </a:rPr>
              <a:t>être</a:t>
            </a:r>
            <a:r>
              <a:rPr lang="en-US" sz="1600" dirty="0">
                <a:solidFill>
                  <a:schemeClr val="accent2"/>
                </a:solidFill>
                <a:latin typeface="+mn-lt"/>
              </a:rPr>
              <a:t> </a:t>
            </a:r>
            <a:r>
              <a:rPr lang="en-US" sz="1600" dirty="0" err="1">
                <a:solidFill>
                  <a:schemeClr val="accent2"/>
                </a:solidFill>
                <a:latin typeface="+mn-lt"/>
              </a:rPr>
              <a:t>garantie</a:t>
            </a:r>
            <a:r>
              <a:rPr lang="en-US" sz="1600" dirty="0">
                <a:solidFill>
                  <a:schemeClr val="accent2"/>
                </a:solidFill>
                <a:latin typeface="+mn-lt"/>
              </a:rPr>
              <a:t> sur le terrain. </a:t>
            </a:r>
          </a:p>
          <a:p>
            <a:pPr algn="just"/>
            <a:endParaRPr lang="en-US" sz="1600" dirty="0">
              <a:solidFill>
                <a:schemeClr val="accent2"/>
              </a:solidFill>
              <a:latin typeface="+mn-lt"/>
            </a:endParaRPr>
          </a:p>
          <a:p>
            <a:pPr algn="just"/>
            <a:r>
              <a:rPr lang="en-US" sz="1600" dirty="0">
                <a:solidFill>
                  <a:schemeClr val="accent2"/>
                </a:solidFill>
                <a:latin typeface="+mn-lt"/>
              </a:rPr>
              <a:t>Pour </a:t>
            </a:r>
            <a:r>
              <a:rPr lang="en-US" sz="1600" dirty="0" err="1">
                <a:solidFill>
                  <a:schemeClr val="accent2"/>
                </a:solidFill>
                <a:latin typeface="+mn-lt"/>
              </a:rPr>
              <a:t>ce</a:t>
            </a:r>
            <a:r>
              <a:rPr lang="en-US" sz="1600" dirty="0">
                <a:solidFill>
                  <a:schemeClr val="accent2"/>
                </a:solidFill>
                <a:latin typeface="+mn-lt"/>
              </a:rPr>
              <a:t> faire, </a:t>
            </a:r>
            <a:r>
              <a:rPr lang="en-US" sz="1600" dirty="0" err="1">
                <a:solidFill>
                  <a:schemeClr val="accent2"/>
                </a:solidFill>
                <a:latin typeface="+mn-lt"/>
              </a:rPr>
              <a:t>il</a:t>
            </a:r>
            <a:r>
              <a:rPr lang="en-US" sz="1600" dirty="0">
                <a:solidFill>
                  <a:schemeClr val="accent2"/>
                </a:solidFill>
                <a:latin typeface="+mn-lt"/>
              </a:rPr>
              <a:t> </a:t>
            </a:r>
            <a:r>
              <a:rPr lang="en-US" sz="1600" dirty="0" err="1">
                <a:solidFill>
                  <a:schemeClr val="accent2"/>
                </a:solidFill>
                <a:latin typeface="+mn-lt"/>
              </a:rPr>
              <a:t>faut</a:t>
            </a:r>
            <a:r>
              <a:rPr lang="en-US" sz="1600" dirty="0">
                <a:solidFill>
                  <a:schemeClr val="accent2"/>
                </a:solidFill>
                <a:latin typeface="+mn-lt"/>
              </a:rPr>
              <a:t> commencer par </a:t>
            </a:r>
            <a:r>
              <a:rPr lang="en-US" sz="1600" dirty="0" err="1">
                <a:solidFill>
                  <a:schemeClr val="accent2"/>
                </a:solidFill>
                <a:latin typeface="+mn-lt"/>
              </a:rPr>
              <a:t>déterminer</a:t>
            </a:r>
            <a:r>
              <a:rPr lang="en-US" sz="1600" dirty="0">
                <a:solidFill>
                  <a:schemeClr val="accent2"/>
                </a:solidFill>
                <a:latin typeface="+mn-lt"/>
              </a:rPr>
              <a:t> </a:t>
            </a:r>
            <a:r>
              <a:rPr lang="en-US" sz="1600" dirty="0" err="1">
                <a:solidFill>
                  <a:schemeClr val="accent2"/>
                </a:solidFill>
                <a:latin typeface="+mn-lt"/>
              </a:rPr>
              <a:t>l’emplacement</a:t>
            </a:r>
            <a:r>
              <a:rPr lang="en-US" sz="1600" dirty="0">
                <a:solidFill>
                  <a:schemeClr val="accent2"/>
                </a:solidFill>
                <a:latin typeface="+mn-lt"/>
              </a:rPr>
              <a:t> de la </a:t>
            </a:r>
            <a:r>
              <a:rPr lang="en-US" sz="1600" dirty="0" err="1">
                <a:solidFill>
                  <a:schemeClr val="accent2"/>
                </a:solidFill>
                <a:latin typeface="+mn-lt"/>
              </a:rPr>
              <a:t>vigie</a:t>
            </a:r>
            <a:r>
              <a:rPr lang="en-US" sz="1600" dirty="0">
                <a:solidFill>
                  <a:schemeClr val="accent2"/>
                </a:solidFill>
                <a:latin typeface="+mn-lt"/>
              </a:rPr>
              <a:t> sur le terrain . </a:t>
            </a:r>
          </a:p>
        </p:txBody>
      </p:sp>
      <p:sp>
        <p:nvSpPr>
          <p:cNvPr id="22" name="Text Placeholder 2"/>
          <p:cNvSpPr txBox="1">
            <a:spLocks noGrp="1"/>
          </p:cNvSpPr>
          <p:nvPr>
            <p:ph type="body" sz="quarter" idx="18"/>
          </p:nvPr>
        </p:nvSpPr>
        <p:spPr>
          <a:xfrm>
            <a:off x="9022080" y="108655"/>
            <a:ext cx="2848927"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2: Validation de </a:t>
            </a:r>
            <a:r>
              <a:rPr lang="en-GB" sz="900" kern="0" dirty="0" err="1">
                <a:latin typeface="Calibri" panose="020F0502020204030204" pitchFamily="34" charset="0"/>
                <a:cs typeface="Calibri" panose="020F0502020204030204" pitchFamily="34" charset="0"/>
              </a:rPr>
              <a:t>l’étude</a:t>
            </a:r>
            <a:r>
              <a:rPr lang="en-GB" sz="900" kern="0" dirty="0">
                <a:latin typeface="Calibri" panose="020F0502020204030204" pitchFamily="34" charset="0"/>
                <a:cs typeface="Calibri" panose="020F0502020204030204" pitchFamily="34" charset="0"/>
              </a:rPr>
              <a:t> </a:t>
            </a:r>
            <a:r>
              <a:rPr lang="en-GB" sz="900" kern="0" dirty="0" err="1">
                <a:latin typeface="Calibri" panose="020F0502020204030204" pitchFamily="34" charset="0"/>
                <a:cs typeface="Calibri" panose="020F0502020204030204" pitchFamily="34" charset="0"/>
              </a:rPr>
              <a:t>théorique</a:t>
            </a:r>
            <a:r>
              <a:rPr lang="en-GB" sz="900" kern="0" dirty="0">
                <a:latin typeface="Calibri" panose="020F0502020204030204" pitchFamily="34" charset="0"/>
                <a:cs typeface="Calibri" panose="020F0502020204030204" pitchFamily="34" charset="0"/>
              </a:rPr>
              <a:t> </a:t>
            </a:r>
          </a:p>
          <a:p>
            <a:pPr algn="r"/>
            <a:r>
              <a:rPr lang="en-GB" sz="900" kern="0" dirty="0">
                <a:latin typeface="Calibri" panose="020F0502020204030204" pitchFamily="34" charset="0"/>
                <a:cs typeface="Calibri" panose="020F0502020204030204" pitchFamily="34" charset="0"/>
              </a:rPr>
              <a:t>sur le terrain</a:t>
            </a:r>
          </a:p>
        </p:txBody>
      </p:sp>
      <p:sp>
        <p:nvSpPr>
          <p:cNvPr id="10" name="TextBox 9"/>
          <p:cNvSpPr txBox="1"/>
          <p:nvPr/>
        </p:nvSpPr>
        <p:spPr>
          <a:xfrm>
            <a:off x="4871864" y="3414196"/>
            <a:ext cx="1584176" cy="954107"/>
          </a:xfrm>
          <a:prstGeom prst="rect">
            <a:avLst/>
          </a:prstGeom>
          <a:noFill/>
        </p:spPr>
        <p:txBody>
          <a:bodyPr wrap="square" rtlCol="0">
            <a:spAutoFit/>
          </a:bodyPr>
          <a:lstStyle/>
          <a:p>
            <a:pPr algn="ctr"/>
            <a:r>
              <a:rPr lang="fr-BE" sz="1400" b="1" dirty="0">
                <a:solidFill>
                  <a:srgbClr val="005DA4"/>
                </a:solidFill>
                <a:latin typeface="+mn-lt"/>
              </a:rPr>
              <a:t>Tous les points de détection sont-ils visibles par la vigie?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008" y="5076395"/>
            <a:ext cx="1224136" cy="1658508"/>
          </a:xfrm>
          <a:prstGeom prst="rect">
            <a:avLst/>
          </a:prstGeom>
        </p:spPr>
      </p:pic>
      <p:sp>
        <p:nvSpPr>
          <p:cNvPr id="12" name="Wolkvormige toelichting 17"/>
          <p:cNvSpPr/>
          <p:nvPr/>
        </p:nvSpPr>
        <p:spPr bwMode="auto">
          <a:xfrm>
            <a:off x="4583832" y="2996952"/>
            <a:ext cx="2278231" cy="1788597"/>
          </a:xfrm>
          <a:prstGeom prst="cloudCallout">
            <a:avLst>
              <a:gd name="adj1" fmla="val 30801"/>
              <a:gd name="adj2" fmla="val 7572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nl-BE" sz="1200" dirty="0">
              <a:solidFill>
                <a:schemeClr val="tx2"/>
              </a:solidFill>
            </a:endParaRPr>
          </a:p>
        </p:txBody>
      </p:sp>
    </p:spTree>
    <p:extLst>
      <p:ext uri="{BB962C8B-B14F-4D97-AF65-F5344CB8AC3E}">
        <p14:creationId xmlns:p14="http://schemas.microsoft.com/office/powerpoint/2010/main" val="16667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1415480" y="647245"/>
            <a:ext cx="8064500" cy="887413"/>
          </a:xfrm>
          <a:prstGeom prst="rect">
            <a:avLst/>
          </a:prstGeom>
        </p:spPr>
        <p:txBody>
          <a:bodyPr/>
          <a:lstStyle/>
          <a:p>
            <a:pPr marL="895350" indent="-895350" fontAlgn="base">
              <a:spcAft>
                <a:spcPct val="0"/>
              </a:spcAft>
              <a:tabLst>
                <a:tab pos="447675" algn="l"/>
              </a:tabLst>
              <a:defRPr/>
            </a:pPr>
            <a:r>
              <a:rPr lang="en-US" sz="2000" b="1" kern="0" dirty="0">
                <a:solidFill>
                  <a:srgbClr val="0070C0"/>
                </a:solidFill>
              </a:rPr>
              <a:t>Emplacement de la </a:t>
            </a:r>
            <a:r>
              <a:rPr lang="en-US" sz="2000" b="1" kern="0" dirty="0" err="1">
                <a:solidFill>
                  <a:srgbClr val="0070C0"/>
                </a:solidFill>
              </a:rPr>
              <a:t>vigie</a:t>
            </a:r>
            <a:endParaRPr lang="en-US" sz="2000" b="1" kern="0" dirty="0">
              <a:solidFill>
                <a:srgbClr val="0070C0"/>
              </a:solidFill>
            </a:endParaRPr>
          </a:p>
        </p:txBody>
      </p:sp>
      <p:sp>
        <p:nvSpPr>
          <p:cNvPr id="14" name="Rounded Rectangle 13"/>
          <p:cNvSpPr/>
          <p:nvPr/>
        </p:nvSpPr>
        <p:spPr bwMode="auto">
          <a:xfrm>
            <a:off x="1631504" y="3645023"/>
            <a:ext cx="9145016" cy="2676402"/>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600" dirty="0">
                <a:solidFill>
                  <a:schemeClr val="accent2"/>
                </a:solidFill>
                <a:latin typeface="+mn-lt"/>
              </a:rPr>
              <a:t>Pour rappel, le </a:t>
            </a:r>
            <a:r>
              <a:rPr lang="en-US" sz="1600" dirty="0" err="1">
                <a:solidFill>
                  <a:schemeClr val="accent2"/>
                </a:solidFill>
                <a:latin typeface="+mn-lt"/>
              </a:rPr>
              <a:t>vigie</a:t>
            </a:r>
            <a:r>
              <a:rPr lang="en-US" sz="1600" dirty="0">
                <a:solidFill>
                  <a:schemeClr val="accent2"/>
                </a:solidFill>
                <a:latin typeface="+mn-lt"/>
              </a:rPr>
              <a:t> </a:t>
            </a:r>
            <a:r>
              <a:rPr lang="en-US" sz="1600" dirty="0" err="1">
                <a:solidFill>
                  <a:schemeClr val="accent2"/>
                </a:solidFill>
                <a:latin typeface="+mn-lt"/>
              </a:rPr>
              <a:t>doit</a:t>
            </a:r>
            <a:r>
              <a:rPr lang="en-US" sz="1600" dirty="0">
                <a:solidFill>
                  <a:schemeClr val="accent2"/>
                </a:solidFill>
                <a:latin typeface="+mn-lt"/>
              </a:rPr>
              <a:t> </a:t>
            </a:r>
            <a:r>
              <a:rPr lang="en-US" sz="1600" dirty="0" err="1">
                <a:solidFill>
                  <a:schemeClr val="accent2"/>
                </a:solidFill>
                <a:latin typeface="+mn-lt"/>
              </a:rPr>
              <a:t>être</a:t>
            </a:r>
            <a:r>
              <a:rPr lang="en-US" sz="1600" dirty="0">
                <a:solidFill>
                  <a:schemeClr val="accent2"/>
                </a:solidFill>
                <a:latin typeface="+mn-lt"/>
              </a:rPr>
              <a:t> </a:t>
            </a:r>
            <a:r>
              <a:rPr lang="en-US" sz="1600" dirty="0" err="1">
                <a:solidFill>
                  <a:schemeClr val="accent2"/>
                </a:solidFill>
                <a:latin typeface="+mn-lt"/>
              </a:rPr>
              <a:t>placé</a:t>
            </a:r>
            <a:r>
              <a:rPr lang="en-US" sz="1600" dirty="0">
                <a:solidFill>
                  <a:schemeClr val="accent2"/>
                </a:solidFill>
                <a:latin typeface="+mn-lt"/>
              </a:rPr>
              <a:t> </a:t>
            </a:r>
            <a:r>
              <a:rPr lang="en-US" sz="1600" b="1" dirty="0">
                <a:solidFill>
                  <a:schemeClr val="accent2"/>
                </a:solidFill>
                <a:latin typeface="+mn-lt"/>
              </a:rPr>
              <a:t>à </a:t>
            </a:r>
            <a:r>
              <a:rPr lang="en-US" sz="1600" b="1" dirty="0" err="1">
                <a:solidFill>
                  <a:schemeClr val="accent2"/>
                </a:solidFill>
                <a:latin typeface="+mn-lt"/>
              </a:rPr>
              <a:t>proximité</a:t>
            </a:r>
            <a:r>
              <a:rPr lang="en-US" sz="1600" b="1" dirty="0">
                <a:solidFill>
                  <a:schemeClr val="accent2"/>
                </a:solidFill>
                <a:latin typeface="+mn-lt"/>
              </a:rPr>
              <a:t> </a:t>
            </a:r>
            <a:r>
              <a:rPr lang="en-US" sz="1600" b="1" dirty="0" err="1">
                <a:solidFill>
                  <a:schemeClr val="accent2"/>
                </a:solidFill>
                <a:latin typeface="+mn-lt"/>
              </a:rPr>
              <a:t>immédiate</a:t>
            </a:r>
            <a:r>
              <a:rPr lang="en-US" sz="1600" dirty="0">
                <a:solidFill>
                  <a:schemeClr val="accent2"/>
                </a:solidFill>
                <a:latin typeface="+mn-lt"/>
              </a:rPr>
              <a:t> des agents au travail de </a:t>
            </a:r>
            <a:r>
              <a:rPr lang="en-US" sz="1600" dirty="0" err="1">
                <a:solidFill>
                  <a:schemeClr val="accent2"/>
                </a:solidFill>
                <a:latin typeface="+mn-lt"/>
              </a:rPr>
              <a:t>façon</a:t>
            </a:r>
            <a:r>
              <a:rPr lang="en-US" sz="1600" dirty="0">
                <a:solidFill>
                  <a:schemeClr val="accent2"/>
                </a:solidFill>
                <a:latin typeface="+mn-lt"/>
              </a:rPr>
              <a:t> à </a:t>
            </a:r>
            <a:r>
              <a:rPr lang="en-US" sz="1600" dirty="0" err="1">
                <a:solidFill>
                  <a:schemeClr val="accent2"/>
                </a:solidFill>
                <a:latin typeface="+mn-lt"/>
              </a:rPr>
              <a:t>pouvoir</a:t>
            </a:r>
            <a:r>
              <a:rPr lang="en-US" sz="1600" dirty="0">
                <a:solidFill>
                  <a:schemeClr val="accent2"/>
                </a:solidFill>
                <a:latin typeface="+mn-lt"/>
              </a:rPr>
              <a:t> </a:t>
            </a:r>
            <a:r>
              <a:rPr lang="en-US" sz="1600" dirty="0" err="1">
                <a:solidFill>
                  <a:schemeClr val="accent2"/>
                </a:solidFill>
                <a:latin typeface="+mn-lt"/>
              </a:rPr>
              <a:t>voir</a:t>
            </a:r>
            <a:r>
              <a:rPr lang="en-US" sz="1600" dirty="0">
                <a:solidFill>
                  <a:schemeClr val="accent2"/>
                </a:solidFill>
                <a:latin typeface="+mn-lt"/>
              </a:rPr>
              <a:t> et </a:t>
            </a:r>
            <a:r>
              <a:rPr lang="en-US" sz="1600" dirty="0" err="1">
                <a:solidFill>
                  <a:schemeClr val="accent2"/>
                </a:solidFill>
                <a:latin typeface="+mn-lt"/>
              </a:rPr>
              <a:t>être</a:t>
            </a:r>
            <a:r>
              <a:rPr lang="en-US" sz="1600" dirty="0">
                <a:solidFill>
                  <a:schemeClr val="accent2"/>
                </a:solidFill>
                <a:latin typeface="+mn-lt"/>
              </a:rPr>
              <a:t> vu par </a:t>
            </a:r>
            <a:r>
              <a:rPr lang="en-US" sz="1600" dirty="0" err="1">
                <a:solidFill>
                  <a:schemeClr val="accent2"/>
                </a:solidFill>
                <a:latin typeface="+mn-lt"/>
              </a:rPr>
              <a:t>chaque</a:t>
            </a:r>
            <a:r>
              <a:rPr lang="en-US" sz="1600" dirty="0">
                <a:solidFill>
                  <a:schemeClr val="accent2"/>
                </a:solidFill>
                <a:latin typeface="+mn-lt"/>
              </a:rPr>
              <a:t> agent au travail. </a:t>
            </a:r>
          </a:p>
          <a:p>
            <a:pPr algn="just"/>
            <a:endParaRPr lang="en-US" sz="1600" dirty="0">
              <a:solidFill>
                <a:schemeClr val="accent2"/>
              </a:solidFill>
              <a:latin typeface="+mn-lt"/>
            </a:endParaRPr>
          </a:p>
          <a:p>
            <a:pPr algn="just"/>
            <a:r>
              <a:rPr lang="en-US" sz="1600" dirty="0">
                <a:solidFill>
                  <a:schemeClr val="accent2"/>
                </a:solidFill>
                <a:latin typeface="+mn-lt"/>
              </a:rPr>
              <a:t>Le </a:t>
            </a:r>
            <a:r>
              <a:rPr lang="en-US" sz="1600" dirty="0" err="1">
                <a:solidFill>
                  <a:schemeClr val="accent2"/>
                </a:solidFill>
                <a:latin typeface="+mn-lt"/>
              </a:rPr>
              <a:t>vigie</a:t>
            </a:r>
            <a:r>
              <a:rPr lang="en-US" sz="1600" dirty="0">
                <a:solidFill>
                  <a:schemeClr val="accent2"/>
                </a:solidFill>
                <a:latin typeface="+mn-lt"/>
              </a:rPr>
              <a:t> </a:t>
            </a:r>
            <a:r>
              <a:rPr lang="en-US" sz="1600" dirty="0" err="1">
                <a:solidFill>
                  <a:schemeClr val="accent2"/>
                </a:solidFill>
                <a:latin typeface="+mn-lt"/>
              </a:rPr>
              <a:t>est</a:t>
            </a:r>
            <a:r>
              <a:rPr lang="en-US" sz="1600" dirty="0">
                <a:solidFill>
                  <a:schemeClr val="accent2"/>
                </a:solidFill>
                <a:latin typeface="+mn-lt"/>
              </a:rPr>
              <a:t> </a:t>
            </a:r>
            <a:r>
              <a:rPr lang="en-US" sz="1600" dirty="0" err="1">
                <a:solidFill>
                  <a:schemeClr val="accent2"/>
                </a:solidFill>
                <a:latin typeface="+mn-lt"/>
              </a:rPr>
              <a:t>positionné</a:t>
            </a:r>
            <a:r>
              <a:rPr lang="en-US" sz="1600" dirty="0">
                <a:solidFill>
                  <a:schemeClr val="accent2"/>
                </a:solidFill>
                <a:latin typeface="+mn-lt"/>
              </a:rPr>
              <a:t> à hauteur des agents, </a:t>
            </a:r>
            <a:r>
              <a:rPr lang="en-US" sz="1600" dirty="0" err="1">
                <a:solidFill>
                  <a:schemeClr val="accent2"/>
                </a:solidFill>
                <a:latin typeface="+mn-lt"/>
              </a:rPr>
              <a:t>en</a:t>
            </a:r>
            <a:r>
              <a:rPr lang="en-US" sz="1600" dirty="0">
                <a:solidFill>
                  <a:schemeClr val="accent2"/>
                </a:solidFill>
                <a:latin typeface="+mn-lt"/>
              </a:rPr>
              <a:t> </a:t>
            </a:r>
            <a:r>
              <a:rPr lang="en-US" sz="1600" b="1" dirty="0" err="1">
                <a:solidFill>
                  <a:schemeClr val="accent2"/>
                </a:solidFill>
                <a:latin typeface="+mn-lt"/>
              </a:rPr>
              <a:t>dehors</a:t>
            </a:r>
            <a:r>
              <a:rPr lang="en-US" sz="1600" b="1" dirty="0">
                <a:solidFill>
                  <a:schemeClr val="accent2"/>
                </a:solidFill>
                <a:latin typeface="+mn-lt"/>
              </a:rPr>
              <a:t> de la zone </a:t>
            </a:r>
            <a:r>
              <a:rPr lang="en-US" sz="1600" b="1" dirty="0" err="1">
                <a:solidFill>
                  <a:schemeClr val="accent2"/>
                </a:solidFill>
                <a:latin typeface="+mn-lt"/>
              </a:rPr>
              <a:t>dangereuse</a:t>
            </a:r>
            <a:r>
              <a:rPr lang="en-US" sz="1600" b="1" dirty="0">
                <a:solidFill>
                  <a:schemeClr val="accent2"/>
                </a:solidFill>
                <a:latin typeface="+mn-lt"/>
              </a:rPr>
              <a:t>, </a:t>
            </a:r>
            <a:r>
              <a:rPr lang="en-US" sz="1600" u="sng" dirty="0">
                <a:solidFill>
                  <a:schemeClr val="accent2"/>
                </a:solidFill>
                <a:latin typeface="+mn-lt"/>
              </a:rPr>
              <a:t>et </a:t>
            </a:r>
            <a:r>
              <a:rPr lang="en-US" sz="1600" u="sng" dirty="0" err="1">
                <a:solidFill>
                  <a:schemeClr val="accent2"/>
                </a:solidFill>
                <a:latin typeface="+mn-lt"/>
              </a:rPr>
              <a:t>dans</a:t>
            </a:r>
            <a:r>
              <a:rPr lang="en-US" sz="1600" u="sng" dirty="0">
                <a:solidFill>
                  <a:schemeClr val="accent2"/>
                </a:solidFill>
                <a:latin typeface="+mn-lt"/>
              </a:rPr>
              <a:t> la </a:t>
            </a:r>
            <a:r>
              <a:rPr lang="en-US" sz="1600" u="sng" dirty="0" err="1">
                <a:solidFill>
                  <a:schemeClr val="accent2"/>
                </a:solidFill>
                <a:latin typeface="+mn-lt"/>
              </a:rPr>
              <a:t>mesure</a:t>
            </a:r>
            <a:r>
              <a:rPr lang="en-US" sz="1600" u="sng" dirty="0">
                <a:solidFill>
                  <a:schemeClr val="accent2"/>
                </a:solidFill>
                <a:latin typeface="+mn-lt"/>
              </a:rPr>
              <a:t> du possible </a:t>
            </a:r>
            <a:r>
              <a:rPr lang="en-US" sz="1600" b="1" dirty="0">
                <a:solidFill>
                  <a:schemeClr val="accent2"/>
                </a:solidFill>
                <a:latin typeface="+mn-lt"/>
              </a:rPr>
              <a:t>du </a:t>
            </a:r>
            <a:r>
              <a:rPr lang="en-US" sz="1600" b="1" dirty="0" err="1">
                <a:solidFill>
                  <a:schemeClr val="accent2"/>
                </a:solidFill>
                <a:latin typeface="+mn-lt"/>
              </a:rPr>
              <a:t>côté</a:t>
            </a:r>
            <a:r>
              <a:rPr lang="en-US" sz="1600" b="1" dirty="0">
                <a:solidFill>
                  <a:schemeClr val="accent2"/>
                </a:solidFill>
                <a:latin typeface="+mn-lt"/>
              </a:rPr>
              <a:t> de la zone de </a:t>
            </a:r>
            <a:r>
              <a:rPr lang="en-US" sz="1600" b="1" dirty="0" err="1">
                <a:solidFill>
                  <a:schemeClr val="accent2"/>
                </a:solidFill>
                <a:latin typeface="+mn-lt"/>
              </a:rPr>
              <a:t>dégagement</a:t>
            </a:r>
            <a:r>
              <a:rPr lang="en-US" sz="1600" dirty="0">
                <a:solidFill>
                  <a:schemeClr val="accent2"/>
                </a:solidFill>
                <a:latin typeface="+mn-lt"/>
              </a:rPr>
              <a:t>. </a:t>
            </a:r>
          </a:p>
          <a:p>
            <a:pPr algn="just"/>
            <a:endParaRPr lang="en-US" sz="1600" dirty="0">
              <a:solidFill>
                <a:schemeClr val="accent2"/>
              </a:solidFill>
              <a:latin typeface="+mn-lt"/>
            </a:endParaRPr>
          </a:p>
          <a:p>
            <a:pPr algn="just"/>
            <a:r>
              <a:rPr lang="en-US" sz="1600" dirty="0" err="1">
                <a:solidFill>
                  <a:schemeClr val="accent2"/>
                </a:solidFill>
                <a:latin typeface="+mn-lt"/>
              </a:rPr>
              <a:t>Cette</a:t>
            </a:r>
            <a:r>
              <a:rPr lang="en-US" sz="1600" dirty="0">
                <a:solidFill>
                  <a:schemeClr val="accent2"/>
                </a:solidFill>
                <a:latin typeface="+mn-lt"/>
              </a:rPr>
              <a:t> </a:t>
            </a:r>
            <a:r>
              <a:rPr lang="en-US" sz="1600" dirty="0" err="1">
                <a:solidFill>
                  <a:schemeClr val="accent2"/>
                </a:solidFill>
                <a:latin typeface="+mn-lt"/>
              </a:rPr>
              <a:t>façon</a:t>
            </a:r>
            <a:r>
              <a:rPr lang="en-US" sz="1600" dirty="0">
                <a:solidFill>
                  <a:schemeClr val="accent2"/>
                </a:solidFill>
                <a:latin typeface="+mn-lt"/>
              </a:rPr>
              <a:t> de </a:t>
            </a:r>
            <a:r>
              <a:rPr lang="en-US" sz="1600" dirty="0" err="1">
                <a:solidFill>
                  <a:schemeClr val="accent2"/>
                </a:solidFill>
                <a:latin typeface="+mn-lt"/>
              </a:rPr>
              <a:t>procéder</a:t>
            </a:r>
            <a:r>
              <a:rPr lang="en-US" sz="1600" dirty="0">
                <a:solidFill>
                  <a:schemeClr val="accent2"/>
                </a:solidFill>
                <a:latin typeface="+mn-lt"/>
              </a:rPr>
              <a:t> </a:t>
            </a:r>
            <a:r>
              <a:rPr lang="en-US" sz="1600" dirty="0" err="1">
                <a:solidFill>
                  <a:schemeClr val="accent2"/>
                </a:solidFill>
                <a:latin typeface="+mn-lt"/>
              </a:rPr>
              <a:t>évite</a:t>
            </a:r>
            <a:r>
              <a:rPr lang="en-US" sz="1600" dirty="0">
                <a:solidFill>
                  <a:schemeClr val="accent2"/>
                </a:solidFill>
                <a:latin typeface="+mn-lt"/>
              </a:rPr>
              <a:t> </a:t>
            </a:r>
            <a:r>
              <a:rPr lang="en-US" sz="1600" dirty="0" err="1">
                <a:solidFill>
                  <a:schemeClr val="accent2"/>
                </a:solidFill>
                <a:latin typeface="+mn-lt"/>
              </a:rPr>
              <a:t>d’exposer</a:t>
            </a:r>
            <a:r>
              <a:rPr lang="en-US" sz="1600" dirty="0">
                <a:solidFill>
                  <a:schemeClr val="accent2"/>
                </a:solidFill>
                <a:latin typeface="+mn-lt"/>
              </a:rPr>
              <a:t> </a:t>
            </a:r>
            <a:r>
              <a:rPr lang="en-US" sz="1600" dirty="0" err="1">
                <a:solidFill>
                  <a:schemeClr val="accent2"/>
                </a:solidFill>
                <a:latin typeface="+mn-lt"/>
              </a:rPr>
              <a:t>inutilement</a:t>
            </a:r>
            <a:r>
              <a:rPr lang="en-US" sz="1600" dirty="0">
                <a:solidFill>
                  <a:schemeClr val="accent2"/>
                </a:solidFill>
                <a:latin typeface="+mn-lt"/>
              </a:rPr>
              <a:t> la </a:t>
            </a:r>
            <a:r>
              <a:rPr lang="en-US" sz="1600" dirty="0" err="1">
                <a:solidFill>
                  <a:schemeClr val="accent2"/>
                </a:solidFill>
                <a:latin typeface="+mn-lt"/>
              </a:rPr>
              <a:t>vigie</a:t>
            </a:r>
            <a:r>
              <a:rPr lang="en-US" sz="1600" dirty="0">
                <a:solidFill>
                  <a:schemeClr val="accent2"/>
                </a:solidFill>
                <a:latin typeface="+mn-lt"/>
              </a:rPr>
              <a:t> et </a:t>
            </a:r>
            <a:r>
              <a:rPr lang="en-US" sz="1600" dirty="0" err="1">
                <a:solidFill>
                  <a:schemeClr val="accent2"/>
                </a:solidFill>
                <a:latin typeface="+mn-lt"/>
              </a:rPr>
              <a:t>associe</a:t>
            </a:r>
            <a:r>
              <a:rPr lang="en-US" sz="1600" dirty="0">
                <a:solidFill>
                  <a:schemeClr val="accent2"/>
                </a:solidFill>
                <a:latin typeface="+mn-lt"/>
              </a:rPr>
              <a:t> la </a:t>
            </a:r>
            <a:r>
              <a:rPr lang="en-US" sz="1600" dirty="0" err="1">
                <a:solidFill>
                  <a:schemeClr val="accent2"/>
                </a:solidFill>
                <a:latin typeface="+mn-lt"/>
              </a:rPr>
              <a:t>localisation</a:t>
            </a:r>
            <a:r>
              <a:rPr lang="en-US" sz="1600" dirty="0">
                <a:solidFill>
                  <a:schemeClr val="accent2"/>
                </a:solidFill>
                <a:latin typeface="+mn-lt"/>
              </a:rPr>
              <a:t> de la zone de </a:t>
            </a:r>
            <a:r>
              <a:rPr lang="en-US" sz="1600" dirty="0" err="1">
                <a:solidFill>
                  <a:schemeClr val="accent2"/>
                </a:solidFill>
                <a:latin typeface="+mn-lt"/>
              </a:rPr>
              <a:t>dégagement</a:t>
            </a:r>
            <a:r>
              <a:rPr lang="en-US" sz="1600" dirty="0">
                <a:solidFill>
                  <a:schemeClr val="accent2"/>
                </a:solidFill>
                <a:latin typeface="+mn-lt"/>
              </a:rPr>
              <a:t> avec la position de la </a:t>
            </a:r>
            <a:r>
              <a:rPr lang="en-US" sz="1600" dirty="0" err="1">
                <a:solidFill>
                  <a:schemeClr val="accent2"/>
                </a:solidFill>
                <a:latin typeface="+mn-lt"/>
              </a:rPr>
              <a:t>vigie</a:t>
            </a:r>
            <a:r>
              <a:rPr lang="en-US" sz="1600" dirty="0">
                <a:solidFill>
                  <a:schemeClr val="accent2"/>
                </a:solidFill>
                <a:latin typeface="+mn-lt"/>
              </a:rPr>
              <a:t>. </a:t>
            </a:r>
          </a:p>
        </p:txBody>
      </p:sp>
      <p:sp>
        <p:nvSpPr>
          <p:cNvPr id="13" name="Text Placeholder 2"/>
          <p:cNvSpPr txBox="1">
            <a:spLocks noGrp="1"/>
          </p:cNvSpPr>
          <p:nvPr>
            <p:ph type="body" sz="quarter" idx="18"/>
          </p:nvPr>
        </p:nvSpPr>
        <p:spPr>
          <a:xfrm>
            <a:off x="8904312" y="179032"/>
            <a:ext cx="2848927"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2: Validation de </a:t>
            </a:r>
            <a:r>
              <a:rPr lang="en-GB" sz="900" kern="0" dirty="0" err="1">
                <a:latin typeface="Calibri" panose="020F0502020204030204" pitchFamily="34" charset="0"/>
                <a:cs typeface="Calibri" panose="020F0502020204030204" pitchFamily="34" charset="0"/>
              </a:rPr>
              <a:t>l’étude</a:t>
            </a:r>
            <a:r>
              <a:rPr lang="en-GB" sz="900" kern="0" dirty="0">
                <a:latin typeface="Calibri" panose="020F0502020204030204" pitchFamily="34" charset="0"/>
                <a:cs typeface="Calibri" panose="020F0502020204030204" pitchFamily="34" charset="0"/>
              </a:rPr>
              <a:t> </a:t>
            </a:r>
            <a:r>
              <a:rPr lang="en-GB" sz="900" kern="0" dirty="0" err="1">
                <a:latin typeface="Calibri" panose="020F0502020204030204" pitchFamily="34" charset="0"/>
                <a:cs typeface="Calibri" panose="020F0502020204030204" pitchFamily="34" charset="0"/>
              </a:rPr>
              <a:t>théorique</a:t>
            </a:r>
            <a:r>
              <a:rPr lang="en-GB" sz="900" kern="0" dirty="0">
                <a:latin typeface="Calibri" panose="020F0502020204030204" pitchFamily="34" charset="0"/>
                <a:cs typeface="Calibri" panose="020F0502020204030204" pitchFamily="34" charset="0"/>
              </a:rPr>
              <a:t> </a:t>
            </a:r>
          </a:p>
          <a:p>
            <a:pPr algn="r"/>
            <a:r>
              <a:rPr lang="en-GB" sz="900" kern="0" dirty="0">
                <a:latin typeface="Calibri" panose="020F0502020204030204" pitchFamily="34" charset="0"/>
                <a:cs typeface="Calibri" panose="020F0502020204030204" pitchFamily="34" charset="0"/>
              </a:rPr>
              <a:t>sur le terrain</a:t>
            </a:r>
          </a:p>
        </p:txBody>
      </p:sp>
      <p:grpSp>
        <p:nvGrpSpPr>
          <p:cNvPr id="6" name="Group 5"/>
          <p:cNvGrpSpPr/>
          <p:nvPr/>
        </p:nvGrpSpPr>
        <p:grpSpPr>
          <a:xfrm>
            <a:off x="2063552" y="1407476"/>
            <a:ext cx="7581849" cy="2128520"/>
            <a:chOff x="1848368" y="1487739"/>
            <a:chExt cx="8301752" cy="2807910"/>
          </a:xfrm>
        </p:grpSpPr>
        <p:sp>
          <p:nvSpPr>
            <p:cNvPr id="7" name="TextBox 6"/>
            <p:cNvSpPr txBox="1"/>
            <p:nvPr/>
          </p:nvSpPr>
          <p:spPr>
            <a:xfrm>
              <a:off x="1886721" y="3113347"/>
              <a:ext cx="900400" cy="365413"/>
            </a:xfrm>
            <a:prstGeom prst="rect">
              <a:avLst/>
            </a:prstGeom>
            <a:noFill/>
          </p:spPr>
          <p:txBody>
            <a:bodyPr wrap="square" rtlCol="0">
              <a:spAutoFit/>
            </a:bodyPr>
            <a:lstStyle/>
            <a:p>
              <a:r>
                <a:rPr lang="en-GB" sz="1200" b="1" dirty="0">
                  <a:latin typeface="+mn-lt"/>
                </a:rPr>
                <a:t>Namur</a:t>
              </a:r>
              <a:r>
                <a:rPr lang="en-GB" sz="1200" dirty="0"/>
                <a:t> </a:t>
              </a:r>
            </a:p>
          </p:txBody>
        </p:sp>
        <p:sp>
          <p:nvSpPr>
            <p:cNvPr id="8" name="Rectangle 7"/>
            <p:cNvSpPr/>
            <p:nvPr/>
          </p:nvSpPr>
          <p:spPr>
            <a:xfrm>
              <a:off x="9561773" y="3140898"/>
              <a:ext cx="588347" cy="365413"/>
            </a:xfrm>
            <a:prstGeom prst="rect">
              <a:avLst/>
            </a:prstGeom>
          </p:spPr>
          <p:txBody>
            <a:bodyPr wrap="none">
              <a:spAutoFit/>
            </a:bodyPr>
            <a:lstStyle/>
            <a:p>
              <a:r>
                <a:rPr lang="en-GB" sz="1200" b="1" dirty="0">
                  <a:latin typeface="+mn-lt"/>
                </a:rPr>
                <a:t>Arlon</a:t>
              </a:r>
              <a:endParaRPr lang="en-GB" sz="1200" dirty="0">
                <a:latin typeface="+mn-lt"/>
              </a:endParaRPr>
            </a:p>
          </p:txBody>
        </p:sp>
        <p:cxnSp>
          <p:nvCxnSpPr>
            <p:cNvPr id="10" name="Straight Connector 14"/>
            <p:cNvCxnSpPr/>
            <p:nvPr/>
          </p:nvCxnSpPr>
          <p:spPr bwMode="auto">
            <a:xfrm flipV="1">
              <a:off x="1897250" y="3662783"/>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98" y="1487739"/>
              <a:ext cx="443672" cy="1046410"/>
            </a:xfrm>
            <a:prstGeom prst="rect">
              <a:avLst/>
            </a:prstGeom>
          </p:spPr>
        </p:pic>
        <p:cxnSp>
          <p:nvCxnSpPr>
            <p:cNvPr id="15" name="Straight Connector 14"/>
            <p:cNvCxnSpPr/>
            <p:nvPr/>
          </p:nvCxnSpPr>
          <p:spPr bwMode="auto">
            <a:xfrm flipV="1">
              <a:off x="1848368" y="4210748"/>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16" name="Oval 15"/>
            <p:cNvSpPr>
              <a:spLocks noChangeArrowheads="1"/>
            </p:cNvSpPr>
            <p:nvPr/>
          </p:nvSpPr>
          <p:spPr bwMode="auto">
            <a:xfrm>
              <a:off x="3006242" y="3627923"/>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7" name="Oval 63"/>
            <p:cNvSpPr>
              <a:spLocks noChangeArrowheads="1"/>
            </p:cNvSpPr>
            <p:nvPr/>
          </p:nvSpPr>
          <p:spPr bwMode="auto">
            <a:xfrm>
              <a:off x="3008088" y="4168911"/>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8" name="Rectangle 18"/>
            <p:cNvSpPr>
              <a:spLocks noChangeArrowheads="1"/>
            </p:cNvSpPr>
            <p:nvPr/>
          </p:nvSpPr>
          <p:spPr bwMode="auto">
            <a:xfrm>
              <a:off x="8939405" y="360168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9" name="Rectangle 18"/>
            <p:cNvSpPr>
              <a:spLocks noChangeArrowheads="1"/>
            </p:cNvSpPr>
            <p:nvPr/>
          </p:nvSpPr>
          <p:spPr bwMode="auto">
            <a:xfrm>
              <a:off x="8935160" y="4162176"/>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21" name="Rectangle 102"/>
            <p:cNvSpPr>
              <a:spLocks noChangeArrowheads="1"/>
            </p:cNvSpPr>
            <p:nvPr/>
          </p:nvSpPr>
          <p:spPr bwMode="auto">
            <a:xfrm>
              <a:off x="5506200" y="3510587"/>
              <a:ext cx="1265749" cy="317006"/>
            </a:xfrm>
            <a:prstGeom prst="rect">
              <a:avLst/>
            </a:prstGeom>
            <a:solidFill>
              <a:srgbClr val="FFFF00"/>
            </a:solidFill>
            <a:ln w="31750" algn="ctr">
              <a:solidFill>
                <a:srgbClr val="FFC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23" name="Chevron 29"/>
            <p:cNvSpPr>
              <a:spLocks noChangeArrowheads="1"/>
            </p:cNvSpPr>
            <p:nvPr/>
          </p:nvSpPr>
          <p:spPr bwMode="auto">
            <a:xfrm>
              <a:off x="2265484" y="3606161"/>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24" name="Chevron 30"/>
            <p:cNvSpPr>
              <a:spLocks noChangeAspect="1"/>
            </p:cNvSpPr>
            <p:nvPr/>
          </p:nvSpPr>
          <p:spPr bwMode="auto">
            <a:xfrm flipH="1">
              <a:off x="2274162" y="4151187"/>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pic>
          <p:nvPicPr>
            <p:cNvPr id="28" name="Picture 27" descr="D:\Documents And Settings\GQR7802\Local Settings\Temporary Internet Files\Content.IE5\HNYX0581\MC900441310[1].png"/>
            <p:cNvPicPr/>
            <p:nvPr/>
          </p:nvPicPr>
          <p:blipFill>
            <a:blip r:embed="rId3" cstate="print"/>
            <a:srcRect/>
            <a:stretch>
              <a:fillRect/>
            </a:stretch>
          </p:blipFill>
          <p:spPr bwMode="auto">
            <a:xfrm>
              <a:off x="6073824" y="2717413"/>
              <a:ext cx="246380" cy="246380"/>
            </a:xfrm>
            <a:prstGeom prst="rect">
              <a:avLst/>
            </a:prstGeom>
            <a:noFill/>
          </p:spPr>
        </p:pic>
        <p:grpSp>
          <p:nvGrpSpPr>
            <p:cNvPr id="29" name="Group 176"/>
            <p:cNvGrpSpPr>
              <a:grpSpLocks noChangeAspect="1"/>
            </p:cNvGrpSpPr>
            <p:nvPr/>
          </p:nvGrpSpPr>
          <p:grpSpPr bwMode="auto">
            <a:xfrm>
              <a:off x="5424924" y="3624650"/>
              <a:ext cx="162552" cy="107572"/>
              <a:chOff x="7956376" y="548680"/>
              <a:chExt cx="216024" cy="144016"/>
            </a:xfrm>
          </p:grpSpPr>
          <p:cxnSp>
            <p:nvCxnSpPr>
              <p:cNvPr id="36"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7"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sp>
          <p:nvSpPr>
            <p:cNvPr id="30" name="Rectangle 47"/>
            <p:cNvSpPr>
              <a:spLocks noChangeArrowheads="1"/>
            </p:cNvSpPr>
            <p:nvPr/>
          </p:nvSpPr>
          <p:spPr bwMode="auto">
            <a:xfrm>
              <a:off x="8429895" y="2202884"/>
              <a:ext cx="1223433" cy="143933"/>
            </a:xfrm>
            <a:prstGeom prst="rect">
              <a:avLst/>
            </a:prstGeom>
            <a:solidFill>
              <a:schemeClr val="bg1"/>
            </a:solidFill>
            <a:ln w="31750" algn="ctr">
              <a:noFill/>
              <a:round/>
              <a:headEnd/>
              <a:tailEnd/>
            </a:ln>
          </p:spPr>
          <p:txBody>
            <a:bodyPr wrap="none" anchor="ctr"/>
            <a:lstStyle/>
            <a:p>
              <a:pPr algn="ctr"/>
              <a:endParaRPr lang="en-US"/>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7476" y="2980086"/>
              <a:ext cx="523383" cy="804672"/>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1257" y="3002202"/>
              <a:ext cx="500594" cy="769636"/>
            </a:xfrm>
            <a:prstGeom prst="rect">
              <a:avLst/>
            </a:prstGeom>
          </p:spPr>
        </p:pic>
        <p:grpSp>
          <p:nvGrpSpPr>
            <p:cNvPr id="33" name="Group 176"/>
            <p:cNvGrpSpPr>
              <a:grpSpLocks noChangeAspect="1"/>
            </p:cNvGrpSpPr>
            <p:nvPr/>
          </p:nvGrpSpPr>
          <p:grpSpPr bwMode="auto">
            <a:xfrm>
              <a:off x="6695388" y="3615250"/>
              <a:ext cx="162552" cy="107572"/>
              <a:chOff x="7956376" y="548680"/>
              <a:chExt cx="216024" cy="144016"/>
            </a:xfrm>
          </p:grpSpPr>
          <p:cxnSp>
            <p:nvCxnSpPr>
              <p:cNvPr id="34"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5"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cxnSp>
        <p:nvCxnSpPr>
          <p:cNvPr id="38" name="Straight Connector 111"/>
          <p:cNvCxnSpPr/>
          <p:nvPr/>
        </p:nvCxnSpPr>
        <p:spPr bwMode="auto">
          <a:xfrm>
            <a:off x="3190691" y="2520720"/>
            <a:ext cx="5325616"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39" name="Rechte verbindingslijn met pijl 102"/>
          <p:cNvCxnSpPr/>
          <p:nvPr/>
        </p:nvCxnSpPr>
        <p:spPr bwMode="auto">
          <a:xfrm>
            <a:off x="6451651" y="2532803"/>
            <a:ext cx="0" cy="52247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40" name="Tekstvak 104"/>
          <p:cNvSpPr txBox="1"/>
          <p:nvPr/>
        </p:nvSpPr>
        <p:spPr bwMode="auto">
          <a:xfrm>
            <a:off x="6148395" y="2625072"/>
            <a:ext cx="865187" cy="246063"/>
          </a:xfrm>
          <a:prstGeom prst="rect">
            <a:avLst/>
          </a:prstGeom>
          <a:noFill/>
          <a:ln w="9525">
            <a:noFill/>
          </a:ln>
        </p:spPr>
        <p:txBody>
          <a:bodyPr>
            <a:spAutoFit/>
          </a:bodyPr>
          <a:lstStyle/>
          <a:p>
            <a:pPr algn="ctr">
              <a:defRPr/>
            </a:pPr>
            <a:r>
              <a:rPr lang="nl-BE" sz="1000" dirty="0">
                <a:solidFill>
                  <a:schemeClr val="accent3"/>
                </a:solidFill>
              </a:rPr>
              <a:t>DS</a:t>
            </a:r>
          </a:p>
        </p:txBody>
      </p:sp>
      <p:cxnSp>
        <p:nvCxnSpPr>
          <p:cNvPr id="41" name="Straight Arrow Connector 40"/>
          <p:cNvCxnSpPr/>
          <p:nvPr/>
        </p:nvCxnSpPr>
        <p:spPr>
          <a:xfrm>
            <a:off x="6003150" y="2208017"/>
            <a:ext cx="40052" cy="416874"/>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329960" y="3192671"/>
            <a:ext cx="1326563" cy="363934"/>
            <a:chOff x="5329960" y="3192671"/>
            <a:chExt cx="1326563" cy="363934"/>
          </a:xfrm>
        </p:grpSpPr>
        <p:sp>
          <p:nvSpPr>
            <p:cNvPr id="42" name="Rectangle 102"/>
            <p:cNvSpPr>
              <a:spLocks noChangeArrowheads="1"/>
            </p:cNvSpPr>
            <p:nvPr/>
          </p:nvSpPr>
          <p:spPr bwMode="auto">
            <a:xfrm>
              <a:off x="5411443" y="3192671"/>
              <a:ext cx="1163597" cy="363934"/>
            </a:xfrm>
            <a:prstGeom prst="rect">
              <a:avLst/>
            </a:prstGeom>
            <a:noFill/>
            <a:ln w="31750" algn="ctr">
              <a:solidFill>
                <a:srgbClr val="FFC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cxnSp>
          <p:nvCxnSpPr>
            <p:cNvPr id="43" name="Straight Connector 109"/>
            <p:cNvCxnSpPr>
              <a:cxnSpLocks noChangeShapeType="1"/>
            </p:cNvCxnSpPr>
            <p:nvPr/>
          </p:nvCxnSpPr>
          <p:spPr bwMode="auto">
            <a:xfrm flipH="1">
              <a:off x="5329960" y="3436737"/>
              <a:ext cx="142694" cy="81544"/>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45" name="Straight Connector 108"/>
            <p:cNvCxnSpPr>
              <a:cxnSpLocks noChangeShapeType="1"/>
            </p:cNvCxnSpPr>
            <p:nvPr/>
          </p:nvCxnSpPr>
          <p:spPr bwMode="auto">
            <a:xfrm>
              <a:off x="5337215" y="3439775"/>
              <a:ext cx="148456" cy="81544"/>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46" name="Straight Connector 108"/>
            <p:cNvCxnSpPr>
              <a:cxnSpLocks noChangeShapeType="1"/>
            </p:cNvCxnSpPr>
            <p:nvPr/>
          </p:nvCxnSpPr>
          <p:spPr bwMode="auto">
            <a:xfrm>
              <a:off x="6508067" y="3444465"/>
              <a:ext cx="148456" cy="81544"/>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47" name="Straight Connector 109"/>
            <p:cNvCxnSpPr>
              <a:cxnSpLocks noChangeShapeType="1"/>
            </p:cNvCxnSpPr>
            <p:nvPr/>
          </p:nvCxnSpPr>
          <p:spPr bwMode="auto">
            <a:xfrm flipH="1">
              <a:off x="6509641" y="3436034"/>
              <a:ext cx="142694" cy="81544"/>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54637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69"/>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403196" y="4859121"/>
            <a:ext cx="3682800" cy="1210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69"/>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59621" y="1753688"/>
            <a:ext cx="3682800" cy="1239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68"/>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448001" y="219522"/>
            <a:ext cx="3682246" cy="1134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itle 1"/>
          <p:cNvSpPr>
            <a:spLocks noGrp="1"/>
          </p:cNvSpPr>
          <p:nvPr>
            <p:ph type="title" idx="4294967295"/>
          </p:nvPr>
        </p:nvSpPr>
        <p:spPr>
          <a:xfrm>
            <a:off x="1207209" y="393262"/>
            <a:ext cx="3590925" cy="887413"/>
          </a:xfrm>
          <a:prstGeom prst="rect">
            <a:avLst/>
          </a:prstGeom>
        </p:spPr>
        <p:txBody>
          <a:bodyPr/>
          <a:lstStyle/>
          <a:p>
            <a:pPr marL="442913" indent="-442913"/>
            <a:r>
              <a:rPr lang="en-US" sz="1600" b="1" dirty="0" err="1">
                <a:solidFill>
                  <a:schemeClr val="accent1"/>
                </a:solidFill>
                <a:latin typeface="+mn-lt"/>
              </a:rPr>
              <a:t>Contrôle</a:t>
            </a:r>
            <a:r>
              <a:rPr lang="en-US" sz="1600" b="1" dirty="0">
                <a:solidFill>
                  <a:schemeClr val="accent1"/>
                </a:solidFill>
                <a:latin typeface="+mn-lt"/>
              </a:rPr>
              <a:t> de la visibilité des points de détection par le </a:t>
            </a:r>
            <a:r>
              <a:rPr lang="en-US" sz="1600" b="1" dirty="0" err="1">
                <a:solidFill>
                  <a:schemeClr val="accent1"/>
                </a:solidFill>
                <a:latin typeface="+mn-lt"/>
              </a:rPr>
              <a:t>vigie</a:t>
            </a:r>
            <a:br>
              <a:rPr lang="en-US" sz="1600" b="1" dirty="0">
                <a:solidFill>
                  <a:schemeClr val="accent1"/>
                </a:solidFill>
                <a:latin typeface="+mn-lt"/>
              </a:rPr>
            </a:br>
            <a:endParaRPr lang="en-US" sz="1800" b="1" dirty="0">
              <a:solidFill>
                <a:schemeClr val="accent1"/>
              </a:solidFill>
              <a:latin typeface="+mn-lt"/>
            </a:endParaRPr>
          </a:p>
        </p:txBody>
      </p:sp>
      <p:sp>
        <p:nvSpPr>
          <p:cNvPr id="12" name="Line Callout 1 11"/>
          <p:cNvSpPr/>
          <p:nvPr/>
        </p:nvSpPr>
        <p:spPr bwMode="auto">
          <a:xfrm>
            <a:off x="5222194" y="136922"/>
            <a:ext cx="4048261" cy="1322477"/>
          </a:xfrm>
          <a:prstGeom prst="borderCallout1">
            <a:avLst>
              <a:gd name="adj1" fmla="val 56202"/>
              <a:gd name="adj2" fmla="val -1329"/>
              <a:gd name="adj3" fmla="val 234220"/>
              <a:gd name="adj4" fmla="val -24670"/>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cxnSp>
        <p:nvCxnSpPr>
          <p:cNvPr id="30" name="Straight Arrow Connector 29"/>
          <p:cNvCxnSpPr/>
          <p:nvPr/>
        </p:nvCxnSpPr>
        <p:spPr bwMode="auto">
          <a:xfrm>
            <a:off x="7655397" y="1135781"/>
            <a:ext cx="1074787" cy="0"/>
          </a:xfrm>
          <a:prstGeom prst="straightConnector1">
            <a:avLst/>
          </a:prstGeom>
          <a:solidFill>
            <a:schemeClr val="accent1"/>
          </a:solidFill>
          <a:ln w="38100" cap="flat" cmpd="sng" algn="ctr">
            <a:solidFill>
              <a:srgbClr val="FF9999"/>
            </a:solidFill>
            <a:prstDash val="solid"/>
            <a:round/>
            <a:headEnd type="none" w="med" len="med"/>
            <a:tailEnd type="arrow"/>
          </a:ln>
          <a:effectLst/>
        </p:spPr>
      </p:cxnSp>
      <p:sp>
        <p:nvSpPr>
          <p:cNvPr id="13" name="Line Callout 1 12"/>
          <p:cNvSpPr/>
          <p:nvPr/>
        </p:nvSpPr>
        <p:spPr bwMode="auto">
          <a:xfrm>
            <a:off x="5222194" y="1710988"/>
            <a:ext cx="4048261" cy="1322477"/>
          </a:xfrm>
          <a:prstGeom prst="borderCallout1">
            <a:avLst>
              <a:gd name="adj1" fmla="val 53321"/>
              <a:gd name="adj2" fmla="val -1800"/>
              <a:gd name="adj3" fmla="val 137709"/>
              <a:gd name="adj4" fmla="val -23813"/>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16" name="Line Callout 1 15"/>
          <p:cNvSpPr/>
          <p:nvPr/>
        </p:nvSpPr>
        <p:spPr bwMode="auto">
          <a:xfrm>
            <a:off x="5222193" y="3285054"/>
            <a:ext cx="4048261" cy="1322477"/>
          </a:xfrm>
          <a:prstGeom prst="borderCallout1">
            <a:avLst>
              <a:gd name="adj1" fmla="val 53321"/>
              <a:gd name="adj2" fmla="val -1800"/>
              <a:gd name="adj3" fmla="val 43357"/>
              <a:gd name="adj4" fmla="val -23577"/>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24" name="Line Callout 1 23"/>
          <p:cNvSpPr/>
          <p:nvPr/>
        </p:nvSpPr>
        <p:spPr bwMode="auto">
          <a:xfrm>
            <a:off x="5222192" y="4859121"/>
            <a:ext cx="4048261" cy="1322477"/>
          </a:xfrm>
          <a:prstGeom prst="borderCallout1">
            <a:avLst>
              <a:gd name="adj1" fmla="val 53321"/>
              <a:gd name="adj2" fmla="val -1800"/>
              <a:gd name="adj3" fmla="val -55316"/>
              <a:gd name="adj4" fmla="val -24282"/>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34" name="Rounded Rectangle 33"/>
          <p:cNvSpPr/>
          <p:nvPr/>
        </p:nvSpPr>
        <p:spPr bwMode="auto">
          <a:xfrm>
            <a:off x="1095079" y="4536612"/>
            <a:ext cx="3442534" cy="1687179"/>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432000" tIns="45720" rIns="91440" bIns="45720" numCol="1" rtlCol="0" anchor="ctr" anchorCtr="0" compatLnSpc="1">
            <a:prstTxWarp prst="textNoShape">
              <a:avLst/>
            </a:prstTxWarp>
          </a:bodyPr>
          <a:lstStyle/>
          <a:p>
            <a:pPr algn="just"/>
            <a:r>
              <a:rPr lang="en-US" sz="1000" dirty="0" err="1">
                <a:solidFill>
                  <a:schemeClr val="accent2"/>
                </a:solidFill>
                <a:latin typeface="+mn-lt"/>
              </a:rPr>
              <a:t>L’étude</a:t>
            </a:r>
            <a:r>
              <a:rPr lang="en-US" sz="1000" dirty="0">
                <a:solidFill>
                  <a:schemeClr val="accent2"/>
                </a:solidFill>
                <a:latin typeface="+mn-lt"/>
              </a:rPr>
              <a:t> </a:t>
            </a:r>
            <a:r>
              <a:rPr lang="en-US" sz="1000" dirty="0" err="1">
                <a:solidFill>
                  <a:schemeClr val="accent2"/>
                </a:solidFill>
                <a:latin typeface="+mn-lt"/>
              </a:rPr>
              <a:t>théorique</a:t>
            </a:r>
            <a:r>
              <a:rPr lang="en-US" sz="1000" dirty="0">
                <a:solidFill>
                  <a:schemeClr val="accent2"/>
                </a:solidFill>
                <a:latin typeface="+mn-lt"/>
              </a:rPr>
              <a:t> </a:t>
            </a:r>
            <a:r>
              <a:rPr lang="en-US" sz="1000" dirty="0" err="1">
                <a:solidFill>
                  <a:schemeClr val="accent2"/>
                </a:solidFill>
                <a:latin typeface="+mn-lt"/>
              </a:rPr>
              <a:t>est</a:t>
            </a:r>
            <a:r>
              <a:rPr lang="en-US" sz="1000" dirty="0">
                <a:solidFill>
                  <a:schemeClr val="accent2"/>
                </a:solidFill>
                <a:latin typeface="+mn-lt"/>
              </a:rPr>
              <a:t> </a:t>
            </a:r>
            <a:r>
              <a:rPr lang="en-US" sz="1000" b="1" dirty="0" err="1">
                <a:solidFill>
                  <a:schemeClr val="accent2"/>
                </a:solidFill>
                <a:latin typeface="+mn-lt"/>
              </a:rPr>
              <a:t>validée</a:t>
            </a:r>
            <a:r>
              <a:rPr lang="en-US" sz="1000" dirty="0">
                <a:solidFill>
                  <a:schemeClr val="accent2"/>
                </a:solidFill>
                <a:latin typeface="+mn-lt"/>
              </a:rPr>
              <a:t> </a:t>
            </a:r>
            <a:r>
              <a:rPr lang="en-US" sz="1000" dirty="0" err="1">
                <a:solidFill>
                  <a:schemeClr val="accent2"/>
                </a:solidFill>
                <a:latin typeface="+mn-lt"/>
              </a:rPr>
              <a:t>en</a:t>
            </a:r>
            <a:r>
              <a:rPr lang="en-US" sz="1000" dirty="0">
                <a:solidFill>
                  <a:schemeClr val="accent2"/>
                </a:solidFill>
                <a:latin typeface="+mn-lt"/>
              </a:rPr>
              <a:t> </a:t>
            </a:r>
            <a:r>
              <a:rPr lang="en-US" sz="1000" dirty="0" err="1">
                <a:solidFill>
                  <a:schemeClr val="accent2"/>
                </a:solidFill>
                <a:latin typeface="+mn-lt"/>
              </a:rPr>
              <a:t>ce</a:t>
            </a:r>
            <a:r>
              <a:rPr lang="en-US" sz="1000" dirty="0">
                <a:solidFill>
                  <a:schemeClr val="accent2"/>
                </a:solidFill>
                <a:latin typeface="+mn-lt"/>
              </a:rPr>
              <a:t> qui </a:t>
            </a:r>
            <a:r>
              <a:rPr lang="en-US" sz="1000" dirty="0" err="1">
                <a:solidFill>
                  <a:schemeClr val="accent2"/>
                </a:solidFill>
                <a:latin typeface="+mn-lt"/>
              </a:rPr>
              <a:t>concerne</a:t>
            </a:r>
            <a:r>
              <a:rPr lang="en-US" sz="1000" dirty="0">
                <a:solidFill>
                  <a:schemeClr val="accent2"/>
                </a:solidFill>
                <a:latin typeface="+mn-lt"/>
              </a:rPr>
              <a:t> la </a:t>
            </a:r>
            <a:r>
              <a:rPr lang="en-US" sz="1000" dirty="0" err="1">
                <a:solidFill>
                  <a:schemeClr val="accent2"/>
                </a:solidFill>
                <a:latin typeface="+mn-lt"/>
              </a:rPr>
              <a:t>visibilité</a:t>
            </a:r>
            <a:r>
              <a:rPr lang="en-US" sz="1000" dirty="0">
                <a:solidFill>
                  <a:schemeClr val="accent2"/>
                </a:solidFill>
                <a:latin typeface="+mn-lt"/>
              </a:rPr>
              <a:t> des points de détection par le </a:t>
            </a:r>
            <a:r>
              <a:rPr lang="en-US" sz="1000" dirty="0" err="1">
                <a:solidFill>
                  <a:schemeClr val="accent2"/>
                </a:solidFill>
                <a:latin typeface="+mn-lt"/>
              </a:rPr>
              <a:t>vigie</a:t>
            </a:r>
            <a:r>
              <a:rPr lang="en-US" sz="1000" dirty="0">
                <a:solidFill>
                  <a:schemeClr val="accent2"/>
                </a:solidFill>
                <a:latin typeface="+mn-lt"/>
              </a:rPr>
              <a:t>. </a:t>
            </a:r>
          </a:p>
          <a:p>
            <a:pPr algn="just"/>
            <a:endParaRPr lang="en-US" sz="1000" dirty="0">
              <a:solidFill>
                <a:schemeClr val="accent2"/>
              </a:solidFill>
              <a:latin typeface="+mn-lt"/>
            </a:endParaRPr>
          </a:p>
          <a:p>
            <a:pPr algn="just"/>
            <a:r>
              <a:rPr lang="en-US" sz="1000" dirty="0" err="1">
                <a:solidFill>
                  <a:schemeClr val="accent2"/>
                </a:solidFill>
                <a:latin typeface="+mn-lt"/>
              </a:rPr>
              <a:t>L’étude</a:t>
            </a:r>
            <a:r>
              <a:rPr lang="en-US" sz="1000" dirty="0">
                <a:solidFill>
                  <a:schemeClr val="accent2"/>
                </a:solidFill>
                <a:latin typeface="+mn-lt"/>
              </a:rPr>
              <a:t> </a:t>
            </a:r>
            <a:r>
              <a:rPr lang="en-US" sz="1000" dirty="0" err="1">
                <a:solidFill>
                  <a:schemeClr val="accent2"/>
                </a:solidFill>
                <a:latin typeface="+mn-lt"/>
              </a:rPr>
              <a:t>théorique</a:t>
            </a:r>
            <a:r>
              <a:rPr lang="en-US" sz="1000" dirty="0">
                <a:solidFill>
                  <a:schemeClr val="accent2"/>
                </a:solidFill>
                <a:latin typeface="+mn-lt"/>
              </a:rPr>
              <a:t> </a:t>
            </a:r>
            <a:r>
              <a:rPr lang="en-US" sz="1000" b="1" dirty="0" err="1">
                <a:solidFill>
                  <a:schemeClr val="accent2"/>
                </a:solidFill>
                <a:latin typeface="+mn-lt"/>
              </a:rPr>
              <a:t>doit</a:t>
            </a:r>
            <a:r>
              <a:rPr lang="en-US" sz="1000" b="1" dirty="0">
                <a:solidFill>
                  <a:schemeClr val="accent2"/>
                </a:solidFill>
                <a:latin typeface="+mn-lt"/>
              </a:rPr>
              <a:t> </a:t>
            </a:r>
            <a:r>
              <a:rPr lang="en-US" sz="1000" b="1" dirty="0" err="1">
                <a:solidFill>
                  <a:schemeClr val="accent2"/>
                </a:solidFill>
                <a:latin typeface="+mn-lt"/>
              </a:rPr>
              <a:t>être</a:t>
            </a:r>
            <a:r>
              <a:rPr lang="en-US" sz="1000" dirty="0">
                <a:solidFill>
                  <a:schemeClr val="accent2"/>
                </a:solidFill>
                <a:latin typeface="+mn-lt"/>
              </a:rPr>
              <a:t> </a:t>
            </a:r>
            <a:r>
              <a:rPr lang="en-US" sz="1000" b="1" dirty="0" err="1">
                <a:solidFill>
                  <a:schemeClr val="accent2"/>
                </a:solidFill>
                <a:latin typeface="+mn-lt"/>
              </a:rPr>
              <a:t>adaptée</a:t>
            </a:r>
            <a:r>
              <a:rPr lang="en-US" sz="1000" dirty="0">
                <a:solidFill>
                  <a:schemeClr val="accent2"/>
                </a:solidFill>
                <a:latin typeface="+mn-lt"/>
              </a:rPr>
              <a:t> </a:t>
            </a:r>
            <a:r>
              <a:rPr lang="en-US" sz="1000" dirty="0" err="1">
                <a:solidFill>
                  <a:schemeClr val="accent2"/>
                </a:solidFill>
                <a:latin typeface="+mn-lt"/>
              </a:rPr>
              <a:t>afin</a:t>
            </a:r>
            <a:r>
              <a:rPr lang="en-US" sz="1000" dirty="0">
                <a:solidFill>
                  <a:schemeClr val="accent2"/>
                </a:solidFill>
                <a:latin typeface="+mn-lt"/>
              </a:rPr>
              <a:t> de </a:t>
            </a:r>
            <a:r>
              <a:rPr lang="en-US" sz="1000" dirty="0" err="1">
                <a:solidFill>
                  <a:schemeClr val="accent2"/>
                </a:solidFill>
                <a:latin typeface="+mn-lt"/>
              </a:rPr>
              <a:t>résoudre</a:t>
            </a:r>
            <a:r>
              <a:rPr lang="en-US" sz="1000" dirty="0">
                <a:solidFill>
                  <a:schemeClr val="accent2"/>
                </a:solidFill>
                <a:latin typeface="+mn-lt"/>
              </a:rPr>
              <a:t> le </a:t>
            </a:r>
            <a:r>
              <a:rPr lang="en-US" sz="1000" dirty="0" err="1">
                <a:solidFill>
                  <a:schemeClr val="accent2"/>
                </a:solidFill>
                <a:latin typeface="+mn-lt"/>
              </a:rPr>
              <a:t>problème</a:t>
            </a:r>
            <a:r>
              <a:rPr lang="en-US" sz="1000" dirty="0">
                <a:solidFill>
                  <a:schemeClr val="accent2"/>
                </a:solidFill>
                <a:latin typeface="+mn-lt"/>
              </a:rPr>
              <a:t> de visibilité des points de détection (à gauche, à </a:t>
            </a:r>
            <a:r>
              <a:rPr lang="en-US" sz="1000" dirty="0" err="1">
                <a:solidFill>
                  <a:schemeClr val="accent2"/>
                </a:solidFill>
                <a:latin typeface="+mn-lt"/>
              </a:rPr>
              <a:t>droite</a:t>
            </a:r>
            <a:r>
              <a:rPr lang="en-US" sz="1000" dirty="0">
                <a:solidFill>
                  <a:schemeClr val="accent2"/>
                </a:solidFill>
                <a:latin typeface="+mn-lt"/>
              </a:rPr>
              <a:t>, </a:t>
            </a:r>
            <a:r>
              <a:rPr lang="en-US" sz="1000" dirty="0" err="1">
                <a:solidFill>
                  <a:schemeClr val="accent2"/>
                </a:solidFill>
                <a:latin typeface="+mn-lt"/>
              </a:rPr>
              <a:t>ou</a:t>
            </a:r>
            <a:r>
              <a:rPr lang="en-US" sz="1000" dirty="0">
                <a:solidFill>
                  <a:schemeClr val="accent2"/>
                </a:solidFill>
                <a:latin typeface="+mn-lt"/>
              </a:rPr>
              <a:t> des </a:t>
            </a:r>
            <a:r>
              <a:rPr lang="en-US" sz="1000" dirty="0" err="1">
                <a:solidFill>
                  <a:schemeClr val="accent2"/>
                </a:solidFill>
                <a:latin typeface="+mn-lt"/>
              </a:rPr>
              <a:t>deux</a:t>
            </a:r>
            <a:r>
              <a:rPr lang="en-US" sz="1000" dirty="0">
                <a:solidFill>
                  <a:schemeClr val="accent2"/>
                </a:solidFill>
                <a:latin typeface="+mn-lt"/>
              </a:rPr>
              <a:t> </a:t>
            </a:r>
            <a:r>
              <a:rPr lang="en-US" sz="1000" dirty="0" err="1">
                <a:solidFill>
                  <a:schemeClr val="accent2"/>
                </a:solidFill>
                <a:latin typeface="+mn-lt"/>
              </a:rPr>
              <a:t>côtés</a:t>
            </a:r>
            <a:r>
              <a:rPr lang="en-US" sz="1000" dirty="0">
                <a:solidFill>
                  <a:schemeClr val="accent2"/>
                </a:solidFill>
                <a:latin typeface="+mn-lt"/>
              </a:rPr>
              <a:t> de la </a:t>
            </a:r>
            <a:r>
              <a:rPr lang="en-US" sz="1000" dirty="0" err="1">
                <a:solidFill>
                  <a:schemeClr val="accent2"/>
                </a:solidFill>
                <a:latin typeface="+mn-lt"/>
              </a:rPr>
              <a:t>vigie</a:t>
            </a:r>
            <a:r>
              <a:rPr lang="en-US" sz="1000" dirty="0">
                <a:solidFill>
                  <a:schemeClr val="accent2"/>
                </a:solidFill>
                <a:latin typeface="+mn-lt"/>
              </a:rPr>
              <a:t>)</a:t>
            </a:r>
          </a:p>
          <a:p>
            <a:pPr algn="just"/>
            <a:endParaRPr lang="en-US" sz="1000" i="1" dirty="0">
              <a:solidFill>
                <a:schemeClr val="accent2"/>
              </a:solidFill>
              <a:latin typeface="+mn-lt"/>
            </a:endParaRPr>
          </a:p>
          <a:p>
            <a:pPr algn="just"/>
            <a:r>
              <a:rPr lang="en-US" sz="1000" b="1" dirty="0" err="1">
                <a:solidFill>
                  <a:schemeClr val="accent2"/>
                </a:solidFill>
                <a:latin typeface="+mn-lt"/>
              </a:rPr>
              <a:t>D’autres</a:t>
            </a:r>
            <a:r>
              <a:rPr lang="en-US" sz="1000" b="1" dirty="0">
                <a:solidFill>
                  <a:schemeClr val="accent2"/>
                </a:solidFill>
                <a:latin typeface="+mn-lt"/>
              </a:rPr>
              <a:t> </a:t>
            </a:r>
            <a:r>
              <a:rPr lang="en-US" sz="1000" b="1" dirty="0" err="1">
                <a:solidFill>
                  <a:schemeClr val="accent2"/>
                </a:solidFill>
                <a:latin typeface="+mn-lt"/>
              </a:rPr>
              <a:t>critères</a:t>
            </a:r>
            <a:r>
              <a:rPr lang="en-US" sz="1000" b="1" dirty="0">
                <a:solidFill>
                  <a:schemeClr val="accent2"/>
                </a:solidFill>
                <a:latin typeface="+mn-lt"/>
              </a:rPr>
              <a:t> (</a:t>
            </a:r>
            <a:r>
              <a:rPr lang="en-US" sz="1000" b="1" dirty="0" err="1">
                <a:solidFill>
                  <a:schemeClr val="accent2"/>
                </a:solidFill>
                <a:latin typeface="+mn-lt"/>
              </a:rPr>
              <a:t>travaux</a:t>
            </a:r>
            <a:r>
              <a:rPr lang="en-US" sz="1000" b="1" dirty="0">
                <a:solidFill>
                  <a:schemeClr val="accent2"/>
                </a:solidFill>
                <a:latin typeface="+mn-lt"/>
              </a:rPr>
              <a:t> </a:t>
            </a:r>
            <a:r>
              <a:rPr lang="en-US" sz="1000" b="1" dirty="0" err="1">
                <a:solidFill>
                  <a:schemeClr val="accent2"/>
                </a:solidFill>
                <a:latin typeface="+mn-lt"/>
              </a:rPr>
              <a:t>bruyants</a:t>
            </a:r>
            <a:r>
              <a:rPr lang="en-US" sz="1000" b="1" dirty="0">
                <a:solidFill>
                  <a:schemeClr val="accent2"/>
                </a:solidFill>
                <a:latin typeface="+mn-lt"/>
              </a:rPr>
              <a:t> par </a:t>
            </a:r>
            <a:r>
              <a:rPr lang="en-US" sz="1000" b="1" dirty="0" err="1">
                <a:solidFill>
                  <a:schemeClr val="accent2"/>
                </a:solidFill>
                <a:latin typeface="+mn-lt"/>
              </a:rPr>
              <a:t>exemple</a:t>
            </a:r>
            <a:r>
              <a:rPr lang="en-US" sz="1000" b="1" dirty="0">
                <a:solidFill>
                  <a:schemeClr val="accent2"/>
                </a:solidFill>
                <a:latin typeface="+mn-lt"/>
              </a:rPr>
              <a:t>) </a:t>
            </a:r>
            <a:r>
              <a:rPr lang="en-US" sz="1000" b="1" dirty="0" err="1">
                <a:solidFill>
                  <a:schemeClr val="accent2"/>
                </a:solidFill>
                <a:latin typeface="+mn-lt"/>
              </a:rPr>
              <a:t>sont</a:t>
            </a:r>
            <a:r>
              <a:rPr lang="en-US" sz="1000" b="1" dirty="0">
                <a:solidFill>
                  <a:schemeClr val="accent2"/>
                </a:solidFill>
                <a:latin typeface="+mn-lt"/>
              </a:rPr>
              <a:t> encore à examiner</a:t>
            </a:r>
            <a:r>
              <a:rPr lang="en-US" sz="1000" i="1" dirty="0">
                <a:solidFill>
                  <a:schemeClr val="accent2"/>
                </a:solidFill>
                <a:latin typeface="+mn-lt"/>
              </a:rPr>
              <a:t>.</a:t>
            </a:r>
          </a:p>
        </p:txBody>
      </p:sp>
      <p:pic>
        <p:nvPicPr>
          <p:cNvPr id="35" name="Picture 11" descr="D:\Documents And Settings\GQR7802\Local Settings\Temporary Internet Files\Content.IE5\HNYX0581\MC900441310[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9992" y="4619572"/>
            <a:ext cx="335230" cy="273069"/>
          </a:xfrm>
          <a:prstGeom prst="rect">
            <a:avLst/>
          </a:prstGeom>
          <a:noFill/>
          <a:ln w="9525">
            <a:noFill/>
            <a:miter lim="800000"/>
            <a:headEnd/>
            <a:tailEnd/>
          </a:ln>
        </p:spPr>
      </p:pic>
      <p:pic>
        <p:nvPicPr>
          <p:cNvPr id="36" name="Picture 55"/>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88400" y="5067010"/>
            <a:ext cx="238413" cy="23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5"/>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08357" y="1638669"/>
            <a:ext cx="476827" cy="47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D:\Documents And Settings\GQR7802\Local Settings\Temporary Internet Files\Content.IE5\HNYX0581\MC900441310[1].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978767" y="45149"/>
            <a:ext cx="583375" cy="475200"/>
          </a:xfrm>
          <a:prstGeom prst="rect">
            <a:avLst/>
          </a:prstGeom>
          <a:noFill/>
          <a:ln w="9525">
            <a:noFill/>
            <a:miter lim="800000"/>
            <a:headEnd/>
            <a:tailEnd/>
          </a:ln>
        </p:spPr>
      </p:pic>
      <p:pic>
        <p:nvPicPr>
          <p:cNvPr id="21" name="Picture 55"/>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08356" y="3315892"/>
            <a:ext cx="476827" cy="47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5"/>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08357" y="4799772"/>
            <a:ext cx="476827" cy="47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68"/>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438915" y="3355635"/>
            <a:ext cx="3682800" cy="118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8" name="Straight Arrow Connector 47"/>
          <p:cNvCxnSpPr/>
          <p:nvPr/>
        </p:nvCxnSpPr>
        <p:spPr bwMode="auto">
          <a:xfrm flipH="1">
            <a:off x="5963420" y="1138087"/>
            <a:ext cx="1074787" cy="0"/>
          </a:xfrm>
          <a:prstGeom prst="straightConnector1">
            <a:avLst/>
          </a:prstGeom>
          <a:solidFill>
            <a:schemeClr val="accent1"/>
          </a:solidFill>
          <a:ln w="38100" cap="flat" cmpd="sng" algn="ctr">
            <a:solidFill>
              <a:srgbClr val="FF9999"/>
            </a:solidFill>
            <a:prstDash val="solid"/>
            <a:round/>
            <a:headEnd type="none" w="med" len="med"/>
            <a:tailEnd type="arrow"/>
          </a:ln>
          <a:effectLst/>
        </p:spPr>
      </p:cxnSp>
      <p:cxnSp>
        <p:nvCxnSpPr>
          <p:cNvPr id="49" name="Straight Arrow Connector 48"/>
          <p:cNvCxnSpPr/>
          <p:nvPr/>
        </p:nvCxnSpPr>
        <p:spPr bwMode="auto">
          <a:xfrm>
            <a:off x="7671421" y="2737495"/>
            <a:ext cx="1074787" cy="0"/>
          </a:xfrm>
          <a:prstGeom prst="straightConnector1">
            <a:avLst/>
          </a:prstGeom>
          <a:solidFill>
            <a:schemeClr val="accent1"/>
          </a:solidFill>
          <a:ln w="38100" cap="flat" cmpd="sng" algn="ctr">
            <a:solidFill>
              <a:srgbClr val="FF9999"/>
            </a:solidFill>
            <a:prstDash val="solid"/>
            <a:round/>
            <a:headEnd type="none" w="med" len="med"/>
            <a:tailEnd type="arrow"/>
          </a:ln>
          <a:effectLst/>
        </p:spPr>
      </p:cxnSp>
      <p:cxnSp>
        <p:nvCxnSpPr>
          <p:cNvPr id="51" name="Straight Arrow Connector 50"/>
          <p:cNvCxnSpPr/>
          <p:nvPr/>
        </p:nvCxnSpPr>
        <p:spPr bwMode="auto">
          <a:xfrm flipH="1">
            <a:off x="5979444" y="2739801"/>
            <a:ext cx="1074787" cy="0"/>
          </a:xfrm>
          <a:prstGeom prst="straightConnector1">
            <a:avLst/>
          </a:prstGeom>
          <a:solidFill>
            <a:schemeClr val="accent1"/>
          </a:solidFill>
          <a:ln w="38100" cap="flat" cmpd="sng" algn="ctr">
            <a:solidFill>
              <a:srgbClr val="FF9999"/>
            </a:solidFill>
            <a:prstDash val="solid"/>
            <a:round/>
            <a:headEnd type="none" w="med" len="med"/>
            <a:tailEnd type="arrow"/>
          </a:ln>
          <a:effectLst/>
        </p:spPr>
      </p:cxnSp>
      <p:cxnSp>
        <p:nvCxnSpPr>
          <p:cNvPr id="52" name="Straight Arrow Connector 51"/>
          <p:cNvCxnSpPr/>
          <p:nvPr/>
        </p:nvCxnSpPr>
        <p:spPr bwMode="auto">
          <a:xfrm>
            <a:off x="7663185" y="4283594"/>
            <a:ext cx="1074787" cy="0"/>
          </a:xfrm>
          <a:prstGeom prst="straightConnector1">
            <a:avLst/>
          </a:prstGeom>
          <a:solidFill>
            <a:schemeClr val="accent1"/>
          </a:solidFill>
          <a:ln w="38100" cap="flat" cmpd="sng" algn="ctr">
            <a:solidFill>
              <a:srgbClr val="FF9999"/>
            </a:solidFill>
            <a:prstDash val="solid"/>
            <a:round/>
            <a:headEnd type="none" w="med" len="med"/>
            <a:tailEnd type="arrow"/>
          </a:ln>
          <a:effectLst/>
        </p:spPr>
      </p:cxnSp>
      <p:cxnSp>
        <p:nvCxnSpPr>
          <p:cNvPr id="53" name="Straight Arrow Connector 52"/>
          <p:cNvCxnSpPr/>
          <p:nvPr/>
        </p:nvCxnSpPr>
        <p:spPr bwMode="auto">
          <a:xfrm flipH="1">
            <a:off x="5971208" y="4285900"/>
            <a:ext cx="1074787" cy="0"/>
          </a:xfrm>
          <a:prstGeom prst="straightConnector1">
            <a:avLst/>
          </a:prstGeom>
          <a:solidFill>
            <a:schemeClr val="accent1"/>
          </a:solidFill>
          <a:ln w="38100" cap="flat" cmpd="sng" algn="ctr">
            <a:solidFill>
              <a:srgbClr val="FF9999"/>
            </a:solidFill>
            <a:prstDash val="solid"/>
            <a:round/>
            <a:headEnd type="none" w="med" len="med"/>
            <a:tailEnd type="arrow"/>
          </a:ln>
          <a:effectLst/>
        </p:spPr>
      </p:cxnSp>
      <p:cxnSp>
        <p:nvCxnSpPr>
          <p:cNvPr id="54" name="Straight Arrow Connector 53"/>
          <p:cNvCxnSpPr/>
          <p:nvPr/>
        </p:nvCxnSpPr>
        <p:spPr bwMode="auto">
          <a:xfrm>
            <a:off x="7607324" y="5833839"/>
            <a:ext cx="1074787" cy="0"/>
          </a:xfrm>
          <a:prstGeom prst="straightConnector1">
            <a:avLst/>
          </a:prstGeom>
          <a:solidFill>
            <a:schemeClr val="accent1"/>
          </a:solidFill>
          <a:ln w="38100" cap="flat" cmpd="sng" algn="ctr">
            <a:solidFill>
              <a:srgbClr val="FF9999"/>
            </a:solidFill>
            <a:prstDash val="solid"/>
            <a:round/>
            <a:headEnd type="none" w="med" len="med"/>
            <a:tailEnd type="arrow"/>
          </a:ln>
          <a:effectLst/>
        </p:spPr>
      </p:cxnSp>
      <p:cxnSp>
        <p:nvCxnSpPr>
          <p:cNvPr id="55" name="Straight Arrow Connector 54"/>
          <p:cNvCxnSpPr/>
          <p:nvPr/>
        </p:nvCxnSpPr>
        <p:spPr bwMode="auto">
          <a:xfrm flipH="1">
            <a:off x="5915347" y="5836145"/>
            <a:ext cx="1074787" cy="0"/>
          </a:xfrm>
          <a:prstGeom prst="straightConnector1">
            <a:avLst/>
          </a:prstGeom>
          <a:solidFill>
            <a:schemeClr val="accent1"/>
          </a:solidFill>
          <a:ln w="38100" cap="flat" cmpd="sng" algn="ctr">
            <a:solidFill>
              <a:srgbClr val="FF9999"/>
            </a:solidFill>
            <a:prstDash val="solid"/>
            <a:round/>
            <a:headEnd type="none" w="med" len="med"/>
            <a:tailEnd type="arrow"/>
          </a:ln>
          <a:effectLst/>
        </p:spPr>
      </p:cxnSp>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21787" y="188835"/>
            <a:ext cx="333316" cy="489253"/>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21787" y="1744240"/>
            <a:ext cx="333316" cy="489253"/>
          </a:xfrm>
          <a:prstGeom prst="rect">
            <a:avLst/>
          </a:prstGeom>
        </p:spPr>
      </p:pic>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16661" y="3315892"/>
            <a:ext cx="333316" cy="489253"/>
          </a:xfrm>
          <a:prstGeom prst="rect">
            <a:avLst/>
          </a:prstGeom>
        </p:spPr>
      </p:pic>
      <p:pic>
        <p:nvPicPr>
          <p:cNvPr id="58" name="Picture 5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34363" y="4880600"/>
            <a:ext cx="415614" cy="610053"/>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80285" y="3189931"/>
            <a:ext cx="967057" cy="1310207"/>
          </a:xfrm>
          <a:prstGeom prst="rect">
            <a:avLst/>
          </a:prstGeom>
        </p:spPr>
      </p:pic>
      <p:sp>
        <p:nvSpPr>
          <p:cNvPr id="38" name="Wolkvormige toelichting 17"/>
          <p:cNvSpPr/>
          <p:nvPr/>
        </p:nvSpPr>
        <p:spPr bwMode="auto">
          <a:xfrm>
            <a:off x="1407608" y="1678586"/>
            <a:ext cx="1955669" cy="1387280"/>
          </a:xfrm>
          <a:prstGeom prst="cloudCallout">
            <a:avLst>
              <a:gd name="adj1" fmla="val 53337"/>
              <a:gd name="adj2" fmla="val 6460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a:solidFill>
                  <a:schemeClr val="tx2"/>
                </a:solidFill>
              </a:rPr>
              <a:t>Zijn </a:t>
            </a:r>
            <a:r>
              <a:rPr lang="nl-BE" sz="1200" b="1" dirty="0">
                <a:solidFill>
                  <a:schemeClr val="tx2"/>
                </a:solidFill>
              </a:rPr>
              <a:t>alle detectiepunten </a:t>
            </a:r>
            <a:r>
              <a:rPr lang="nl-BE" sz="1200" dirty="0">
                <a:solidFill>
                  <a:schemeClr val="tx2"/>
                </a:solidFill>
              </a:rPr>
              <a:t>zichtbaar voor de </a:t>
            </a:r>
            <a:r>
              <a:rPr lang="nl-BE" sz="1200" b="1" dirty="0">
                <a:solidFill>
                  <a:schemeClr val="tx2"/>
                </a:solidFill>
              </a:rPr>
              <a:t>kijkuit</a:t>
            </a:r>
            <a:r>
              <a:rPr lang="nl-BE" sz="1200" dirty="0">
                <a:solidFill>
                  <a:schemeClr val="tx2"/>
                </a:solidFill>
              </a:rPr>
              <a:t>?</a:t>
            </a:r>
          </a:p>
        </p:txBody>
      </p:sp>
      <p:sp>
        <p:nvSpPr>
          <p:cNvPr id="40" name="TextBox 39"/>
          <p:cNvSpPr txBox="1"/>
          <p:nvPr/>
        </p:nvSpPr>
        <p:spPr>
          <a:xfrm>
            <a:off x="1549317" y="1952147"/>
            <a:ext cx="1584176" cy="954107"/>
          </a:xfrm>
          <a:prstGeom prst="rect">
            <a:avLst/>
          </a:prstGeom>
          <a:noFill/>
        </p:spPr>
        <p:txBody>
          <a:bodyPr wrap="square" rtlCol="0">
            <a:spAutoFit/>
          </a:bodyPr>
          <a:lstStyle/>
          <a:p>
            <a:pPr algn="ctr"/>
            <a:r>
              <a:rPr lang="fr-BE" sz="1400" b="1" dirty="0">
                <a:solidFill>
                  <a:srgbClr val="005DA4"/>
                </a:solidFill>
                <a:latin typeface="+mn-lt"/>
              </a:rPr>
              <a:t>Tous les points de détection sont-ils visibles par la vigie? </a:t>
            </a:r>
          </a:p>
        </p:txBody>
      </p:sp>
      <p:sp>
        <p:nvSpPr>
          <p:cNvPr id="41" name="Text Placeholder 2"/>
          <p:cNvSpPr txBox="1">
            <a:spLocks noGrp="1"/>
          </p:cNvSpPr>
          <p:nvPr>
            <p:ph type="body" sz="quarter" idx="18"/>
          </p:nvPr>
        </p:nvSpPr>
        <p:spPr>
          <a:xfrm>
            <a:off x="9269655" y="136922"/>
            <a:ext cx="2848927"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2: Validation de </a:t>
            </a:r>
            <a:r>
              <a:rPr lang="en-GB" sz="900" kern="0" dirty="0" err="1">
                <a:latin typeface="Calibri" panose="020F0502020204030204" pitchFamily="34" charset="0"/>
                <a:cs typeface="Calibri" panose="020F0502020204030204" pitchFamily="34" charset="0"/>
              </a:rPr>
              <a:t>l’étude</a:t>
            </a:r>
            <a:r>
              <a:rPr lang="en-GB" sz="900" kern="0" dirty="0">
                <a:latin typeface="Calibri" panose="020F0502020204030204" pitchFamily="34" charset="0"/>
                <a:cs typeface="Calibri" panose="020F0502020204030204" pitchFamily="34" charset="0"/>
              </a:rPr>
              <a:t> </a:t>
            </a:r>
            <a:r>
              <a:rPr lang="en-GB" sz="900" kern="0" dirty="0" err="1">
                <a:latin typeface="Calibri" panose="020F0502020204030204" pitchFamily="34" charset="0"/>
                <a:cs typeface="Calibri" panose="020F0502020204030204" pitchFamily="34" charset="0"/>
              </a:rPr>
              <a:t>théorique</a:t>
            </a:r>
            <a:r>
              <a:rPr lang="en-GB" sz="900" kern="0" dirty="0">
                <a:latin typeface="Calibri" panose="020F0502020204030204" pitchFamily="34" charset="0"/>
                <a:cs typeface="Calibri" panose="020F0502020204030204" pitchFamily="34" charset="0"/>
              </a:rPr>
              <a:t> </a:t>
            </a:r>
          </a:p>
          <a:p>
            <a:pPr algn="r"/>
            <a:r>
              <a:rPr lang="en-GB" sz="900" kern="0" dirty="0">
                <a:latin typeface="Calibri" panose="020F0502020204030204" pitchFamily="34" charset="0"/>
                <a:cs typeface="Calibri" panose="020F0502020204030204" pitchFamily="34" charset="0"/>
              </a:rPr>
              <a:t>sur le terrain</a:t>
            </a:r>
          </a:p>
        </p:txBody>
      </p:sp>
    </p:spTree>
    <p:extLst>
      <p:ext uri="{BB962C8B-B14F-4D97-AF65-F5344CB8AC3E}">
        <p14:creationId xmlns:p14="http://schemas.microsoft.com/office/powerpoint/2010/main" val="885154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584" y="2636912"/>
            <a:ext cx="8928794" cy="1813262"/>
          </a:xfrm>
          <a:prstGeom prst="roundRect">
            <a:avLst/>
          </a:prstGeom>
          <a:ln w="12700">
            <a:solidFill>
              <a:srgbClr val="FF3300"/>
            </a:solidFill>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err="1"/>
              <a:t>S’il</a:t>
            </a:r>
            <a:r>
              <a:rPr lang="en-US" dirty="0"/>
              <a:t> </a:t>
            </a:r>
            <a:r>
              <a:rPr lang="en-US" dirty="0" err="1"/>
              <a:t>s’avère</a:t>
            </a:r>
            <a:r>
              <a:rPr lang="en-US" dirty="0"/>
              <a:t> impossible de </a:t>
            </a:r>
            <a:r>
              <a:rPr lang="en-US" dirty="0" err="1"/>
              <a:t>trouver</a:t>
            </a:r>
            <a:r>
              <a:rPr lang="en-US" dirty="0"/>
              <a:t> </a:t>
            </a:r>
            <a:r>
              <a:rPr lang="en-US" dirty="0" err="1"/>
              <a:t>une</a:t>
            </a:r>
            <a:r>
              <a:rPr lang="en-US" dirty="0"/>
              <a:t> solution avec la </a:t>
            </a:r>
            <a:r>
              <a:rPr lang="en-US" dirty="0" err="1"/>
              <a:t>vigie</a:t>
            </a:r>
            <a:r>
              <a:rPr lang="en-US" dirty="0"/>
              <a:t> pour </a:t>
            </a:r>
            <a:r>
              <a:rPr lang="en-US" dirty="0" err="1"/>
              <a:t>obtenir</a:t>
            </a:r>
            <a:r>
              <a:rPr lang="en-US" dirty="0"/>
              <a:t> la </a:t>
            </a:r>
            <a:r>
              <a:rPr lang="en-US" dirty="0" err="1"/>
              <a:t>visibilité</a:t>
            </a:r>
            <a:r>
              <a:rPr lang="en-US" dirty="0"/>
              <a:t> des points de </a:t>
            </a:r>
            <a:r>
              <a:rPr lang="en-US" dirty="0" err="1"/>
              <a:t>détection</a:t>
            </a:r>
            <a:r>
              <a:rPr lang="en-US" dirty="0"/>
              <a:t>, </a:t>
            </a:r>
            <a:r>
              <a:rPr lang="en-US" dirty="0" err="1"/>
              <a:t>alors</a:t>
            </a:r>
            <a:r>
              <a:rPr lang="en-US" dirty="0"/>
              <a:t> </a:t>
            </a:r>
            <a:r>
              <a:rPr lang="en-US" dirty="0" err="1"/>
              <a:t>cette</a:t>
            </a:r>
            <a:r>
              <a:rPr lang="en-US" dirty="0"/>
              <a:t> mission de </a:t>
            </a:r>
            <a:r>
              <a:rPr lang="en-US" dirty="0" err="1"/>
              <a:t>sécurité</a:t>
            </a:r>
            <a:r>
              <a:rPr lang="en-US" dirty="0"/>
              <a:t> ne </a:t>
            </a:r>
            <a:r>
              <a:rPr lang="en-US" dirty="0" err="1"/>
              <a:t>peut</a:t>
            </a:r>
            <a:r>
              <a:rPr lang="en-US" dirty="0"/>
              <a:t> </a:t>
            </a:r>
            <a:r>
              <a:rPr lang="en-US" dirty="0" err="1"/>
              <a:t>être</a:t>
            </a:r>
            <a:r>
              <a:rPr lang="en-US" dirty="0"/>
              <a:t> </a:t>
            </a:r>
            <a:r>
              <a:rPr lang="en-US" dirty="0" err="1"/>
              <a:t>remplie</a:t>
            </a:r>
            <a:r>
              <a:rPr lang="en-US" dirty="0"/>
              <a:t> par un agent </a:t>
            </a:r>
            <a:r>
              <a:rPr lang="en-US" dirty="0" err="1"/>
              <a:t>seul</a:t>
            </a:r>
            <a:r>
              <a:rPr lang="en-US" dirty="0"/>
              <a:t>. </a:t>
            </a:r>
          </a:p>
          <a:p>
            <a:endParaRPr lang="en-US" dirty="0"/>
          </a:p>
          <a:p>
            <a:r>
              <a:rPr lang="en-US" dirty="0" err="1"/>
              <a:t>Dans</a:t>
            </a:r>
            <a:r>
              <a:rPr lang="en-US" dirty="0"/>
              <a:t> </a:t>
            </a:r>
            <a:r>
              <a:rPr lang="en-US" dirty="0" err="1"/>
              <a:t>ce</a:t>
            </a:r>
            <a:r>
              <a:rPr lang="en-US" dirty="0"/>
              <a:t> </a:t>
            </a:r>
            <a:r>
              <a:rPr lang="en-US" dirty="0" err="1"/>
              <a:t>cas</a:t>
            </a:r>
            <a:r>
              <a:rPr lang="en-US" dirty="0"/>
              <a:t>, un </a:t>
            </a:r>
            <a:r>
              <a:rPr lang="en-US" dirty="0" err="1"/>
              <a:t>autre</a:t>
            </a:r>
            <a:r>
              <a:rPr lang="en-US" dirty="0"/>
              <a:t> </a:t>
            </a:r>
            <a:r>
              <a:rPr lang="en-US" dirty="0" err="1"/>
              <a:t>système</a:t>
            </a:r>
            <a:r>
              <a:rPr lang="en-US" dirty="0"/>
              <a:t> de protection </a:t>
            </a:r>
            <a:r>
              <a:rPr lang="en-US" dirty="0" err="1"/>
              <a:t>doit</a:t>
            </a:r>
            <a:r>
              <a:rPr lang="en-US" dirty="0"/>
              <a:t> </a:t>
            </a:r>
            <a:r>
              <a:rPr lang="en-US" dirty="0" err="1"/>
              <a:t>être</a:t>
            </a:r>
            <a:r>
              <a:rPr lang="en-US" dirty="0"/>
              <a:t> </a:t>
            </a:r>
            <a:r>
              <a:rPr lang="en-US" dirty="0" err="1"/>
              <a:t>choisi</a:t>
            </a:r>
            <a:r>
              <a:rPr lang="en-US" dirty="0"/>
              <a:t> (</a:t>
            </a:r>
            <a:r>
              <a:rPr lang="en-US" dirty="0" err="1"/>
              <a:t>située</a:t>
            </a:r>
            <a:r>
              <a:rPr lang="en-US" dirty="0"/>
              <a:t> à un </a:t>
            </a:r>
            <a:r>
              <a:rPr lang="en-US" dirty="0" err="1"/>
              <a:t>niveau</a:t>
            </a:r>
            <a:r>
              <a:rPr lang="en-US" dirty="0"/>
              <a:t> </a:t>
            </a:r>
            <a:r>
              <a:rPr lang="en-US" dirty="0" err="1"/>
              <a:t>supérieur</a:t>
            </a:r>
            <a:r>
              <a:rPr lang="en-US" dirty="0"/>
              <a:t> de la </a:t>
            </a:r>
            <a:r>
              <a:rPr lang="en-US" dirty="0" err="1"/>
              <a:t>hiérarchie</a:t>
            </a:r>
            <a:r>
              <a:rPr lang="en-US" dirty="0"/>
              <a:t> des </a:t>
            </a:r>
            <a:r>
              <a:rPr lang="en-US" dirty="0" err="1"/>
              <a:t>mesures</a:t>
            </a:r>
            <a:r>
              <a:rPr lang="en-US" dirty="0"/>
              <a:t> de </a:t>
            </a:r>
            <a:r>
              <a:rPr lang="en-US" dirty="0" err="1"/>
              <a:t>sécurité</a:t>
            </a:r>
            <a:r>
              <a:rPr lang="en-US" dirty="0"/>
              <a:t>).</a:t>
            </a:r>
          </a:p>
          <a:p>
            <a:endParaRPr lang="en-US" sz="1050" dirty="0"/>
          </a:p>
        </p:txBody>
      </p:sp>
      <p:pic>
        <p:nvPicPr>
          <p:cNvPr id="38"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59496" y="2420888"/>
            <a:ext cx="369080" cy="499025"/>
          </a:xfrm>
          <a:prstGeom prst="rect">
            <a:avLst/>
          </a:prstGeom>
          <a:noFill/>
          <a:ln w="9525">
            <a:noFill/>
            <a:miter lim="800000"/>
            <a:headEnd/>
            <a:tailEnd/>
          </a:ln>
        </p:spPr>
      </p:pic>
      <p:sp>
        <p:nvSpPr>
          <p:cNvPr id="39" name="Title 1"/>
          <p:cNvSpPr txBox="1">
            <a:spLocks/>
          </p:cNvSpPr>
          <p:nvPr/>
        </p:nvSpPr>
        <p:spPr>
          <a:xfrm>
            <a:off x="1559496" y="385663"/>
            <a:ext cx="4853220" cy="506726"/>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marL="442913" indent="-442913" fontAlgn="auto">
              <a:spcAft>
                <a:spcPts val="0"/>
              </a:spcAft>
            </a:pPr>
            <a:r>
              <a:rPr lang="en-US" sz="1800" b="1" dirty="0">
                <a:solidFill>
                  <a:schemeClr val="accent1"/>
                </a:solidFill>
                <a:latin typeface="+mn-lt"/>
              </a:rPr>
              <a:t>Points de détection non </a:t>
            </a:r>
            <a:r>
              <a:rPr lang="en-US" sz="1800" b="1" dirty="0" err="1">
                <a:solidFill>
                  <a:schemeClr val="accent1"/>
                </a:solidFill>
                <a:latin typeface="+mn-lt"/>
              </a:rPr>
              <a:t>visibles</a:t>
            </a:r>
            <a:r>
              <a:rPr lang="en-US" sz="1800" b="1" dirty="0">
                <a:solidFill>
                  <a:schemeClr val="accent1"/>
                </a:solidFill>
                <a:latin typeface="+mn-lt"/>
              </a:rPr>
              <a:t>. Que faire? </a:t>
            </a:r>
            <a:br>
              <a:rPr lang="en-US" sz="1800" b="1" dirty="0">
                <a:solidFill>
                  <a:schemeClr val="accent1"/>
                </a:solidFill>
                <a:latin typeface="+mn-lt"/>
              </a:rPr>
            </a:br>
            <a:endParaRPr lang="en-US" sz="2000" b="1" dirty="0">
              <a:solidFill>
                <a:schemeClr val="accent1"/>
              </a:solidFill>
              <a:latin typeface="+mn-lt"/>
            </a:endParaRPr>
          </a:p>
        </p:txBody>
      </p:sp>
      <p:sp>
        <p:nvSpPr>
          <p:cNvPr id="41" name="Text Placeholder 2"/>
          <p:cNvSpPr txBox="1">
            <a:spLocks noGrp="1"/>
          </p:cNvSpPr>
          <p:nvPr>
            <p:ph type="body" sz="quarter" idx="18"/>
          </p:nvPr>
        </p:nvSpPr>
        <p:spPr>
          <a:xfrm>
            <a:off x="9048328" y="257286"/>
            <a:ext cx="2848927"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2: Validation de </a:t>
            </a:r>
            <a:r>
              <a:rPr lang="en-GB" sz="900" kern="0" dirty="0" err="1">
                <a:latin typeface="Calibri" panose="020F0502020204030204" pitchFamily="34" charset="0"/>
                <a:cs typeface="Calibri" panose="020F0502020204030204" pitchFamily="34" charset="0"/>
              </a:rPr>
              <a:t>l’étude</a:t>
            </a:r>
            <a:r>
              <a:rPr lang="en-GB" sz="900" kern="0" dirty="0">
                <a:latin typeface="Calibri" panose="020F0502020204030204" pitchFamily="34" charset="0"/>
                <a:cs typeface="Calibri" panose="020F0502020204030204" pitchFamily="34" charset="0"/>
              </a:rPr>
              <a:t> </a:t>
            </a:r>
            <a:r>
              <a:rPr lang="en-GB" sz="900" kern="0" dirty="0" err="1">
                <a:latin typeface="Calibri" panose="020F0502020204030204" pitchFamily="34" charset="0"/>
                <a:cs typeface="Calibri" panose="020F0502020204030204" pitchFamily="34" charset="0"/>
              </a:rPr>
              <a:t>théorique</a:t>
            </a:r>
            <a:r>
              <a:rPr lang="en-GB" sz="900" kern="0" dirty="0">
                <a:latin typeface="Calibri" panose="020F0502020204030204" pitchFamily="34" charset="0"/>
                <a:cs typeface="Calibri" panose="020F0502020204030204" pitchFamily="34" charset="0"/>
              </a:rPr>
              <a:t> </a:t>
            </a:r>
          </a:p>
          <a:p>
            <a:pPr algn="r"/>
            <a:r>
              <a:rPr lang="en-GB" sz="900" kern="0" dirty="0">
                <a:latin typeface="Calibri" panose="020F0502020204030204" pitchFamily="34" charset="0"/>
                <a:cs typeface="Calibri" panose="020F0502020204030204" pitchFamily="34" charset="0"/>
              </a:rPr>
              <a:t>sur le terrain</a:t>
            </a:r>
          </a:p>
        </p:txBody>
      </p:sp>
    </p:spTree>
    <p:extLst>
      <p:ext uri="{BB962C8B-B14F-4D97-AF65-F5344CB8AC3E}">
        <p14:creationId xmlns:p14="http://schemas.microsoft.com/office/powerpoint/2010/main" val="90146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Validation de </a:t>
            </a:r>
            <a:r>
              <a:rPr lang="en-US" sz="1200" dirty="0" err="1">
                <a:latin typeface="Arial" panose="020B0604020202020204" pitchFamily="34" charset="0"/>
                <a:cs typeface="Arial" panose="020B0604020202020204" pitchFamily="34" charset="0"/>
              </a:rPr>
              <a:t>l’étude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théorique</a:t>
            </a:r>
            <a:r>
              <a:rPr lang="en-US" sz="1200" dirty="0">
                <a:latin typeface="Arial" panose="020B0604020202020204" pitchFamily="34" charset="0"/>
                <a:cs typeface="Arial" panose="020B0604020202020204" pitchFamily="34" charset="0"/>
              </a:rPr>
              <a:t> sur le terrain</a:t>
            </a:r>
          </a:p>
        </p:txBody>
      </p:sp>
      <p:sp>
        <p:nvSpPr>
          <p:cNvPr id="25" name="Rectangle 24"/>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latin typeface="Arial" panose="020B0604020202020204" pitchFamily="34" charset="0"/>
                <a:cs typeface="Arial" panose="020B0604020202020204" pitchFamily="34" charset="0"/>
              </a:rPr>
              <a:t>Calculs</a:t>
            </a:r>
            <a:r>
              <a:rPr lang="en-US" sz="1200" dirty="0">
                <a:latin typeface="Arial" panose="020B0604020202020204" pitchFamily="34" charset="0"/>
                <a:cs typeface="Arial" panose="020B0604020202020204" pitchFamily="34" charset="0"/>
              </a:rPr>
              <a:t> de base</a:t>
            </a:r>
          </a:p>
          <a:p>
            <a:pPr algn="ctr"/>
            <a:r>
              <a:rPr lang="en-US" sz="1200" dirty="0">
                <a:latin typeface="Arial" panose="020B0604020202020204" pitchFamily="34" charset="0"/>
                <a:cs typeface="Arial" panose="020B0604020202020204" pitchFamily="34" charset="0"/>
              </a:rPr>
              <a:t>Etude </a:t>
            </a:r>
            <a:r>
              <a:rPr lang="en-US" sz="1200" dirty="0" err="1">
                <a:latin typeface="Arial" panose="020B0604020202020204" pitchFamily="34" charset="0"/>
                <a:cs typeface="Arial" panose="020B0604020202020204" pitchFamily="34" charset="0"/>
              </a:rPr>
              <a:t>théorique</a:t>
            </a:r>
            <a:r>
              <a:rPr lang="en-US" sz="1200" dirty="0">
                <a:latin typeface="Arial" panose="020B0604020202020204" pitchFamily="34" charset="0"/>
                <a:cs typeface="Arial" panose="020B0604020202020204" pitchFamily="34" charset="0"/>
              </a:rPr>
              <a:t> </a:t>
            </a:r>
          </a:p>
        </p:txBody>
      </p:sp>
      <p:sp>
        <p:nvSpPr>
          <p:cNvPr id="26"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28" name="Ovaal 22"/>
          <p:cNvSpPr/>
          <p:nvPr/>
        </p:nvSpPr>
        <p:spPr bwMode="auto">
          <a:xfrm>
            <a:off x="7018266" y="150917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29" name="Rectangle 28"/>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latin typeface="Arial" panose="020B0604020202020204" pitchFamily="34" charset="0"/>
                <a:cs typeface="Arial" panose="020B0604020202020204" pitchFamily="34" charset="0"/>
              </a:rPr>
              <a:t>Déterminer</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l’emplacement</a:t>
            </a:r>
            <a:r>
              <a:rPr lang="nl-NL" sz="1200" dirty="0">
                <a:latin typeface="Arial" panose="020B0604020202020204" pitchFamily="34" charset="0"/>
                <a:cs typeface="Arial" panose="020B0604020202020204" pitchFamily="34" charset="0"/>
              </a:rPr>
              <a:t> de la vigie</a:t>
            </a:r>
            <a:endParaRPr lang="en-US" sz="1200" dirty="0">
              <a:latin typeface="Arial" panose="020B0604020202020204" pitchFamily="34" charset="0"/>
              <a:cs typeface="Arial" panose="020B0604020202020204" pitchFamily="34" charset="0"/>
            </a:endParaRPr>
          </a:p>
        </p:txBody>
      </p:sp>
      <p:sp>
        <p:nvSpPr>
          <p:cNvPr id="30"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31" name="Rectangle 30"/>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Briefing des agents</a:t>
            </a:r>
          </a:p>
          <a:p>
            <a:pPr algn="ctr"/>
            <a:r>
              <a:rPr lang="en-US" sz="1200" dirty="0" err="1">
                <a:latin typeface="Arial" panose="020B0604020202020204" pitchFamily="34" charset="0"/>
                <a:cs typeface="Arial" panose="020B0604020202020204" pitchFamily="34" charset="0"/>
              </a:rPr>
              <a:t>Contrôle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l’équipement</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vigie</a:t>
            </a:r>
            <a:endParaRPr lang="en-US" sz="1200" dirty="0">
              <a:latin typeface="Arial" panose="020B0604020202020204" pitchFamily="34" charset="0"/>
              <a:cs typeface="Arial" panose="020B0604020202020204" pitchFamily="34" charset="0"/>
            </a:endParaRPr>
          </a:p>
        </p:txBody>
      </p:sp>
      <p:sp>
        <p:nvSpPr>
          <p:cNvPr id="32"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33" name="Rectangle 32"/>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Installation des agents</a:t>
            </a:r>
          </a:p>
          <a:p>
            <a:pPr algn="ctr"/>
            <a:r>
              <a:rPr lang="en-US" sz="1200" dirty="0">
                <a:latin typeface="Arial" panose="020B0604020202020204" pitchFamily="34" charset="0"/>
                <a:cs typeface="Arial" panose="020B0604020202020204" pitchFamily="34" charset="0"/>
              </a:rPr>
              <a:t>Tests </a:t>
            </a:r>
            <a:r>
              <a:rPr lang="en-US" sz="1200" dirty="0" err="1">
                <a:latin typeface="Arial" panose="020B0604020202020204" pitchFamily="34" charset="0"/>
                <a:cs typeface="Arial" panose="020B0604020202020204" pitchFamily="34" charset="0"/>
              </a:rPr>
              <a:t>préalables</a:t>
            </a:r>
            <a:endParaRPr lang="en-US" sz="1200" dirty="0">
              <a:latin typeface="Arial" panose="020B0604020202020204" pitchFamily="34" charset="0"/>
              <a:cs typeface="Arial" panose="020B0604020202020204" pitchFamily="34" charset="0"/>
            </a:endParaRPr>
          </a:p>
        </p:txBody>
      </p:sp>
      <p:sp>
        <p:nvSpPr>
          <p:cNvPr id="34"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35" name="Rectangle 34"/>
          <p:cNvSpPr/>
          <p:nvPr/>
        </p:nvSpPr>
        <p:spPr bwMode="auto">
          <a:xfrm>
            <a:off x="4807726" y="5123840"/>
            <a:ext cx="2094233" cy="960823"/>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latin typeface="Arial" panose="020B0604020202020204" pitchFamily="34" charset="0"/>
                <a:cs typeface="Arial" panose="020B0604020202020204" pitchFamily="34" charset="0"/>
              </a:rPr>
              <a:t>Fonctionnement</a:t>
            </a:r>
            <a:r>
              <a:rPr lang="en-US" sz="1200" dirty="0">
                <a:latin typeface="Arial" panose="020B0604020202020204" pitchFamily="34" charset="0"/>
                <a:cs typeface="Arial" panose="020B0604020202020204" pitchFamily="34" charset="0"/>
              </a:rPr>
              <a:t> du </a:t>
            </a:r>
            <a:r>
              <a:rPr lang="en-US" sz="1200" dirty="0" err="1">
                <a:latin typeface="Arial" panose="020B0604020202020204" pitchFamily="34" charset="0"/>
                <a:cs typeface="Arial" panose="020B0604020202020204" pitchFamily="34" charset="0"/>
              </a:rPr>
              <a:t>système</a:t>
            </a:r>
            <a:r>
              <a:rPr lang="en-US" sz="1200" dirty="0">
                <a:latin typeface="Arial" panose="020B0604020202020204" pitchFamily="34" charset="0"/>
                <a:cs typeface="Arial" panose="020B0604020202020204" pitchFamily="34" charset="0"/>
              </a:rPr>
              <a:t> de protection</a:t>
            </a:r>
          </a:p>
        </p:txBody>
      </p:sp>
      <p:sp>
        <p:nvSpPr>
          <p:cNvPr id="36"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7" name="Rectangle 36"/>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Fin des </a:t>
            </a:r>
            <a:r>
              <a:rPr lang="en-US" sz="1200" dirty="0" err="1">
                <a:latin typeface="Arial" panose="020B0604020202020204" pitchFamily="34" charset="0"/>
                <a:cs typeface="Arial" panose="020B0604020202020204" pitchFamily="34" charset="0"/>
              </a:rPr>
              <a:t>travaux</a:t>
            </a: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Suppression de la protection</a:t>
            </a:r>
          </a:p>
        </p:txBody>
      </p:sp>
      <p:sp>
        <p:nvSpPr>
          <p:cNvPr id="38"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nvGrpSpPr>
          <p:cNvPr id="39" name="Group 38"/>
          <p:cNvGrpSpPr/>
          <p:nvPr/>
        </p:nvGrpSpPr>
        <p:grpSpPr>
          <a:xfrm>
            <a:off x="3531526" y="2450767"/>
            <a:ext cx="3016740" cy="2160240"/>
            <a:chOff x="2007525" y="2644722"/>
            <a:chExt cx="3016740" cy="2160240"/>
          </a:xfrm>
        </p:grpSpPr>
        <p:sp>
          <p:nvSpPr>
            <p:cNvPr id="40"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41" name="Group 40"/>
            <p:cNvGrpSpPr/>
            <p:nvPr/>
          </p:nvGrpSpPr>
          <p:grpSpPr>
            <a:xfrm>
              <a:off x="2007525" y="2644722"/>
              <a:ext cx="2924776" cy="2160240"/>
              <a:chOff x="2007525" y="2644722"/>
              <a:chExt cx="2924776" cy="2160240"/>
            </a:xfrm>
          </p:grpSpPr>
          <p:sp>
            <p:nvSpPr>
              <p:cNvPr id="4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44"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45" name="Ovaal 18"/>
              <p:cNvSpPr/>
              <p:nvPr/>
            </p:nvSpPr>
            <p:spPr bwMode="auto">
              <a:xfrm>
                <a:off x="4283784" y="2809867"/>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8"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9"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50"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1"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2"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grpSp>
      <p:pic>
        <p:nvPicPr>
          <p:cNvPr id="53"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54"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583" y="2843551"/>
            <a:ext cx="1003072" cy="1359002"/>
          </a:xfrm>
          <a:prstGeom prst="rect">
            <a:avLst/>
          </a:prstGeom>
        </p:spPr>
      </p:pic>
      <p:sp>
        <p:nvSpPr>
          <p:cNvPr id="47" name="Wolkvormige toelichting 17"/>
          <p:cNvSpPr/>
          <p:nvPr/>
        </p:nvSpPr>
        <p:spPr bwMode="auto">
          <a:xfrm>
            <a:off x="1990274" y="2247890"/>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43" name="TextBox 42"/>
          <p:cNvSpPr txBox="1"/>
          <p:nvPr/>
        </p:nvSpPr>
        <p:spPr>
          <a:xfrm>
            <a:off x="2475749" y="2428679"/>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spTree>
    <p:extLst>
      <p:ext uri="{BB962C8B-B14F-4D97-AF65-F5344CB8AC3E}">
        <p14:creationId xmlns:p14="http://schemas.microsoft.com/office/powerpoint/2010/main" val="3347954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al 21"/>
          <p:cNvSpPr>
            <a:spLocks noChangeAspect="1"/>
          </p:cNvSpPr>
          <p:nvPr/>
        </p:nvSpPr>
        <p:spPr bwMode="auto">
          <a:xfrm>
            <a:off x="479376" y="668626"/>
            <a:ext cx="807461" cy="807461"/>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3200" b="1" dirty="0">
                <a:solidFill>
                  <a:schemeClr val="bg1"/>
                </a:solidFill>
                <a:latin typeface="Arial" charset="0"/>
                <a:cs typeface="Arial" charset="0"/>
              </a:rPr>
              <a:t>3</a:t>
            </a:r>
            <a:endParaRPr lang="nl-BE" sz="3200" b="1" dirty="0">
              <a:solidFill>
                <a:schemeClr val="bg1"/>
              </a:solidFill>
              <a:latin typeface="Arial" charset="0"/>
              <a:cs typeface="Arial" charset="0"/>
            </a:endParaRPr>
          </a:p>
        </p:txBody>
      </p:sp>
      <p:sp>
        <p:nvSpPr>
          <p:cNvPr id="12" name="Title 1"/>
          <p:cNvSpPr txBox="1">
            <a:spLocks/>
          </p:cNvSpPr>
          <p:nvPr/>
        </p:nvSpPr>
        <p:spPr bwMode="auto">
          <a:xfrm>
            <a:off x="883106" y="752515"/>
            <a:ext cx="8064500" cy="506413"/>
          </a:xfrm>
          <a:prstGeom prst="rect">
            <a:avLst/>
          </a:prstGeom>
          <a:noFill/>
          <a:ln w="9525">
            <a:noFill/>
            <a:miter lim="800000"/>
            <a:headEnd/>
            <a:tailEnd/>
          </a:ln>
          <a:effectLst/>
        </p:spPr>
        <p:txBody>
          <a:bodyPr lIns="0" tIns="0" rIns="0" bIns="0"/>
          <a:lstStyle/>
          <a:p>
            <a:pPr marL="895350" indent="-895350">
              <a:defRPr/>
            </a:pPr>
            <a:r>
              <a:rPr lang="en-US" sz="2000" b="1" kern="0" dirty="0">
                <a:solidFill>
                  <a:srgbClr val="0070C0"/>
                </a:solidFill>
                <a:latin typeface="+mj-lt"/>
                <a:ea typeface="+mj-ea"/>
                <a:cs typeface="+mj-cs"/>
              </a:rPr>
              <a:t>	</a:t>
            </a:r>
            <a:r>
              <a:rPr lang="nl-NL" sz="2000" b="1" kern="0" dirty="0" err="1">
                <a:solidFill>
                  <a:srgbClr val="0070C0"/>
                </a:solidFill>
                <a:latin typeface="+mj-lt"/>
                <a:ea typeface="+mj-ea"/>
                <a:cs typeface="+mj-cs"/>
              </a:rPr>
              <a:t>Déterminer</a:t>
            </a:r>
            <a:r>
              <a:rPr lang="nl-NL" sz="2000" b="1" kern="0" dirty="0">
                <a:solidFill>
                  <a:srgbClr val="0070C0"/>
                </a:solidFill>
                <a:latin typeface="+mj-lt"/>
                <a:ea typeface="+mj-ea"/>
                <a:cs typeface="+mj-cs"/>
              </a:rPr>
              <a:t> </a:t>
            </a:r>
            <a:r>
              <a:rPr lang="nl-NL" sz="2000" b="1" kern="0" dirty="0" err="1">
                <a:solidFill>
                  <a:srgbClr val="0070C0"/>
                </a:solidFill>
                <a:latin typeface="+mj-lt"/>
                <a:ea typeface="+mj-ea"/>
                <a:cs typeface="+mj-cs"/>
              </a:rPr>
              <a:t>l’emplacement</a:t>
            </a:r>
            <a:r>
              <a:rPr lang="nl-NL" sz="2000" b="1" kern="0" dirty="0">
                <a:solidFill>
                  <a:srgbClr val="0070C0"/>
                </a:solidFill>
                <a:latin typeface="+mj-lt"/>
                <a:ea typeface="+mj-ea"/>
                <a:cs typeface="+mj-cs"/>
              </a:rPr>
              <a:t> de la vigie </a:t>
            </a:r>
            <a:endParaRPr lang="en-US" sz="2000" b="1" kern="0" dirty="0">
              <a:solidFill>
                <a:srgbClr val="0070C0"/>
              </a:solidFill>
              <a:latin typeface="+mj-lt"/>
              <a:ea typeface="+mj-ea"/>
              <a:cs typeface="+mj-cs"/>
            </a:endParaRPr>
          </a:p>
        </p:txBody>
      </p:sp>
      <p:sp>
        <p:nvSpPr>
          <p:cNvPr id="11" name="Rounded Rectangle 10"/>
          <p:cNvSpPr/>
          <p:nvPr/>
        </p:nvSpPr>
        <p:spPr bwMode="auto">
          <a:xfrm>
            <a:off x="1703512" y="4199360"/>
            <a:ext cx="9145016" cy="2325985"/>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600" dirty="0">
                <a:solidFill>
                  <a:schemeClr val="accent2"/>
                </a:solidFill>
                <a:latin typeface="+mn-lt"/>
              </a:rPr>
              <a:t>Pour rappel, la </a:t>
            </a:r>
            <a:r>
              <a:rPr lang="en-US" sz="1600" dirty="0" err="1">
                <a:solidFill>
                  <a:schemeClr val="accent2"/>
                </a:solidFill>
                <a:latin typeface="+mn-lt"/>
              </a:rPr>
              <a:t>vigie</a:t>
            </a:r>
            <a:r>
              <a:rPr lang="en-US" sz="1600" dirty="0">
                <a:solidFill>
                  <a:schemeClr val="accent2"/>
                </a:solidFill>
                <a:latin typeface="+mn-lt"/>
              </a:rPr>
              <a:t> </a:t>
            </a:r>
            <a:r>
              <a:rPr lang="en-US" sz="1600" dirty="0" err="1">
                <a:solidFill>
                  <a:schemeClr val="accent2"/>
                </a:solidFill>
                <a:latin typeface="+mn-lt"/>
              </a:rPr>
              <a:t>doit</a:t>
            </a:r>
            <a:r>
              <a:rPr lang="en-US" sz="1600" dirty="0">
                <a:solidFill>
                  <a:schemeClr val="accent2"/>
                </a:solidFill>
                <a:latin typeface="+mn-lt"/>
              </a:rPr>
              <a:t> </a:t>
            </a:r>
            <a:r>
              <a:rPr lang="en-US" sz="1600" dirty="0" err="1">
                <a:solidFill>
                  <a:schemeClr val="accent2"/>
                </a:solidFill>
                <a:latin typeface="+mn-lt"/>
              </a:rPr>
              <a:t>être</a:t>
            </a:r>
            <a:r>
              <a:rPr lang="en-US" sz="1600" dirty="0">
                <a:solidFill>
                  <a:schemeClr val="accent2"/>
                </a:solidFill>
                <a:latin typeface="+mn-lt"/>
              </a:rPr>
              <a:t> </a:t>
            </a:r>
            <a:r>
              <a:rPr lang="en-US" sz="1600" dirty="0" err="1">
                <a:solidFill>
                  <a:schemeClr val="accent2"/>
                </a:solidFill>
                <a:latin typeface="+mn-lt"/>
              </a:rPr>
              <a:t>placée</a:t>
            </a:r>
            <a:r>
              <a:rPr lang="en-US" sz="1600" dirty="0">
                <a:solidFill>
                  <a:schemeClr val="accent2"/>
                </a:solidFill>
                <a:latin typeface="+mn-lt"/>
              </a:rPr>
              <a:t> </a:t>
            </a:r>
            <a:r>
              <a:rPr lang="en-US" sz="1600" b="1" dirty="0">
                <a:solidFill>
                  <a:schemeClr val="accent2"/>
                </a:solidFill>
                <a:latin typeface="+mn-lt"/>
              </a:rPr>
              <a:t>à </a:t>
            </a:r>
            <a:r>
              <a:rPr lang="en-US" sz="1600" b="1" dirty="0" err="1">
                <a:solidFill>
                  <a:schemeClr val="accent2"/>
                </a:solidFill>
                <a:latin typeface="+mn-lt"/>
              </a:rPr>
              <a:t>proximité</a:t>
            </a:r>
            <a:r>
              <a:rPr lang="en-US" sz="1600" b="1" dirty="0">
                <a:solidFill>
                  <a:schemeClr val="accent2"/>
                </a:solidFill>
                <a:latin typeface="+mn-lt"/>
              </a:rPr>
              <a:t> </a:t>
            </a:r>
            <a:r>
              <a:rPr lang="en-US" sz="1600" b="1" dirty="0" err="1">
                <a:solidFill>
                  <a:schemeClr val="accent2"/>
                </a:solidFill>
                <a:latin typeface="+mn-lt"/>
              </a:rPr>
              <a:t>immédiate</a:t>
            </a:r>
            <a:r>
              <a:rPr lang="en-US" sz="1600" dirty="0">
                <a:solidFill>
                  <a:schemeClr val="accent2"/>
                </a:solidFill>
                <a:latin typeface="+mn-lt"/>
              </a:rPr>
              <a:t> des agents au travail de </a:t>
            </a:r>
            <a:r>
              <a:rPr lang="en-US" sz="1600" dirty="0" err="1">
                <a:solidFill>
                  <a:schemeClr val="accent2"/>
                </a:solidFill>
                <a:latin typeface="+mn-lt"/>
              </a:rPr>
              <a:t>manière</a:t>
            </a:r>
            <a:r>
              <a:rPr lang="en-US" sz="1600" dirty="0">
                <a:solidFill>
                  <a:schemeClr val="accent2"/>
                </a:solidFill>
                <a:latin typeface="+mn-lt"/>
              </a:rPr>
              <a:t> à </a:t>
            </a:r>
            <a:r>
              <a:rPr lang="en-US" sz="1600" dirty="0" err="1">
                <a:solidFill>
                  <a:schemeClr val="accent2"/>
                </a:solidFill>
                <a:latin typeface="+mn-lt"/>
              </a:rPr>
              <a:t>pouvoir</a:t>
            </a:r>
            <a:r>
              <a:rPr lang="en-US" sz="1600" dirty="0">
                <a:solidFill>
                  <a:schemeClr val="accent2"/>
                </a:solidFill>
                <a:latin typeface="+mn-lt"/>
              </a:rPr>
              <a:t> </a:t>
            </a:r>
            <a:r>
              <a:rPr lang="en-US" sz="1600" dirty="0" err="1">
                <a:solidFill>
                  <a:schemeClr val="accent2"/>
                </a:solidFill>
                <a:latin typeface="+mn-lt"/>
              </a:rPr>
              <a:t>voir</a:t>
            </a:r>
            <a:r>
              <a:rPr lang="en-US" sz="1600" dirty="0">
                <a:solidFill>
                  <a:schemeClr val="accent2"/>
                </a:solidFill>
                <a:latin typeface="+mn-lt"/>
              </a:rPr>
              <a:t> et </a:t>
            </a:r>
            <a:r>
              <a:rPr lang="en-US" sz="1600" dirty="0" err="1">
                <a:solidFill>
                  <a:schemeClr val="accent2"/>
                </a:solidFill>
                <a:latin typeface="+mn-lt"/>
              </a:rPr>
              <a:t>être</a:t>
            </a:r>
            <a:r>
              <a:rPr lang="en-US" sz="1600" dirty="0">
                <a:solidFill>
                  <a:schemeClr val="accent2"/>
                </a:solidFill>
                <a:latin typeface="+mn-lt"/>
              </a:rPr>
              <a:t> vu par </a:t>
            </a:r>
            <a:r>
              <a:rPr lang="en-US" sz="1600" dirty="0" err="1">
                <a:solidFill>
                  <a:schemeClr val="accent2"/>
                </a:solidFill>
                <a:latin typeface="+mn-lt"/>
              </a:rPr>
              <a:t>chaque</a:t>
            </a:r>
            <a:r>
              <a:rPr lang="en-US" sz="1600" dirty="0">
                <a:solidFill>
                  <a:schemeClr val="accent2"/>
                </a:solidFill>
                <a:latin typeface="+mn-lt"/>
              </a:rPr>
              <a:t> agent au travail. </a:t>
            </a:r>
          </a:p>
          <a:p>
            <a:pPr algn="just"/>
            <a:endParaRPr lang="en-US" sz="1600" dirty="0">
              <a:solidFill>
                <a:schemeClr val="accent2"/>
              </a:solidFill>
            </a:endParaRPr>
          </a:p>
          <a:p>
            <a:pPr algn="just"/>
            <a:r>
              <a:rPr lang="en-US" sz="1600" dirty="0">
                <a:solidFill>
                  <a:schemeClr val="accent2"/>
                </a:solidFill>
                <a:latin typeface="+mn-lt"/>
              </a:rPr>
              <a:t>La </a:t>
            </a:r>
            <a:r>
              <a:rPr lang="en-US" sz="1600" dirty="0" err="1">
                <a:solidFill>
                  <a:schemeClr val="accent2"/>
                </a:solidFill>
                <a:latin typeface="+mn-lt"/>
              </a:rPr>
              <a:t>vigie</a:t>
            </a:r>
            <a:r>
              <a:rPr lang="en-US" sz="1600" dirty="0">
                <a:solidFill>
                  <a:schemeClr val="accent2"/>
                </a:solidFill>
                <a:latin typeface="+mn-lt"/>
              </a:rPr>
              <a:t> </a:t>
            </a:r>
            <a:r>
              <a:rPr lang="en-US" sz="1600" dirty="0" err="1">
                <a:solidFill>
                  <a:schemeClr val="accent2"/>
                </a:solidFill>
                <a:latin typeface="+mn-lt"/>
              </a:rPr>
              <a:t>est</a:t>
            </a:r>
            <a:r>
              <a:rPr lang="en-US" sz="1600" dirty="0">
                <a:solidFill>
                  <a:schemeClr val="accent2"/>
                </a:solidFill>
                <a:latin typeface="+mn-lt"/>
              </a:rPr>
              <a:t> </a:t>
            </a:r>
            <a:r>
              <a:rPr lang="en-US" sz="1600" dirty="0" err="1">
                <a:solidFill>
                  <a:schemeClr val="accent2"/>
                </a:solidFill>
                <a:latin typeface="+mn-lt"/>
              </a:rPr>
              <a:t>positionnée</a:t>
            </a:r>
            <a:r>
              <a:rPr lang="en-US" sz="1600" dirty="0">
                <a:solidFill>
                  <a:schemeClr val="accent2"/>
                </a:solidFill>
                <a:latin typeface="+mn-lt"/>
              </a:rPr>
              <a:t> à hauteur des agents, </a:t>
            </a:r>
            <a:r>
              <a:rPr lang="en-US" sz="1600" dirty="0" err="1">
                <a:solidFill>
                  <a:schemeClr val="accent2"/>
                </a:solidFill>
                <a:latin typeface="+mn-lt"/>
              </a:rPr>
              <a:t>en</a:t>
            </a:r>
            <a:r>
              <a:rPr lang="en-US" sz="1600" dirty="0">
                <a:solidFill>
                  <a:schemeClr val="accent2"/>
                </a:solidFill>
                <a:latin typeface="+mn-lt"/>
              </a:rPr>
              <a:t> </a:t>
            </a:r>
            <a:r>
              <a:rPr lang="en-US" sz="1600" b="1" dirty="0" err="1">
                <a:solidFill>
                  <a:schemeClr val="accent2"/>
                </a:solidFill>
                <a:latin typeface="+mn-lt"/>
              </a:rPr>
              <a:t>dehors</a:t>
            </a:r>
            <a:r>
              <a:rPr lang="en-US" sz="1600" b="1" dirty="0">
                <a:solidFill>
                  <a:schemeClr val="accent2"/>
                </a:solidFill>
                <a:latin typeface="+mn-lt"/>
              </a:rPr>
              <a:t> de la zone </a:t>
            </a:r>
            <a:r>
              <a:rPr lang="en-US" sz="1600" b="1" dirty="0" err="1">
                <a:solidFill>
                  <a:schemeClr val="accent2"/>
                </a:solidFill>
                <a:latin typeface="+mn-lt"/>
              </a:rPr>
              <a:t>dangereuse</a:t>
            </a:r>
            <a:r>
              <a:rPr lang="en-US" sz="1600" b="1" dirty="0">
                <a:solidFill>
                  <a:schemeClr val="accent2"/>
                </a:solidFill>
                <a:latin typeface="+mn-lt"/>
              </a:rPr>
              <a:t>, </a:t>
            </a:r>
            <a:r>
              <a:rPr lang="en-US" sz="1600" u="sng" dirty="0">
                <a:solidFill>
                  <a:schemeClr val="accent2"/>
                </a:solidFill>
                <a:latin typeface="+mn-lt"/>
              </a:rPr>
              <a:t>et </a:t>
            </a:r>
            <a:r>
              <a:rPr lang="en-US" sz="1600" u="sng" dirty="0" err="1">
                <a:solidFill>
                  <a:schemeClr val="accent2"/>
                </a:solidFill>
                <a:latin typeface="+mn-lt"/>
              </a:rPr>
              <a:t>dans</a:t>
            </a:r>
            <a:r>
              <a:rPr lang="en-US" sz="1600" u="sng" dirty="0">
                <a:solidFill>
                  <a:schemeClr val="accent2"/>
                </a:solidFill>
                <a:latin typeface="+mn-lt"/>
              </a:rPr>
              <a:t> la </a:t>
            </a:r>
            <a:r>
              <a:rPr lang="en-US" sz="1600" u="sng" dirty="0" err="1">
                <a:solidFill>
                  <a:schemeClr val="accent2"/>
                </a:solidFill>
                <a:latin typeface="+mn-lt"/>
              </a:rPr>
              <a:t>mesure</a:t>
            </a:r>
            <a:r>
              <a:rPr lang="en-US" sz="1600" u="sng" dirty="0">
                <a:solidFill>
                  <a:schemeClr val="accent2"/>
                </a:solidFill>
                <a:latin typeface="+mn-lt"/>
              </a:rPr>
              <a:t> du possible </a:t>
            </a:r>
            <a:r>
              <a:rPr lang="en-US" sz="1600" b="1" dirty="0">
                <a:solidFill>
                  <a:schemeClr val="accent2"/>
                </a:solidFill>
                <a:latin typeface="+mn-lt"/>
              </a:rPr>
              <a:t>du </a:t>
            </a:r>
            <a:r>
              <a:rPr lang="en-US" sz="1600" b="1" dirty="0" err="1">
                <a:solidFill>
                  <a:schemeClr val="accent2"/>
                </a:solidFill>
                <a:latin typeface="+mn-lt"/>
              </a:rPr>
              <a:t>côté</a:t>
            </a:r>
            <a:r>
              <a:rPr lang="en-US" sz="1600" b="1" dirty="0">
                <a:solidFill>
                  <a:schemeClr val="accent2"/>
                </a:solidFill>
                <a:latin typeface="+mn-lt"/>
              </a:rPr>
              <a:t> de la zone de </a:t>
            </a:r>
            <a:r>
              <a:rPr lang="en-US" sz="1600" b="1" dirty="0" err="1">
                <a:solidFill>
                  <a:schemeClr val="accent2"/>
                </a:solidFill>
                <a:latin typeface="+mn-lt"/>
              </a:rPr>
              <a:t>dégagement</a:t>
            </a:r>
            <a:r>
              <a:rPr lang="en-US" sz="1600" dirty="0">
                <a:solidFill>
                  <a:schemeClr val="accent2"/>
                </a:solidFill>
                <a:latin typeface="+mn-lt"/>
              </a:rPr>
              <a:t>. </a:t>
            </a:r>
          </a:p>
          <a:p>
            <a:pPr algn="just"/>
            <a:endParaRPr lang="en-US" sz="1600" dirty="0">
              <a:solidFill>
                <a:schemeClr val="accent2"/>
              </a:solidFill>
            </a:endParaRPr>
          </a:p>
          <a:p>
            <a:pPr algn="just"/>
            <a:r>
              <a:rPr lang="en-US" sz="1600" dirty="0" err="1">
                <a:solidFill>
                  <a:schemeClr val="accent2"/>
                </a:solidFill>
                <a:latin typeface="+mn-lt"/>
              </a:rPr>
              <a:t>Cette</a:t>
            </a:r>
            <a:r>
              <a:rPr lang="en-US" sz="1600" dirty="0">
                <a:solidFill>
                  <a:schemeClr val="accent2"/>
                </a:solidFill>
                <a:latin typeface="+mn-lt"/>
              </a:rPr>
              <a:t> </a:t>
            </a:r>
            <a:r>
              <a:rPr lang="en-US" sz="1600" dirty="0" err="1">
                <a:solidFill>
                  <a:schemeClr val="accent2"/>
                </a:solidFill>
                <a:latin typeface="+mn-lt"/>
              </a:rPr>
              <a:t>façon</a:t>
            </a:r>
            <a:r>
              <a:rPr lang="en-US" sz="1600" dirty="0">
                <a:solidFill>
                  <a:schemeClr val="accent2"/>
                </a:solidFill>
                <a:latin typeface="+mn-lt"/>
              </a:rPr>
              <a:t> de </a:t>
            </a:r>
            <a:r>
              <a:rPr lang="en-US" sz="1600" dirty="0" err="1">
                <a:solidFill>
                  <a:schemeClr val="accent2"/>
                </a:solidFill>
                <a:latin typeface="+mn-lt"/>
              </a:rPr>
              <a:t>procéder</a:t>
            </a:r>
            <a:r>
              <a:rPr lang="en-US" sz="1600" dirty="0">
                <a:solidFill>
                  <a:schemeClr val="accent2"/>
                </a:solidFill>
                <a:latin typeface="+mn-lt"/>
              </a:rPr>
              <a:t> </a:t>
            </a:r>
            <a:r>
              <a:rPr lang="en-US" sz="1600" dirty="0" err="1">
                <a:solidFill>
                  <a:schemeClr val="accent2"/>
                </a:solidFill>
                <a:latin typeface="+mn-lt"/>
              </a:rPr>
              <a:t>évite</a:t>
            </a:r>
            <a:r>
              <a:rPr lang="en-US" sz="1600" dirty="0">
                <a:solidFill>
                  <a:schemeClr val="accent2"/>
                </a:solidFill>
                <a:latin typeface="+mn-lt"/>
              </a:rPr>
              <a:t> </a:t>
            </a:r>
            <a:r>
              <a:rPr lang="en-US" sz="1600" dirty="0" err="1">
                <a:solidFill>
                  <a:schemeClr val="accent2"/>
                </a:solidFill>
                <a:latin typeface="+mn-lt"/>
              </a:rPr>
              <a:t>d’exposer</a:t>
            </a:r>
            <a:r>
              <a:rPr lang="en-US" sz="1600" dirty="0">
                <a:solidFill>
                  <a:schemeClr val="accent2"/>
                </a:solidFill>
                <a:latin typeface="+mn-lt"/>
              </a:rPr>
              <a:t> </a:t>
            </a:r>
            <a:r>
              <a:rPr lang="en-US" sz="1600" dirty="0" err="1">
                <a:solidFill>
                  <a:schemeClr val="accent2"/>
                </a:solidFill>
                <a:latin typeface="+mn-lt"/>
              </a:rPr>
              <a:t>inutilement</a:t>
            </a:r>
            <a:r>
              <a:rPr lang="en-US" sz="1600" dirty="0">
                <a:solidFill>
                  <a:schemeClr val="accent2"/>
                </a:solidFill>
                <a:latin typeface="+mn-lt"/>
              </a:rPr>
              <a:t> la </a:t>
            </a:r>
            <a:r>
              <a:rPr lang="en-US" sz="1600" dirty="0" err="1">
                <a:solidFill>
                  <a:schemeClr val="accent2"/>
                </a:solidFill>
                <a:latin typeface="+mn-lt"/>
              </a:rPr>
              <a:t>vigie</a:t>
            </a:r>
            <a:r>
              <a:rPr lang="en-US" sz="1600" dirty="0">
                <a:solidFill>
                  <a:schemeClr val="accent2"/>
                </a:solidFill>
                <a:latin typeface="+mn-lt"/>
              </a:rPr>
              <a:t> et </a:t>
            </a:r>
            <a:r>
              <a:rPr lang="en-US" sz="1600" dirty="0" err="1">
                <a:solidFill>
                  <a:schemeClr val="accent2"/>
                </a:solidFill>
                <a:latin typeface="+mn-lt"/>
              </a:rPr>
              <a:t>associe</a:t>
            </a:r>
            <a:r>
              <a:rPr lang="en-US" sz="1600" dirty="0">
                <a:solidFill>
                  <a:schemeClr val="accent2"/>
                </a:solidFill>
                <a:latin typeface="+mn-lt"/>
              </a:rPr>
              <a:t> la </a:t>
            </a:r>
            <a:r>
              <a:rPr lang="en-US" sz="1600" dirty="0" err="1">
                <a:solidFill>
                  <a:schemeClr val="accent2"/>
                </a:solidFill>
                <a:latin typeface="+mn-lt"/>
              </a:rPr>
              <a:t>localisation</a:t>
            </a:r>
            <a:r>
              <a:rPr lang="en-US" sz="1600" dirty="0">
                <a:solidFill>
                  <a:schemeClr val="accent2"/>
                </a:solidFill>
                <a:latin typeface="+mn-lt"/>
              </a:rPr>
              <a:t> de la zone de </a:t>
            </a:r>
            <a:r>
              <a:rPr lang="en-US" sz="1600" dirty="0" err="1">
                <a:solidFill>
                  <a:schemeClr val="accent2"/>
                </a:solidFill>
                <a:latin typeface="+mn-lt"/>
              </a:rPr>
              <a:t>dégagement</a:t>
            </a:r>
            <a:r>
              <a:rPr lang="en-US" sz="1600" dirty="0">
                <a:solidFill>
                  <a:schemeClr val="accent2"/>
                </a:solidFill>
                <a:latin typeface="+mn-lt"/>
              </a:rPr>
              <a:t> avec la position de la </a:t>
            </a:r>
            <a:r>
              <a:rPr lang="en-US" sz="1600" dirty="0" err="1">
                <a:solidFill>
                  <a:schemeClr val="accent2"/>
                </a:solidFill>
                <a:latin typeface="+mn-lt"/>
              </a:rPr>
              <a:t>vigie</a:t>
            </a:r>
            <a:r>
              <a:rPr lang="en-US" sz="1600" dirty="0">
                <a:solidFill>
                  <a:schemeClr val="accent2"/>
                </a:solidFill>
                <a:latin typeface="+mn-lt"/>
              </a:rPr>
              <a:t>. </a:t>
            </a:r>
          </a:p>
        </p:txBody>
      </p:sp>
      <p:sp>
        <p:nvSpPr>
          <p:cNvPr id="16" name="Rounded Rectangle 15"/>
          <p:cNvSpPr/>
          <p:nvPr/>
        </p:nvSpPr>
        <p:spPr bwMode="auto">
          <a:xfrm>
            <a:off x="2076256" y="1268760"/>
            <a:ext cx="8772272" cy="980282"/>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GB" sz="1600" dirty="0" err="1">
                <a:solidFill>
                  <a:srgbClr val="0070C0"/>
                </a:solidFill>
                <a:latin typeface="+mn-lt"/>
              </a:rPr>
              <a:t>L’emplacement</a:t>
            </a:r>
            <a:r>
              <a:rPr lang="en-GB" sz="1600" dirty="0">
                <a:solidFill>
                  <a:srgbClr val="0070C0"/>
                </a:solidFill>
                <a:latin typeface="+mn-lt"/>
              </a:rPr>
              <a:t> de la </a:t>
            </a:r>
            <a:r>
              <a:rPr lang="en-GB" sz="1600" dirty="0" err="1">
                <a:solidFill>
                  <a:srgbClr val="0070C0"/>
                </a:solidFill>
                <a:latin typeface="+mn-lt"/>
              </a:rPr>
              <a:t>vigie</a:t>
            </a:r>
            <a:r>
              <a:rPr lang="en-GB" sz="1600" dirty="0">
                <a:solidFill>
                  <a:srgbClr val="0070C0"/>
                </a:solidFill>
                <a:latin typeface="+mn-lt"/>
              </a:rPr>
              <a:t> sur le terrain a </a:t>
            </a:r>
            <a:r>
              <a:rPr lang="en-GB" sz="1600" dirty="0" err="1">
                <a:solidFill>
                  <a:srgbClr val="0070C0"/>
                </a:solidFill>
                <a:latin typeface="+mn-lt"/>
              </a:rPr>
              <a:t>dû</a:t>
            </a:r>
            <a:r>
              <a:rPr lang="en-GB" sz="1600" dirty="0">
                <a:solidFill>
                  <a:srgbClr val="0070C0"/>
                </a:solidFill>
                <a:latin typeface="+mn-lt"/>
              </a:rPr>
              <a:t> </a:t>
            </a:r>
            <a:r>
              <a:rPr lang="en-GB" sz="1600" dirty="0" err="1">
                <a:solidFill>
                  <a:srgbClr val="0070C0"/>
                </a:solidFill>
                <a:latin typeface="+mn-lt"/>
              </a:rPr>
              <a:t>être</a:t>
            </a:r>
            <a:r>
              <a:rPr lang="en-GB" sz="1600" dirty="0">
                <a:solidFill>
                  <a:srgbClr val="0070C0"/>
                </a:solidFill>
                <a:latin typeface="+mn-lt"/>
              </a:rPr>
              <a:t> </a:t>
            </a:r>
            <a:r>
              <a:rPr lang="en-GB" sz="1600" dirty="0" err="1">
                <a:solidFill>
                  <a:srgbClr val="0070C0"/>
                </a:solidFill>
                <a:latin typeface="+mn-lt"/>
              </a:rPr>
              <a:t>déterminée</a:t>
            </a:r>
            <a:r>
              <a:rPr lang="en-GB" sz="1600" dirty="0">
                <a:solidFill>
                  <a:srgbClr val="0070C0"/>
                </a:solidFill>
                <a:latin typeface="+mn-lt"/>
              </a:rPr>
              <a:t> </a:t>
            </a:r>
            <a:r>
              <a:rPr lang="en-GB" sz="1600" dirty="0" err="1">
                <a:solidFill>
                  <a:srgbClr val="0070C0"/>
                </a:solidFill>
                <a:latin typeface="+mn-lt"/>
              </a:rPr>
              <a:t>préalablement</a:t>
            </a:r>
            <a:r>
              <a:rPr lang="en-GB" sz="1600" dirty="0">
                <a:solidFill>
                  <a:srgbClr val="0070C0"/>
                </a:solidFill>
                <a:latin typeface="+mn-lt"/>
              </a:rPr>
              <a:t> (</a:t>
            </a:r>
            <a:r>
              <a:rPr lang="en-GB" sz="1600" dirty="0" err="1">
                <a:solidFill>
                  <a:srgbClr val="0070C0"/>
                </a:solidFill>
                <a:latin typeface="+mn-lt"/>
              </a:rPr>
              <a:t>voir</a:t>
            </a:r>
            <a:r>
              <a:rPr lang="en-GB" sz="1600" dirty="0">
                <a:solidFill>
                  <a:srgbClr val="0070C0"/>
                </a:solidFill>
                <a:latin typeface="+mn-lt"/>
              </a:rPr>
              <a:t> phase 2: “Validation de </a:t>
            </a:r>
            <a:r>
              <a:rPr lang="en-GB" sz="1600" dirty="0" err="1">
                <a:solidFill>
                  <a:srgbClr val="0070C0"/>
                </a:solidFill>
                <a:latin typeface="+mn-lt"/>
              </a:rPr>
              <a:t>l’étude</a:t>
            </a:r>
            <a:r>
              <a:rPr lang="en-GB" sz="1600" dirty="0">
                <a:solidFill>
                  <a:srgbClr val="0070C0"/>
                </a:solidFill>
                <a:latin typeface="+mn-lt"/>
              </a:rPr>
              <a:t> </a:t>
            </a:r>
            <a:r>
              <a:rPr lang="en-GB" sz="1600" dirty="0" err="1">
                <a:solidFill>
                  <a:srgbClr val="0070C0"/>
                </a:solidFill>
                <a:latin typeface="+mn-lt"/>
              </a:rPr>
              <a:t>théorique</a:t>
            </a:r>
            <a:r>
              <a:rPr lang="en-GB" sz="1600" dirty="0">
                <a:solidFill>
                  <a:srgbClr val="0070C0"/>
                </a:solidFill>
                <a:latin typeface="+mn-lt"/>
              </a:rPr>
              <a:t> sur le terrain”), </a:t>
            </a:r>
            <a:r>
              <a:rPr lang="en-GB" sz="1600" dirty="0" err="1">
                <a:solidFill>
                  <a:srgbClr val="0070C0"/>
                </a:solidFill>
                <a:latin typeface="+mn-lt"/>
              </a:rPr>
              <a:t>afin</a:t>
            </a:r>
            <a:r>
              <a:rPr lang="en-GB" sz="1600" dirty="0">
                <a:solidFill>
                  <a:srgbClr val="0070C0"/>
                </a:solidFill>
                <a:latin typeface="+mn-lt"/>
              </a:rPr>
              <a:t> d’être </a:t>
            </a:r>
            <a:r>
              <a:rPr lang="en-GB" sz="1600" dirty="0" err="1">
                <a:solidFill>
                  <a:srgbClr val="0070C0"/>
                </a:solidFill>
                <a:latin typeface="+mn-lt"/>
              </a:rPr>
              <a:t>en</a:t>
            </a:r>
            <a:r>
              <a:rPr lang="en-GB" sz="1600" dirty="0">
                <a:solidFill>
                  <a:srgbClr val="0070C0"/>
                </a:solidFill>
                <a:latin typeface="+mn-lt"/>
              </a:rPr>
              <a:t> </a:t>
            </a:r>
            <a:r>
              <a:rPr lang="en-GB" sz="1600" dirty="0" err="1">
                <a:solidFill>
                  <a:srgbClr val="0070C0"/>
                </a:solidFill>
                <a:latin typeface="+mn-lt"/>
              </a:rPr>
              <a:t>mesure</a:t>
            </a:r>
            <a:r>
              <a:rPr lang="en-GB" sz="1600" dirty="0">
                <a:solidFill>
                  <a:srgbClr val="0070C0"/>
                </a:solidFill>
                <a:latin typeface="+mn-lt"/>
              </a:rPr>
              <a:t> de </a:t>
            </a:r>
            <a:r>
              <a:rPr lang="en-GB" sz="1600" dirty="0" err="1">
                <a:solidFill>
                  <a:srgbClr val="0070C0"/>
                </a:solidFill>
                <a:latin typeface="+mn-lt"/>
              </a:rPr>
              <a:t>vérifier</a:t>
            </a:r>
            <a:r>
              <a:rPr lang="en-GB" sz="1600" dirty="0">
                <a:solidFill>
                  <a:srgbClr val="0070C0"/>
                </a:solidFill>
                <a:latin typeface="+mn-lt"/>
              </a:rPr>
              <a:t> </a:t>
            </a:r>
            <a:r>
              <a:rPr lang="en-GB" sz="1600" dirty="0" err="1">
                <a:solidFill>
                  <a:srgbClr val="0070C0"/>
                </a:solidFill>
                <a:latin typeface="+mn-lt"/>
              </a:rPr>
              <a:t>si</a:t>
            </a:r>
            <a:r>
              <a:rPr lang="en-GB" sz="1600" dirty="0">
                <a:solidFill>
                  <a:srgbClr val="0070C0"/>
                </a:solidFill>
                <a:latin typeface="+mn-lt"/>
              </a:rPr>
              <a:t> la </a:t>
            </a:r>
            <a:r>
              <a:rPr lang="en-GB" sz="1600" dirty="0" err="1">
                <a:solidFill>
                  <a:srgbClr val="0070C0"/>
                </a:solidFill>
                <a:latin typeface="+mn-lt"/>
              </a:rPr>
              <a:t>visibilité</a:t>
            </a:r>
            <a:r>
              <a:rPr lang="en-GB" sz="1600" dirty="0">
                <a:solidFill>
                  <a:srgbClr val="0070C0"/>
                </a:solidFill>
                <a:latin typeface="+mn-lt"/>
              </a:rPr>
              <a:t> des points de </a:t>
            </a:r>
            <a:r>
              <a:rPr lang="en-GB" sz="1600" dirty="0" err="1">
                <a:solidFill>
                  <a:srgbClr val="0070C0"/>
                </a:solidFill>
                <a:latin typeface="+mn-lt"/>
              </a:rPr>
              <a:t>détection</a:t>
            </a:r>
            <a:r>
              <a:rPr lang="en-GB" sz="1600" dirty="0">
                <a:solidFill>
                  <a:srgbClr val="0070C0"/>
                </a:solidFill>
                <a:latin typeface="+mn-lt"/>
              </a:rPr>
              <a:t> par la </a:t>
            </a:r>
            <a:r>
              <a:rPr lang="en-GB" sz="1600" dirty="0" err="1">
                <a:solidFill>
                  <a:srgbClr val="0070C0"/>
                </a:solidFill>
                <a:latin typeface="+mn-lt"/>
              </a:rPr>
              <a:t>vigie</a:t>
            </a:r>
            <a:r>
              <a:rPr lang="en-GB" sz="1600" dirty="0">
                <a:solidFill>
                  <a:srgbClr val="0070C0"/>
                </a:solidFill>
                <a:latin typeface="+mn-lt"/>
              </a:rPr>
              <a:t> </a:t>
            </a:r>
            <a:r>
              <a:rPr lang="en-GB" sz="1600" dirty="0" err="1">
                <a:solidFill>
                  <a:srgbClr val="0070C0"/>
                </a:solidFill>
                <a:latin typeface="+mn-lt"/>
              </a:rPr>
              <a:t>est</a:t>
            </a:r>
            <a:r>
              <a:rPr lang="en-GB" sz="1600" dirty="0">
                <a:solidFill>
                  <a:srgbClr val="0070C0"/>
                </a:solidFill>
                <a:latin typeface="+mn-lt"/>
              </a:rPr>
              <a:t> </a:t>
            </a:r>
            <a:r>
              <a:rPr lang="en-GB" sz="1600" dirty="0" err="1">
                <a:solidFill>
                  <a:srgbClr val="0070C0"/>
                </a:solidFill>
                <a:latin typeface="+mn-lt"/>
              </a:rPr>
              <a:t>garantie</a:t>
            </a:r>
            <a:r>
              <a:rPr lang="en-GB" sz="1600" dirty="0">
                <a:solidFill>
                  <a:srgbClr val="0070C0"/>
                </a:solidFill>
                <a:latin typeface="+mn-lt"/>
              </a:rPr>
              <a:t> sur le terrain.</a:t>
            </a:r>
            <a:endParaRPr lang="nl-NL" sz="1600" dirty="0">
              <a:solidFill>
                <a:srgbClr val="0070C0"/>
              </a:solidFill>
              <a:latin typeface="+mn-lt"/>
            </a:endParaRPr>
          </a:p>
        </p:txBody>
      </p:sp>
      <p:pic>
        <p:nvPicPr>
          <p:cNvPr id="17" name="Picture 2"/>
          <p:cNvPicPr>
            <a:picLocks noChangeAspect="1" noChangeArrowheads="1"/>
          </p:cNvPicPr>
          <p:nvPr/>
        </p:nvPicPr>
        <p:blipFill>
          <a:blip r:embed="rId2"/>
          <a:srcRect/>
          <a:stretch>
            <a:fillRect/>
          </a:stretch>
        </p:blipFill>
        <p:spPr bwMode="auto">
          <a:xfrm>
            <a:off x="1605088" y="1313161"/>
            <a:ext cx="471168" cy="637061"/>
          </a:xfrm>
          <a:prstGeom prst="rect">
            <a:avLst/>
          </a:prstGeom>
          <a:noFill/>
          <a:ln w="9525">
            <a:noFill/>
            <a:miter lim="800000"/>
            <a:headEnd/>
            <a:tailEnd/>
          </a:ln>
        </p:spPr>
      </p:pic>
      <p:sp>
        <p:nvSpPr>
          <p:cNvPr id="18" name="Text Placeholder 2"/>
          <p:cNvSpPr txBox="1">
            <a:spLocks/>
          </p:cNvSpPr>
          <p:nvPr/>
        </p:nvSpPr>
        <p:spPr>
          <a:xfrm>
            <a:off x="8760296" y="196231"/>
            <a:ext cx="285625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3: </a:t>
            </a:r>
            <a:r>
              <a:rPr lang="en-GB" sz="900" kern="0" dirty="0" err="1">
                <a:latin typeface="Calibri" panose="020F0502020204030204" pitchFamily="34" charset="0"/>
                <a:cs typeface="Calibri" panose="020F0502020204030204" pitchFamily="34" charset="0"/>
              </a:rPr>
              <a:t>Déterminer</a:t>
            </a:r>
            <a:r>
              <a:rPr lang="en-GB" sz="900" kern="0" dirty="0">
                <a:latin typeface="Calibri" panose="020F0502020204030204" pitchFamily="34" charset="0"/>
                <a:cs typeface="Calibri" panose="020F0502020204030204" pitchFamily="34" charset="0"/>
              </a:rPr>
              <a:t> </a:t>
            </a:r>
            <a:r>
              <a:rPr lang="en-GB" sz="900" kern="0" dirty="0" err="1">
                <a:latin typeface="Calibri" panose="020F0502020204030204" pitchFamily="34" charset="0"/>
                <a:cs typeface="Calibri" panose="020F0502020204030204" pitchFamily="34" charset="0"/>
              </a:rPr>
              <a:t>l’emplacement</a:t>
            </a:r>
            <a:r>
              <a:rPr lang="en-GB" sz="900" kern="0" dirty="0">
                <a:latin typeface="Calibri" panose="020F0502020204030204" pitchFamily="34" charset="0"/>
                <a:cs typeface="Calibri" panose="020F0502020204030204" pitchFamily="34" charset="0"/>
              </a:rPr>
              <a:t> de la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p:txBody>
      </p:sp>
      <p:grpSp>
        <p:nvGrpSpPr>
          <p:cNvPr id="9" name="Group 8"/>
          <p:cNvGrpSpPr/>
          <p:nvPr/>
        </p:nvGrpSpPr>
        <p:grpSpPr>
          <a:xfrm>
            <a:off x="2855640" y="2316140"/>
            <a:ext cx="6605549" cy="1786212"/>
            <a:chOff x="1848368" y="1734846"/>
            <a:chExt cx="8372081" cy="2560803"/>
          </a:xfrm>
        </p:grpSpPr>
        <p:sp>
          <p:nvSpPr>
            <p:cNvPr id="13" name="TextBox 12"/>
            <p:cNvSpPr txBox="1"/>
            <p:nvPr/>
          </p:nvSpPr>
          <p:spPr>
            <a:xfrm>
              <a:off x="1886720" y="3113346"/>
              <a:ext cx="900400" cy="397120"/>
            </a:xfrm>
            <a:prstGeom prst="rect">
              <a:avLst/>
            </a:prstGeom>
            <a:noFill/>
          </p:spPr>
          <p:txBody>
            <a:bodyPr wrap="square" rtlCol="0">
              <a:spAutoFit/>
            </a:bodyPr>
            <a:lstStyle/>
            <a:p>
              <a:r>
                <a:rPr lang="en-GB" sz="1000" b="1" dirty="0"/>
                <a:t>Namur</a:t>
              </a:r>
              <a:r>
                <a:rPr lang="en-GB" sz="1200" dirty="0"/>
                <a:t> </a:t>
              </a:r>
            </a:p>
          </p:txBody>
        </p:sp>
        <p:sp>
          <p:nvSpPr>
            <p:cNvPr id="14" name="Rectangle 13"/>
            <p:cNvSpPr/>
            <p:nvPr/>
          </p:nvSpPr>
          <p:spPr>
            <a:xfrm>
              <a:off x="9561772" y="3140898"/>
              <a:ext cx="658677" cy="352995"/>
            </a:xfrm>
            <a:prstGeom prst="rect">
              <a:avLst/>
            </a:prstGeom>
          </p:spPr>
          <p:txBody>
            <a:bodyPr wrap="none">
              <a:spAutoFit/>
            </a:bodyPr>
            <a:lstStyle/>
            <a:p>
              <a:r>
                <a:rPr lang="en-GB" sz="1000" b="1" dirty="0"/>
                <a:t>Arlon</a:t>
              </a:r>
              <a:endParaRPr lang="en-GB" sz="1000" dirty="0"/>
            </a:p>
          </p:txBody>
        </p:sp>
        <p:cxnSp>
          <p:nvCxnSpPr>
            <p:cNvPr id="15" name="Straight Connector 14"/>
            <p:cNvCxnSpPr/>
            <p:nvPr/>
          </p:nvCxnSpPr>
          <p:spPr bwMode="auto">
            <a:xfrm flipV="1">
              <a:off x="1897250" y="3662783"/>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0985" y="1734846"/>
              <a:ext cx="321718" cy="758780"/>
            </a:xfrm>
            <a:prstGeom prst="rect">
              <a:avLst/>
            </a:prstGeom>
          </p:spPr>
        </p:pic>
        <p:cxnSp>
          <p:nvCxnSpPr>
            <p:cNvPr id="21" name="Straight Connector 20"/>
            <p:cNvCxnSpPr/>
            <p:nvPr/>
          </p:nvCxnSpPr>
          <p:spPr bwMode="auto">
            <a:xfrm flipV="1">
              <a:off x="1848368" y="4210748"/>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22" name="Oval 21"/>
            <p:cNvSpPr>
              <a:spLocks noChangeArrowheads="1"/>
            </p:cNvSpPr>
            <p:nvPr/>
          </p:nvSpPr>
          <p:spPr bwMode="auto">
            <a:xfrm>
              <a:off x="3006242" y="3627923"/>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23" name="Oval 63"/>
            <p:cNvSpPr>
              <a:spLocks noChangeArrowheads="1"/>
            </p:cNvSpPr>
            <p:nvPr/>
          </p:nvSpPr>
          <p:spPr bwMode="auto">
            <a:xfrm>
              <a:off x="3008088" y="4168911"/>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24" name="Rectangle 18"/>
            <p:cNvSpPr>
              <a:spLocks noChangeArrowheads="1"/>
            </p:cNvSpPr>
            <p:nvPr/>
          </p:nvSpPr>
          <p:spPr bwMode="auto">
            <a:xfrm>
              <a:off x="8939405" y="360168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25" name="Rectangle 24"/>
            <p:cNvSpPr>
              <a:spLocks noChangeArrowheads="1"/>
            </p:cNvSpPr>
            <p:nvPr/>
          </p:nvSpPr>
          <p:spPr bwMode="auto">
            <a:xfrm>
              <a:off x="8935160" y="4162176"/>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27" name="Rectangle 102"/>
            <p:cNvSpPr>
              <a:spLocks noChangeArrowheads="1"/>
            </p:cNvSpPr>
            <p:nvPr/>
          </p:nvSpPr>
          <p:spPr bwMode="auto">
            <a:xfrm>
              <a:off x="5506200" y="3510587"/>
              <a:ext cx="1265749" cy="317006"/>
            </a:xfrm>
            <a:prstGeom prst="rect">
              <a:avLst/>
            </a:prstGeom>
            <a:solidFill>
              <a:srgbClr val="FFFF00"/>
            </a:solidFill>
            <a:ln w="31750" algn="ctr">
              <a:solidFill>
                <a:srgbClr val="FFC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29" name="Chevron 29"/>
            <p:cNvSpPr>
              <a:spLocks noChangeArrowheads="1"/>
            </p:cNvSpPr>
            <p:nvPr/>
          </p:nvSpPr>
          <p:spPr bwMode="auto">
            <a:xfrm>
              <a:off x="2265484" y="3606161"/>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0" name="Chevron 30"/>
            <p:cNvSpPr>
              <a:spLocks noChangeAspect="1"/>
            </p:cNvSpPr>
            <p:nvPr/>
          </p:nvSpPr>
          <p:spPr bwMode="auto">
            <a:xfrm flipH="1">
              <a:off x="2274162" y="4151187"/>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cxnSp>
          <p:nvCxnSpPr>
            <p:cNvPr id="31" name="Straight Arrow Connector 30"/>
            <p:cNvCxnSpPr/>
            <p:nvPr/>
          </p:nvCxnSpPr>
          <p:spPr>
            <a:xfrm>
              <a:off x="6109342" y="2459569"/>
              <a:ext cx="29237" cy="62966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2" name="Picture 31" descr="D:\Documents And Settings\GQR7802\Local Settings\Temporary Internet Files\Content.IE5\HNYX0581\MC900441310[1].png"/>
            <p:cNvPicPr/>
            <p:nvPr/>
          </p:nvPicPr>
          <p:blipFill>
            <a:blip r:embed="rId4" cstate="print"/>
            <a:srcRect/>
            <a:stretch>
              <a:fillRect/>
            </a:stretch>
          </p:blipFill>
          <p:spPr bwMode="auto">
            <a:xfrm>
              <a:off x="6015389" y="2576042"/>
              <a:ext cx="246380" cy="246380"/>
            </a:xfrm>
            <a:prstGeom prst="rect">
              <a:avLst/>
            </a:prstGeom>
            <a:noFill/>
          </p:spPr>
        </p:pic>
        <p:grpSp>
          <p:nvGrpSpPr>
            <p:cNvPr id="33" name="Group 176"/>
            <p:cNvGrpSpPr>
              <a:grpSpLocks noChangeAspect="1"/>
            </p:cNvGrpSpPr>
            <p:nvPr/>
          </p:nvGrpSpPr>
          <p:grpSpPr bwMode="auto">
            <a:xfrm>
              <a:off x="5424924" y="3624650"/>
              <a:ext cx="162552" cy="107572"/>
              <a:chOff x="7956376" y="548680"/>
              <a:chExt cx="216024" cy="144016"/>
            </a:xfrm>
          </p:grpSpPr>
          <p:cxnSp>
            <p:nvCxnSpPr>
              <p:cNvPr id="40"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41"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sp>
          <p:nvSpPr>
            <p:cNvPr id="34" name="Rectangle 47"/>
            <p:cNvSpPr>
              <a:spLocks noChangeArrowheads="1"/>
            </p:cNvSpPr>
            <p:nvPr/>
          </p:nvSpPr>
          <p:spPr bwMode="auto">
            <a:xfrm>
              <a:off x="8429895" y="2202884"/>
              <a:ext cx="1223433" cy="143933"/>
            </a:xfrm>
            <a:prstGeom prst="rect">
              <a:avLst/>
            </a:prstGeom>
            <a:solidFill>
              <a:schemeClr val="bg1"/>
            </a:solidFill>
            <a:ln w="31750" algn="ctr">
              <a:noFill/>
              <a:round/>
              <a:headEnd/>
              <a:tailEnd/>
            </a:ln>
          </p:spPr>
          <p:txBody>
            <a:bodyPr wrap="none" anchor="ctr"/>
            <a:lstStyle/>
            <a:p>
              <a:pPr algn="ctr"/>
              <a:endParaRPr lang="en-US"/>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0190" y="3007593"/>
              <a:ext cx="439152" cy="675172"/>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3705" y="3014000"/>
              <a:ext cx="439152" cy="675172"/>
            </a:xfrm>
            <a:prstGeom prst="rect">
              <a:avLst/>
            </a:prstGeom>
          </p:spPr>
        </p:pic>
        <p:grpSp>
          <p:nvGrpSpPr>
            <p:cNvPr id="37" name="Group 176"/>
            <p:cNvGrpSpPr>
              <a:grpSpLocks noChangeAspect="1"/>
            </p:cNvGrpSpPr>
            <p:nvPr/>
          </p:nvGrpSpPr>
          <p:grpSpPr bwMode="auto">
            <a:xfrm>
              <a:off x="6695388" y="3615250"/>
              <a:ext cx="162552" cy="107572"/>
              <a:chOff x="7956376" y="548680"/>
              <a:chExt cx="216024" cy="144016"/>
            </a:xfrm>
          </p:grpSpPr>
          <p:cxnSp>
            <p:nvCxnSpPr>
              <p:cNvPr id="38"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9"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cxnSp>
        <p:nvCxnSpPr>
          <p:cNvPr id="42" name="Straight Connector 111"/>
          <p:cNvCxnSpPr/>
          <p:nvPr/>
        </p:nvCxnSpPr>
        <p:spPr bwMode="auto">
          <a:xfrm>
            <a:off x="4016869" y="3182011"/>
            <a:ext cx="4401335"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43" name="Rechte verbindingslijn met pijl 102"/>
          <p:cNvCxnSpPr/>
          <p:nvPr/>
        </p:nvCxnSpPr>
        <p:spPr bwMode="auto">
          <a:xfrm>
            <a:off x="6614016" y="3179978"/>
            <a:ext cx="0" cy="52247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44" name="Tekstvak 104"/>
          <p:cNvSpPr txBox="1"/>
          <p:nvPr/>
        </p:nvSpPr>
        <p:spPr bwMode="auto">
          <a:xfrm>
            <a:off x="6346925" y="3287919"/>
            <a:ext cx="865187" cy="246063"/>
          </a:xfrm>
          <a:prstGeom prst="rect">
            <a:avLst/>
          </a:prstGeom>
          <a:noFill/>
          <a:ln w="9525">
            <a:noFill/>
          </a:ln>
        </p:spPr>
        <p:txBody>
          <a:bodyPr>
            <a:spAutoFit/>
          </a:bodyPr>
          <a:lstStyle/>
          <a:p>
            <a:pPr algn="ctr">
              <a:defRPr/>
            </a:pPr>
            <a:r>
              <a:rPr lang="nl-BE" sz="1000" dirty="0">
                <a:solidFill>
                  <a:schemeClr val="accent3"/>
                </a:solidFill>
              </a:rPr>
              <a:t>DS</a:t>
            </a:r>
          </a:p>
        </p:txBody>
      </p:sp>
      <p:grpSp>
        <p:nvGrpSpPr>
          <p:cNvPr id="45" name="Group 44"/>
          <p:cNvGrpSpPr/>
          <p:nvPr/>
        </p:nvGrpSpPr>
        <p:grpSpPr>
          <a:xfrm>
            <a:off x="5677531" y="3788103"/>
            <a:ext cx="1126830" cy="363934"/>
            <a:chOff x="5326000" y="3192671"/>
            <a:chExt cx="1331895" cy="363934"/>
          </a:xfrm>
        </p:grpSpPr>
        <p:sp>
          <p:nvSpPr>
            <p:cNvPr id="46" name="Rectangle 102"/>
            <p:cNvSpPr>
              <a:spLocks noChangeArrowheads="1"/>
            </p:cNvSpPr>
            <p:nvPr/>
          </p:nvSpPr>
          <p:spPr bwMode="auto">
            <a:xfrm>
              <a:off x="5411443" y="3192671"/>
              <a:ext cx="1163597" cy="363934"/>
            </a:xfrm>
            <a:prstGeom prst="rect">
              <a:avLst/>
            </a:prstGeom>
            <a:noFill/>
            <a:ln w="31750" algn="ctr">
              <a:solidFill>
                <a:srgbClr val="FFC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cxnSp>
          <p:nvCxnSpPr>
            <p:cNvPr id="47" name="Straight Connector 109"/>
            <p:cNvCxnSpPr>
              <a:cxnSpLocks noChangeShapeType="1"/>
            </p:cNvCxnSpPr>
            <p:nvPr/>
          </p:nvCxnSpPr>
          <p:spPr bwMode="auto">
            <a:xfrm flipH="1">
              <a:off x="5339354" y="3412271"/>
              <a:ext cx="142694" cy="81544"/>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48" name="Straight Connector 108"/>
            <p:cNvCxnSpPr>
              <a:cxnSpLocks noChangeShapeType="1"/>
            </p:cNvCxnSpPr>
            <p:nvPr/>
          </p:nvCxnSpPr>
          <p:spPr bwMode="auto">
            <a:xfrm>
              <a:off x="5326000" y="3417955"/>
              <a:ext cx="148456" cy="81544"/>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49" name="Straight Connector 108"/>
            <p:cNvCxnSpPr>
              <a:cxnSpLocks noChangeShapeType="1"/>
            </p:cNvCxnSpPr>
            <p:nvPr/>
          </p:nvCxnSpPr>
          <p:spPr bwMode="auto">
            <a:xfrm>
              <a:off x="6509439" y="3422949"/>
              <a:ext cx="148456" cy="81544"/>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50" name="Straight Connector 109"/>
            <p:cNvCxnSpPr>
              <a:cxnSpLocks noChangeShapeType="1"/>
            </p:cNvCxnSpPr>
            <p:nvPr/>
          </p:nvCxnSpPr>
          <p:spPr bwMode="auto">
            <a:xfrm flipH="1">
              <a:off x="6510265" y="3412271"/>
              <a:ext cx="142694" cy="81544"/>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571019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Validation de </a:t>
            </a:r>
            <a:r>
              <a:rPr lang="en-US" sz="1200" dirty="0" err="1">
                <a:latin typeface="Arial" panose="020B0604020202020204" pitchFamily="34" charset="0"/>
                <a:cs typeface="Arial" panose="020B0604020202020204" pitchFamily="34" charset="0"/>
              </a:rPr>
              <a:t>l’étude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théorique</a:t>
            </a:r>
            <a:r>
              <a:rPr lang="en-US" sz="1200" dirty="0">
                <a:latin typeface="Arial" panose="020B0604020202020204" pitchFamily="34" charset="0"/>
                <a:cs typeface="Arial" panose="020B0604020202020204" pitchFamily="34" charset="0"/>
              </a:rPr>
              <a:t> sur le terrain</a:t>
            </a:r>
          </a:p>
        </p:txBody>
      </p:sp>
      <p:sp>
        <p:nvSpPr>
          <p:cNvPr id="25" name="Rectangle 24"/>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latin typeface="Arial" panose="020B0604020202020204" pitchFamily="34" charset="0"/>
                <a:cs typeface="Arial" panose="020B0604020202020204" pitchFamily="34" charset="0"/>
              </a:rPr>
              <a:t>Calculs</a:t>
            </a:r>
            <a:r>
              <a:rPr lang="en-US" sz="1200" dirty="0">
                <a:latin typeface="Arial" panose="020B0604020202020204" pitchFamily="34" charset="0"/>
                <a:cs typeface="Arial" panose="020B0604020202020204" pitchFamily="34" charset="0"/>
              </a:rPr>
              <a:t> de base</a:t>
            </a:r>
          </a:p>
          <a:p>
            <a:pPr algn="ctr"/>
            <a:r>
              <a:rPr lang="en-US" sz="1200" dirty="0">
                <a:latin typeface="Arial" panose="020B0604020202020204" pitchFamily="34" charset="0"/>
                <a:cs typeface="Arial" panose="020B0604020202020204" pitchFamily="34" charset="0"/>
              </a:rPr>
              <a:t>Etude </a:t>
            </a:r>
            <a:r>
              <a:rPr lang="en-US" sz="1200" dirty="0" err="1">
                <a:latin typeface="Arial" panose="020B0604020202020204" pitchFamily="34" charset="0"/>
                <a:cs typeface="Arial" panose="020B0604020202020204" pitchFamily="34" charset="0"/>
              </a:rPr>
              <a:t>théorique</a:t>
            </a:r>
            <a:r>
              <a:rPr lang="en-US" sz="1200" dirty="0">
                <a:latin typeface="Arial" panose="020B0604020202020204" pitchFamily="34" charset="0"/>
                <a:cs typeface="Arial" panose="020B0604020202020204" pitchFamily="34" charset="0"/>
              </a:rPr>
              <a:t>  </a:t>
            </a:r>
          </a:p>
        </p:txBody>
      </p:sp>
      <p:sp>
        <p:nvSpPr>
          <p:cNvPr id="26"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9"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0" name="Rectangle 39"/>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latin typeface="Arial" panose="020B0604020202020204" pitchFamily="34" charset="0"/>
                <a:cs typeface="Arial" panose="020B0604020202020204" pitchFamily="34" charset="0"/>
              </a:rPr>
              <a:t>Déterminer</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l’emplacement</a:t>
            </a:r>
            <a:r>
              <a:rPr lang="nl-NL" sz="1200" dirty="0">
                <a:latin typeface="Arial" panose="020B0604020202020204" pitchFamily="34" charset="0"/>
                <a:cs typeface="Arial" panose="020B0604020202020204" pitchFamily="34" charset="0"/>
              </a:rPr>
              <a:t> de la vigie</a:t>
            </a:r>
            <a:endParaRPr lang="en-US" sz="1200" dirty="0">
              <a:latin typeface="Arial" panose="020B0604020202020204" pitchFamily="34" charset="0"/>
              <a:cs typeface="Arial" panose="020B0604020202020204" pitchFamily="34" charset="0"/>
            </a:endParaRPr>
          </a:p>
        </p:txBody>
      </p:sp>
      <p:sp>
        <p:nvSpPr>
          <p:cNvPr id="43" name="Ovaal 22"/>
          <p:cNvSpPr/>
          <p:nvPr/>
        </p:nvSpPr>
        <p:spPr bwMode="auto">
          <a:xfrm>
            <a:off x="7018266" y="274682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5" name="Rectangle 44"/>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Briefing des agents </a:t>
            </a:r>
          </a:p>
          <a:p>
            <a:pPr algn="ctr"/>
            <a:r>
              <a:rPr lang="en-US" sz="1200" dirty="0" err="1">
                <a:latin typeface="Arial" panose="020B0604020202020204" pitchFamily="34" charset="0"/>
                <a:cs typeface="Arial" panose="020B0604020202020204" pitchFamily="34" charset="0"/>
              </a:rPr>
              <a:t>Contrôle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l’équipement</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vigie</a:t>
            </a:r>
            <a:endParaRPr lang="en-US" sz="1200" dirty="0">
              <a:latin typeface="Arial" panose="020B0604020202020204" pitchFamily="34" charset="0"/>
              <a:cs typeface="Arial" panose="020B0604020202020204" pitchFamily="34" charset="0"/>
            </a:endParaRPr>
          </a:p>
        </p:txBody>
      </p:sp>
      <p:sp>
        <p:nvSpPr>
          <p:cNvPr id="47"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48" name="Rectangle 47"/>
          <p:cNvSpPr/>
          <p:nvPr/>
        </p:nvSpPr>
        <p:spPr bwMode="auto">
          <a:xfrm>
            <a:off x="7139703" y="5250383"/>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Installation des agents</a:t>
            </a:r>
          </a:p>
          <a:p>
            <a:pPr algn="ctr"/>
            <a:r>
              <a:rPr lang="en-US" sz="1200" dirty="0">
                <a:latin typeface="Arial" panose="020B0604020202020204" pitchFamily="34" charset="0"/>
                <a:cs typeface="Arial" panose="020B0604020202020204" pitchFamily="34" charset="0"/>
              </a:rPr>
              <a:t>Tests </a:t>
            </a:r>
            <a:r>
              <a:rPr lang="en-US" sz="1200" dirty="0" err="1">
                <a:latin typeface="Arial" panose="020B0604020202020204" pitchFamily="34" charset="0"/>
                <a:cs typeface="Arial" panose="020B0604020202020204" pitchFamily="34" charset="0"/>
              </a:rPr>
              <a:t>préalables</a:t>
            </a:r>
            <a:endParaRPr lang="en-US" sz="1200" dirty="0">
              <a:latin typeface="Arial" panose="020B0604020202020204" pitchFamily="34" charset="0"/>
              <a:cs typeface="Arial" panose="020B0604020202020204" pitchFamily="34" charset="0"/>
            </a:endParaRPr>
          </a:p>
        </p:txBody>
      </p:sp>
      <p:sp>
        <p:nvSpPr>
          <p:cNvPr id="49"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50" name="Rectangle 49"/>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latin typeface="Arial" panose="020B0604020202020204" pitchFamily="34" charset="0"/>
                <a:cs typeface="Arial" panose="020B0604020202020204" pitchFamily="34" charset="0"/>
              </a:rPr>
              <a:t>Fonctionnement</a:t>
            </a:r>
            <a:r>
              <a:rPr lang="en-US" sz="1200" dirty="0">
                <a:latin typeface="Arial" panose="020B0604020202020204" pitchFamily="34" charset="0"/>
                <a:cs typeface="Arial" panose="020B0604020202020204" pitchFamily="34" charset="0"/>
              </a:rPr>
              <a:t> du </a:t>
            </a:r>
            <a:r>
              <a:rPr lang="en-US" sz="1200" dirty="0" err="1">
                <a:latin typeface="Arial" panose="020B0604020202020204" pitchFamily="34" charset="0"/>
                <a:cs typeface="Arial" panose="020B0604020202020204" pitchFamily="34" charset="0"/>
              </a:rPr>
              <a:t>système</a:t>
            </a:r>
            <a:r>
              <a:rPr lang="en-US" sz="1200" dirty="0">
                <a:latin typeface="Arial" panose="020B0604020202020204" pitchFamily="34" charset="0"/>
                <a:cs typeface="Arial" panose="020B0604020202020204" pitchFamily="34" charset="0"/>
              </a:rPr>
              <a:t> de protection</a:t>
            </a:r>
          </a:p>
        </p:txBody>
      </p:sp>
      <p:sp>
        <p:nvSpPr>
          <p:cNvPr id="51"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2" name="Rectangle 51"/>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Fin des </a:t>
            </a:r>
            <a:r>
              <a:rPr lang="en-US" sz="1200" dirty="0" err="1">
                <a:latin typeface="Arial" panose="020B0604020202020204" pitchFamily="34" charset="0"/>
                <a:cs typeface="Arial" panose="020B0604020202020204" pitchFamily="34" charset="0"/>
              </a:rPr>
              <a:t>travaux</a:t>
            </a: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Suppression de la</a:t>
            </a:r>
          </a:p>
          <a:p>
            <a:pPr algn="ctr"/>
            <a:r>
              <a:rPr lang="en-US" sz="1200" dirty="0">
                <a:latin typeface="Arial" panose="020B0604020202020204" pitchFamily="34" charset="0"/>
                <a:cs typeface="Arial" panose="020B0604020202020204" pitchFamily="34" charset="0"/>
              </a:rPr>
              <a:t>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nvGrpSpPr>
          <p:cNvPr id="54" name="Group 53"/>
          <p:cNvGrpSpPr/>
          <p:nvPr/>
        </p:nvGrpSpPr>
        <p:grpSpPr>
          <a:xfrm>
            <a:off x="3531526" y="2450767"/>
            <a:ext cx="3016740" cy="2160240"/>
            <a:chOff x="2007525" y="2644722"/>
            <a:chExt cx="3016740" cy="2160240"/>
          </a:xfrm>
        </p:grpSpPr>
        <p:sp>
          <p:nvSpPr>
            <p:cNvPr id="55"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56" name="Group 55"/>
            <p:cNvGrpSpPr/>
            <p:nvPr/>
          </p:nvGrpSpPr>
          <p:grpSpPr>
            <a:xfrm>
              <a:off x="2007525" y="2644722"/>
              <a:ext cx="2924776" cy="2160240"/>
              <a:chOff x="2007525" y="2644722"/>
              <a:chExt cx="2924776" cy="2160240"/>
            </a:xfrm>
          </p:grpSpPr>
          <p:sp>
            <p:nvSpPr>
              <p:cNvPr id="57"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59"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60"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63" name="Ovaal 18"/>
              <p:cNvSpPr/>
              <p:nvPr/>
            </p:nvSpPr>
            <p:spPr bwMode="auto">
              <a:xfrm>
                <a:off x="4644269" y="3322885"/>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64"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65"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66"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67"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grpSp>
      <p:pic>
        <p:nvPicPr>
          <p:cNvPr id="68"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69"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70"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2705887"/>
            <a:ext cx="519343" cy="423042"/>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723" y="2858717"/>
            <a:ext cx="996119" cy="1349582"/>
          </a:xfrm>
          <a:prstGeom prst="rect">
            <a:avLst/>
          </a:prstGeom>
        </p:spPr>
      </p:pic>
      <p:sp>
        <p:nvSpPr>
          <p:cNvPr id="34" name="Wolkvormige toelichting 17"/>
          <p:cNvSpPr/>
          <p:nvPr/>
        </p:nvSpPr>
        <p:spPr bwMode="auto">
          <a:xfrm>
            <a:off x="2089577" y="2176077"/>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3" name="TextBox 32"/>
          <p:cNvSpPr txBox="1"/>
          <p:nvPr/>
        </p:nvSpPr>
        <p:spPr>
          <a:xfrm>
            <a:off x="2475749" y="2355179"/>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spTree>
    <p:extLst>
      <p:ext uri="{BB962C8B-B14F-4D97-AF65-F5344CB8AC3E}">
        <p14:creationId xmlns:p14="http://schemas.microsoft.com/office/powerpoint/2010/main" val="4201155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2038029" y="188640"/>
            <a:ext cx="1995023" cy="576064"/>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8" name="Title 1"/>
          <p:cNvSpPr txBox="1">
            <a:spLocks/>
          </p:cNvSpPr>
          <p:nvPr/>
        </p:nvSpPr>
        <p:spPr bwMode="auto">
          <a:xfrm>
            <a:off x="1127448" y="671832"/>
            <a:ext cx="8064500" cy="506413"/>
          </a:xfrm>
          <a:prstGeom prst="rect">
            <a:avLst/>
          </a:prstGeom>
          <a:noFill/>
          <a:ln w="9525">
            <a:noFill/>
            <a:miter lim="800000"/>
            <a:headEnd/>
            <a:tailEnd/>
          </a:ln>
          <a:effectLst/>
        </p:spPr>
        <p:txBody>
          <a:bodyPr lIns="0" tIns="0" rIns="0" bIns="0"/>
          <a:lstStyle/>
          <a:p>
            <a:pPr marL="895350" indent="-895350">
              <a:defRPr/>
            </a:pPr>
            <a:r>
              <a:rPr lang="en-US" sz="2000" b="1" kern="0" dirty="0">
                <a:solidFill>
                  <a:srgbClr val="0070C0"/>
                </a:solidFill>
                <a:latin typeface="+mj-lt"/>
                <a:ea typeface="+mj-ea"/>
                <a:cs typeface="+mj-cs"/>
              </a:rPr>
              <a:t>	Briefing des agents et </a:t>
            </a:r>
            <a:r>
              <a:rPr lang="en-US" sz="2000" b="1" kern="0" dirty="0" err="1">
                <a:solidFill>
                  <a:srgbClr val="0070C0"/>
                </a:solidFill>
                <a:latin typeface="+mj-lt"/>
                <a:ea typeface="+mj-ea"/>
                <a:cs typeface="+mj-cs"/>
              </a:rPr>
              <a:t>contrôle</a:t>
            </a:r>
            <a:r>
              <a:rPr lang="en-US" sz="2000" b="1" kern="0" dirty="0">
                <a:solidFill>
                  <a:srgbClr val="0070C0"/>
                </a:solidFill>
                <a:latin typeface="+mj-lt"/>
                <a:ea typeface="+mj-ea"/>
                <a:cs typeface="+mj-cs"/>
              </a:rPr>
              <a:t> de </a:t>
            </a:r>
            <a:r>
              <a:rPr lang="en-US" sz="2000" b="1" kern="0" dirty="0" err="1">
                <a:solidFill>
                  <a:srgbClr val="0070C0"/>
                </a:solidFill>
                <a:latin typeface="+mj-lt"/>
                <a:ea typeface="+mj-ea"/>
                <a:cs typeface="+mj-cs"/>
              </a:rPr>
              <a:t>l’équipement</a:t>
            </a:r>
            <a:r>
              <a:rPr lang="en-US" sz="2000" b="1" kern="0" dirty="0">
                <a:solidFill>
                  <a:srgbClr val="0070C0"/>
                </a:solidFill>
                <a:latin typeface="+mj-lt"/>
                <a:ea typeface="+mj-ea"/>
                <a:cs typeface="+mj-cs"/>
              </a:rPr>
              <a:t> de la </a:t>
            </a:r>
            <a:r>
              <a:rPr lang="en-US" sz="2000" b="1" kern="0" dirty="0" err="1">
                <a:solidFill>
                  <a:srgbClr val="0070C0"/>
                </a:solidFill>
                <a:latin typeface="+mj-lt"/>
                <a:ea typeface="+mj-ea"/>
                <a:cs typeface="+mj-cs"/>
              </a:rPr>
              <a:t>vigie</a:t>
            </a:r>
            <a:endParaRPr lang="en-US" sz="2000" b="1" kern="0" dirty="0">
              <a:solidFill>
                <a:srgbClr val="0070C0"/>
              </a:solidFill>
              <a:latin typeface="+mj-lt"/>
              <a:ea typeface="+mj-ea"/>
              <a:cs typeface="+mj-cs"/>
            </a:endParaRPr>
          </a:p>
        </p:txBody>
      </p:sp>
      <p:sp>
        <p:nvSpPr>
          <p:cNvPr id="14" name="Text Placeholder 2"/>
          <p:cNvSpPr txBox="1">
            <a:spLocks/>
          </p:cNvSpPr>
          <p:nvPr/>
        </p:nvSpPr>
        <p:spPr>
          <a:xfrm>
            <a:off x="8976320" y="153490"/>
            <a:ext cx="285625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4: Briefing et </a:t>
            </a:r>
            <a:r>
              <a:rPr lang="en-GB" sz="900" kern="0" dirty="0" err="1">
                <a:latin typeface="Calibri" panose="020F0502020204030204" pitchFamily="34" charset="0"/>
                <a:cs typeface="Calibri" panose="020F0502020204030204" pitchFamily="34" charset="0"/>
              </a:rPr>
              <a:t>contrôle</a:t>
            </a:r>
            <a:r>
              <a:rPr lang="en-GB" sz="900" kern="0" dirty="0">
                <a:latin typeface="Calibri" panose="020F0502020204030204" pitchFamily="34" charset="0"/>
                <a:cs typeface="Calibri" panose="020F0502020204030204" pitchFamily="34" charset="0"/>
              </a:rPr>
              <a:t> de </a:t>
            </a:r>
            <a:r>
              <a:rPr lang="en-GB" sz="900" kern="0" dirty="0" err="1">
                <a:latin typeface="Calibri" panose="020F0502020204030204" pitchFamily="34" charset="0"/>
                <a:cs typeface="Calibri" panose="020F0502020204030204" pitchFamily="34" charset="0"/>
              </a:rPr>
              <a:t>l’équipement</a:t>
            </a:r>
            <a:endParaRPr lang="en-GB" sz="900" kern="0" dirty="0">
              <a:latin typeface="Calibri" panose="020F0502020204030204" pitchFamily="34" charset="0"/>
              <a:cs typeface="Calibri" panose="020F0502020204030204" pitchFamily="34" charset="0"/>
            </a:endParaRPr>
          </a:p>
        </p:txBody>
      </p:sp>
      <p:sp>
        <p:nvSpPr>
          <p:cNvPr id="15" name="Rounded Rectangle 14"/>
          <p:cNvSpPr/>
          <p:nvPr/>
        </p:nvSpPr>
        <p:spPr bwMode="auto">
          <a:xfrm>
            <a:off x="805143" y="2249014"/>
            <a:ext cx="9937104" cy="2004073"/>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sz="1400" b="1" dirty="0">
              <a:solidFill>
                <a:schemeClr val="accent2"/>
              </a:solidFill>
              <a:latin typeface="+mn-lt"/>
            </a:endParaRPr>
          </a:p>
          <a:p>
            <a:pPr algn="just"/>
            <a:r>
              <a:rPr lang="en-US" sz="1400" b="1" dirty="0">
                <a:solidFill>
                  <a:schemeClr val="accent2"/>
                </a:solidFill>
                <a:latin typeface="+mn-lt"/>
              </a:rPr>
              <a:t>Le chef de travail (RS Entrepreneur) </a:t>
            </a:r>
            <a:r>
              <a:rPr lang="en-US" sz="1400" dirty="0">
                <a:solidFill>
                  <a:schemeClr val="accent2"/>
                </a:solidFill>
                <a:latin typeface="+mn-lt"/>
              </a:rPr>
              <a:t>qui </a:t>
            </a:r>
            <a:r>
              <a:rPr lang="en-US" sz="1400" dirty="0" err="1">
                <a:solidFill>
                  <a:schemeClr val="accent2"/>
                </a:solidFill>
                <a:latin typeface="+mn-lt"/>
              </a:rPr>
              <a:t>organise</a:t>
            </a:r>
            <a:r>
              <a:rPr lang="en-US" sz="1400" dirty="0">
                <a:solidFill>
                  <a:schemeClr val="accent2"/>
                </a:solidFill>
                <a:latin typeface="+mn-lt"/>
              </a:rPr>
              <a:t> les </a:t>
            </a:r>
            <a:r>
              <a:rPr lang="en-US" sz="1400" dirty="0" err="1">
                <a:solidFill>
                  <a:schemeClr val="accent2"/>
                </a:solidFill>
                <a:latin typeface="+mn-lt"/>
              </a:rPr>
              <a:t>travaux</a:t>
            </a:r>
            <a:r>
              <a:rPr lang="en-US" sz="1400" dirty="0">
                <a:solidFill>
                  <a:schemeClr val="accent2"/>
                </a:solidFill>
                <a:latin typeface="+mn-lt"/>
              </a:rPr>
              <a:t> :</a:t>
            </a:r>
          </a:p>
          <a:p>
            <a:pPr algn="just"/>
            <a:endParaRPr lang="en-US" sz="1400" dirty="0">
              <a:solidFill>
                <a:schemeClr val="accent2"/>
              </a:solidFill>
              <a:latin typeface="+mn-lt"/>
            </a:endParaRPr>
          </a:p>
          <a:p>
            <a:pPr marL="285750" indent="-285750" algn="just">
              <a:buFontTx/>
              <a:buChar char="-"/>
            </a:pPr>
            <a:r>
              <a:rPr lang="en-US" sz="1400" dirty="0" err="1">
                <a:solidFill>
                  <a:schemeClr val="accent2"/>
                </a:solidFill>
                <a:latin typeface="+mn-lt"/>
              </a:rPr>
              <a:t>désigne</a:t>
            </a:r>
            <a:r>
              <a:rPr lang="en-US" sz="1400" dirty="0">
                <a:solidFill>
                  <a:schemeClr val="accent2"/>
                </a:solidFill>
                <a:latin typeface="+mn-lt"/>
              </a:rPr>
              <a:t> </a:t>
            </a:r>
            <a:r>
              <a:rPr lang="en-US" sz="1400" dirty="0" err="1">
                <a:solidFill>
                  <a:schemeClr val="accent2"/>
                </a:solidFill>
                <a:latin typeface="+mn-lt"/>
              </a:rPr>
              <a:t>nominalement</a:t>
            </a:r>
            <a:r>
              <a:rPr lang="en-US" sz="1400" dirty="0">
                <a:solidFill>
                  <a:schemeClr val="accent2"/>
                </a:solidFill>
                <a:latin typeface="+mn-lt"/>
              </a:rPr>
              <a:t> la </a:t>
            </a:r>
            <a:r>
              <a:rPr lang="en-US" sz="1400" dirty="0" err="1">
                <a:solidFill>
                  <a:schemeClr val="accent2"/>
                </a:solidFill>
                <a:latin typeface="+mn-lt"/>
              </a:rPr>
              <a:t>personne</a:t>
            </a:r>
            <a:r>
              <a:rPr lang="en-US" sz="1400" dirty="0">
                <a:solidFill>
                  <a:schemeClr val="accent2"/>
                </a:solidFill>
                <a:latin typeface="+mn-lt"/>
              </a:rPr>
              <a:t> qui </a:t>
            </a:r>
            <a:r>
              <a:rPr lang="en-US" sz="1400" dirty="0" err="1">
                <a:solidFill>
                  <a:schemeClr val="accent2"/>
                </a:solidFill>
                <a:latin typeface="+mn-lt"/>
              </a:rPr>
              <a:t>assurera</a:t>
            </a:r>
            <a:r>
              <a:rPr lang="en-US" sz="1400" dirty="0">
                <a:solidFill>
                  <a:schemeClr val="accent2"/>
                </a:solidFill>
                <a:latin typeface="+mn-lt"/>
              </a:rPr>
              <a:t> le </a:t>
            </a:r>
            <a:r>
              <a:rPr lang="en-US" sz="1400" dirty="0" err="1">
                <a:solidFill>
                  <a:schemeClr val="accent2"/>
                </a:solidFill>
                <a:latin typeface="+mn-lt"/>
              </a:rPr>
              <a:t>rôle</a:t>
            </a:r>
            <a:r>
              <a:rPr lang="en-US" sz="1400" dirty="0">
                <a:solidFill>
                  <a:schemeClr val="accent2"/>
                </a:solidFill>
                <a:latin typeface="+mn-lt"/>
              </a:rPr>
              <a:t> de </a:t>
            </a:r>
            <a:r>
              <a:rPr lang="en-US" sz="1400" dirty="0" err="1">
                <a:solidFill>
                  <a:schemeClr val="accent2"/>
                </a:solidFill>
                <a:latin typeface="+mn-lt"/>
              </a:rPr>
              <a:t>vigie</a:t>
            </a:r>
            <a:r>
              <a:rPr lang="en-US" sz="1400" dirty="0">
                <a:solidFill>
                  <a:schemeClr val="accent2"/>
                </a:solidFill>
                <a:latin typeface="+mn-lt"/>
              </a:rPr>
              <a:t> ;</a:t>
            </a:r>
          </a:p>
          <a:p>
            <a:pPr algn="just"/>
            <a:endParaRPr lang="en-US" sz="1400" dirty="0">
              <a:solidFill>
                <a:schemeClr val="accent2"/>
              </a:solidFill>
              <a:latin typeface="+mn-lt"/>
            </a:endParaRPr>
          </a:p>
          <a:p>
            <a:pPr marL="285750" indent="-285750" algn="just">
              <a:buFontTx/>
              <a:buChar char="-"/>
            </a:pPr>
            <a:r>
              <a:rPr lang="en-US" sz="1400" dirty="0">
                <a:solidFill>
                  <a:schemeClr val="accent2"/>
                </a:solidFill>
                <a:latin typeface="+mn-lt"/>
              </a:rPr>
              <a:t>communique </a:t>
            </a:r>
            <a:r>
              <a:rPr lang="en-US" sz="1400" b="1" dirty="0">
                <a:solidFill>
                  <a:schemeClr val="accent2"/>
                </a:solidFill>
                <a:latin typeface="+mn-lt"/>
              </a:rPr>
              <a:t>le temps de </a:t>
            </a:r>
            <a:r>
              <a:rPr lang="en-US" sz="1400" b="1" dirty="0" err="1">
                <a:solidFill>
                  <a:schemeClr val="accent2"/>
                </a:solidFill>
                <a:latin typeface="+mn-lt"/>
              </a:rPr>
              <a:t>dégagement</a:t>
            </a:r>
            <a:r>
              <a:rPr lang="en-US" sz="1400" dirty="0">
                <a:solidFill>
                  <a:schemeClr val="accent2"/>
                </a:solidFill>
                <a:latin typeface="+mn-lt"/>
              </a:rPr>
              <a:t>, la </a:t>
            </a:r>
            <a:r>
              <a:rPr lang="en-US" sz="1400" b="1" dirty="0">
                <a:solidFill>
                  <a:schemeClr val="accent2"/>
                </a:solidFill>
                <a:latin typeface="+mn-lt"/>
              </a:rPr>
              <a:t>distance </a:t>
            </a:r>
            <a:r>
              <a:rPr lang="en-US" sz="1400" b="1" dirty="0" err="1">
                <a:solidFill>
                  <a:schemeClr val="accent2"/>
                </a:solidFill>
                <a:latin typeface="+mn-lt"/>
              </a:rPr>
              <a:t>d’avertissement</a:t>
            </a:r>
            <a:r>
              <a:rPr lang="en-US" sz="1400" dirty="0">
                <a:solidFill>
                  <a:schemeClr val="accent2"/>
                </a:solidFill>
                <a:latin typeface="+mn-lt"/>
              </a:rPr>
              <a:t> et les </a:t>
            </a:r>
            <a:r>
              <a:rPr lang="en-US" sz="1400" b="1" dirty="0">
                <a:solidFill>
                  <a:schemeClr val="accent2"/>
                </a:solidFill>
                <a:latin typeface="+mn-lt"/>
              </a:rPr>
              <a:t>points de </a:t>
            </a:r>
            <a:r>
              <a:rPr lang="en-US" sz="1400" b="1" dirty="0" err="1">
                <a:solidFill>
                  <a:schemeClr val="accent2"/>
                </a:solidFill>
                <a:latin typeface="+mn-lt"/>
              </a:rPr>
              <a:t>détection</a:t>
            </a:r>
            <a:r>
              <a:rPr lang="en-US" sz="1400" dirty="0">
                <a:solidFill>
                  <a:schemeClr val="accent2"/>
                </a:solidFill>
                <a:latin typeface="+mn-lt"/>
              </a:rPr>
              <a:t> à la </a:t>
            </a:r>
            <a:r>
              <a:rPr lang="en-US" sz="1400" dirty="0" err="1">
                <a:solidFill>
                  <a:schemeClr val="accent2"/>
                </a:solidFill>
                <a:latin typeface="+mn-lt"/>
              </a:rPr>
              <a:t>vigie</a:t>
            </a:r>
            <a:r>
              <a:rPr lang="en-US" sz="1400" dirty="0">
                <a:solidFill>
                  <a:schemeClr val="accent2"/>
                </a:solidFill>
                <a:latin typeface="+mn-lt"/>
              </a:rPr>
              <a:t> ;</a:t>
            </a:r>
          </a:p>
          <a:p>
            <a:pPr algn="just"/>
            <a:endParaRPr lang="en-US" sz="1400" dirty="0">
              <a:solidFill>
                <a:schemeClr val="accent2"/>
              </a:solidFill>
              <a:latin typeface="+mn-lt"/>
            </a:endParaRPr>
          </a:p>
          <a:p>
            <a:pPr marL="285750" indent="-285750" algn="just">
              <a:buFontTx/>
              <a:buChar char="-"/>
            </a:pPr>
            <a:r>
              <a:rPr lang="en-US" sz="1400" dirty="0" err="1">
                <a:solidFill>
                  <a:schemeClr val="accent2"/>
                </a:solidFill>
                <a:latin typeface="+mn-lt"/>
              </a:rPr>
              <a:t>informe</a:t>
            </a:r>
            <a:r>
              <a:rPr lang="en-US" sz="1400" dirty="0">
                <a:solidFill>
                  <a:schemeClr val="accent2"/>
                </a:solidFill>
                <a:latin typeface="+mn-lt"/>
              </a:rPr>
              <a:t> à la </a:t>
            </a:r>
            <a:r>
              <a:rPr lang="en-US" sz="1400" dirty="0" err="1">
                <a:solidFill>
                  <a:schemeClr val="accent2"/>
                </a:solidFill>
                <a:latin typeface="+mn-lt"/>
              </a:rPr>
              <a:t>vigie</a:t>
            </a:r>
            <a:r>
              <a:rPr lang="en-US" sz="1400" dirty="0">
                <a:solidFill>
                  <a:schemeClr val="accent2"/>
                </a:solidFill>
                <a:latin typeface="+mn-lt"/>
              </a:rPr>
              <a:t> les </a:t>
            </a:r>
            <a:r>
              <a:rPr lang="en-US" sz="1400" dirty="0" err="1">
                <a:solidFill>
                  <a:schemeClr val="accent2"/>
                </a:solidFill>
                <a:latin typeface="+mn-lt"/>
              </a:rPr>
              <a:t>voies</a:t>
            </a:r>
            <a:r>
              <a:rPr lang="en-US" sz="1400" dirty="0">
                <a:solidFill>
                  <a:schemeClr val="accent2"/>
                </a:solidFill>
                <a:latin typeface="+mn-lt"/>
              </a:rPr>
              <a:t> pour </a:t>
            </a:r>
            <a:r>
              <a:rPr lang="en-US" sz="1400" dirty="0" err="1">
                <a:solidFill>
                  <a:schemeClr val="accent2"/>
                </a:solidFill>
                <a:latin typeface="+mn-lt"/>
              </a:rPr>
              <a:t>lesquelles</a:t>
            </a:r>
            <a:r>
              <a:rPr lang="en-US" sz="1400" dirty="0">
                <a:solidFill>
                  <a:schemeClr val="accent2"/>
                </a:solidFill>
                <a:latin typeface="+mn-lt"/>
              </a:rPr>
              <a:t> les </a:t>
            </a:r>
            <a:r>
              <a:rPr lang="en-US" sz="1400" dirty="0" err="1">
                <a:solidFill>
                  <a:schemeClr val="accent2"/>
                </a:solidFill>
                <a:latin typeface="+mn-lt"/>
              </a:rPr>
              <a:t>mouvements</a:t>
            </a:r>
            <a:r>
              <a:rPr lang="en-US" sz="1400" dirty="0">
                <a:solidFill>
                  <a:schemeClr val="accent2"/>
                </a:solidFill>
                <a:latin typeface="+mn-lt"/>
              </a:rPr>
              <a:t> </a:t>
            </a:r>
            <a:r>
              <a:rPr lang="en-US" sz="1400" dirty="0" err="1">
                <a:solidFill>
                  <a:schemeClr val="accent2"/>
                </a:solidFill>
                <a:latin typeface="+mn-lt"/>
              </a:rPr>
              <a:t>doivent</a:t>
            </a:r>
            <a:r>
              <a:rPr lang="en-US" sz="1400" dirty="0">
                <a:solidFill>
                  <a:schemeClr val="accent2"/>
                </a:solidFill>
                <a:latin typeface="+mn-lt"/>
              </a:rPr>
              <a:t> </a:t>
            </a:r>
            <a:r>
              <a:rPr lang="en-US" sz="1400" dirty="0" err="1">
                <a:solidFill>
                  <a:schemeClr val="accent2"/>
                </a:solidFill>
                <a:latin typeface="+mn-lt"/>
              </a:rPr>
              <a:t>être</a:t>
            </a:r>
            <a:r>
              <a:rPr lang="en-US" sz="1400" dirty="0">
                <a:solidFill>
                  <a:schemeClr val="accent2"/>
                </a:solidFill>
                <a:latin typeface="+mn-lt"/>
              </a:rPr>
              <a:t> </a:t>
            </a:r>
            <a:r>
              <a:rPr lang="en-US" sz="1400" dirty="0" err="1">
                <a:solidFill>
                  <a:schemeClr val="accent2"/>
                </a:solidFill>
                <a:latin typeface="+mn-lt"/>
              </a:rPr>
              <a:t>annoncés</a:t>
            </a:r>
            <a:r>
              <a:rPr lang="en-US" sz="1400" dirty="0">
                <a:solidFill>
                  <a:schemeClr val="accent2"/>
                </a:solidFill>
                <a:latin typeface="+mn-lt"/>
              </a:rPr>
              <a:t>.  </a:t>
            </a:r>
          </a:p>
          <a:p>
            <a:pPr marL="285750" indent="-285750" algn="just">
              <a:buFontTx/>
              <a:buChar char="-"/>
            </a:pPr>
            <a:endParaRPr lang="en-US" sz="1400" dirty="0">
              <a:solidFill>
                <a:schemeClr val="accent2"/>
              </a:solidFill>
              <a:latin typeface="+mn-lt"/>
            </a:endParaRPr>
          </a:p>
          <a:p>
            <a:pPr marL="285750" indent="-285750" algn="just">
              <a:buFontTx/>
              <a:buChar char="-"/>
            </a:pPr>
            <a:endParaRPr lang="en-US" sz="1400" dirty="0">
              <a:solidFill>
                <a:schemeClr val="accent2"/>
              </a:solidFill>
              <a:latin typeface="+mn-lt"/>
            </a:endParaRPr>
          </a:p>
        </p:txBody>
      </p:sp>
      <p:sp>
        <p:nvSpPr>
          <p:cNvPr id="9" name="Rounded Rectangle 8"/>
          <p:cNvSpPr/>
          <p:nvPr/>
        </p:nvSpPr>
        <p:spPr bwMode="auto">
          <a:xfrm>
            <a:off x="1127448" y="5172198"/>
            <a:ext cx="9614799" cy="720080"/>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sz="1400" dirty="0">
              <a:solidFill>
                <a:srgbClr val="0070C0"/>
              </a:solidFill>
              <a:latin typeface="+mn-lt"/>
            </a:endParaRPr>
          </a:p>
          <a:p>
            <a:pPr algn="just"/>
            <a:r>
              <a:rPr lang="en-US" sz="1600" dirty="0">
                <a:solidFill>
                  <a:srgbClr val="0070C0"/>
                </a:solidFill>
                <a:latin typeface="+mn-lt"/>
              </a:rPr>
              <a:t>A </a:t>
            </a:r>
            <a:r>
              <a:rPr lang="en-US" sz="1600" dirty="0" err="1">
                <a:solidFill>
                  <a:srgbClr val="0070C0"/>
                </a:solidFill>
                <a:latin typeface="+mn-lt"/>
              </a:rPr>
              <a:t>l’occasion</a:t>
            </a:r>
            <a:r>
              <a:rPr lang="en-US" sz="1600" dirty="0">
                <a:solidFill>
                  <a:srgbClr val="0070C0"/>
                </a:solidFill>
                <a:latin typeface="+mn-lt"/>
              </a:rPr>
              <a:t> du briefing, la fiche de travail </a:t>
            </a:r>
            <a:r>
              <a:rPr lang="en-US" sz="1600" dirty="0" err="1">
                <a:solidFill>
                  <a:srgbClr val="0070C0"/>
                </a:solidFill>
                <a:latin typeface="+mn-lt"/>
              </a:rPr>
              <a:t>doit</a:t>
            </a:r>
            <a:r>
              <a:rPr lang="en-US" sz="1600" dirty="0">
                <a:solidFill>
                  <a:srgbClr val="0070C0"/>
                </a:solidFill>
                <a:latin typeface="+mn-lt"/>
              </a:rPr>
              <a:t> </a:t>
            </a:r>
            <a:r>
              <a:rPr lang="en-US" sz="1600" dirty="0" err="1">
                <a:solidFill>
                  <a:srgbClr val="0070C0"/>
                </a:solidFill>
                <a:latin typeface="+mn-lt"/>
              </a:rPr>
              <a:t>être</a:t>
            </a:r>
            <a:r>
              <a:rPr lang="en-US" sz="1600" dirty="0">
                <a:solidFill>
                  <a:srgbClr val="0070C0"/>
                </a:solidFill>
                <a:latin typeface="+mn-lt"/>
              </a:rPr>
              <a:t> </a:t>
            </a:r>
            <a:r>
              <a:rPr lang="en-US" sz="1600" dirty="0" err="1">
                <a:solidFill>
                  <a:srgbClr val="0070C0"/>
                </a:solidFill>
                <a:latin typeface="+mn-lt"/>
              </a:rPr>
              <a:t>expliquée</a:t>
            </a:r>
            <a:r>
              <a:rPr lang="en-US" sz="1600" dirty="0">
                <a:solidFill>
                  <a:srgbClr val="0070C0"/>
                </a:solidFill>
                <a:latin typeface="+mn-lt"/>
              </a:rPr>
              <a:t> à la </a:t>
            </a:r>
            <a:r>
              <a:rPr lang="en-US" sz="1600" dirty="0" err="1">
                <a:solidFill>
                  <a:srgbClr val="0070C0"/>
                </a:solidFill>
                <a:latin typeface="+mn-lt"/>
              </a:rPr>
              <a:t>vigie</a:t>
            </a:r>
            <a:r>
              <a:rPr lang="en-US" sz="1600" dirty="0">
                <a:solidFill>
                  <a:srgbClr val="0070C0"/>
                </a:solidFill>
                <a:latin typeface="+mn-lt"/>
              </a:rPr>
              <a:t> et aux agents qui </a:t>
            </a:r>
            <a:r>
              <a:rPr lang="en-US" sz="1600" dirty="0" err="1">
                <a:solidFill>
                  <a:srgbClr val="0070C0"/>
                </a:solidFill>
                <a:latin typeface="+mn-lt"/>
              </a:rPr>
              <a:t>vont</a:t>
            </a:r>
            <a:r>
              <a:rPr lang="en-US" sz="1600" dirty="0">
                <a:solidFill>
                  <a:srgbClr val="0070C0"/>
                </a:solidFill>
                <a:latin typeface="+mn-lt"/>
              </a:rPr>
              <a:t> </a:t>
            </a:r>
            <a:r>
              <a:rPr lang="en-US" sz="1600" dirty="0" err="1">
                <a:solidFill>
                  <a:srgbClr val="0070C0"/>
                </a:solidFill>
                <a:latin typeface="+mn-lt"/>
              </a:rPr>
              <a:t>exécuter</a:t>
            </a:r>
            <a:r>
              <a:rPr lang="en-US" sz="1600" dirty="0">
                <a:solidFill>
                  <a:srgbClr val="0070C0"/>
                </a:solidFill>
                <a:latin typeface="+mn-lt"/>
              </a:rPr>
              <a:t> les </a:t>
            </a:r>
            <a:r>
              <a:rPr lang="en-US" sz="1600" dirty="0" err="1">
                <a:solidFill>
                  <a:srgbClr val="0070C0"/>
                </a:solidFill>
                <a:latin typeface="+mn-lt"/>
              </a:rPr>
              <a:t>travaux</a:t>
            </a:r>
            <a:r>
              <a:rPr lang="en-US" sz="1600" dirty="0">
                <a:solidFill>
                  <a:srgbClr val="0070C0"/>
                </a:solidFill>
                <a:latin typeface="+mn-lt"/>
              </a:rPr>
              <a:t> </a:t>
            </a:r>
            <a:r>
              <a:rPr lang="en-US" sz="1600" dirty="0" err="1">
                <a:solidFill>
                  <a:srgbClr val="0070C0"/>
                </a:solidFill>
                <a:latin typeface="+mn-lt"/>
              </a:rPr>
              <a:t>dans</a:t>
            </a:r>
            <a:r>
              <a:rPr lang="en-US" sz="1600" dirty="0">
                <a:solidFill>
                  <a:srgbClr val="0070C0"/>
                </a:solidFill>
                <a:latin typeface="+mn-lt"/>
              </a:rPr>
              <a:t> la </a:t>
            </a:r>
            <a:r>
              <a:rPr lang="en-US" sz="1600" dirty="0" err="1">
                <a:solidFill>
                  <a:srgbClr val="0070C0"/>
                </a:solidFill>
                <a:latin typeface="+mn-lt"/>
              </a:rPr>
              <a:t>voie</a:t>
            </a:r>
            <a:r>
              <a:rPr lang="en-US" sz="1600" dirty="0">
                <a:solidFill>
                  <a:srgbClr val="0070C0"/>
                </a:solidFill>
                <a:latin typeface="+mn-lt"/>
              </a:rPr>
              <a:t>. </a:t>
            </a:r>
          </a:p>
          <a:p>
            <a:pPr algn="just"/>
            <a:endParaRPr lang="en-US" sz="1400" dirty="0">
              <a:solidFill>
                <a:srgbClr val="0070C0"/>
              </a:solidFill>
              <a:latin typeface="+mn-lt"/>
            </a:endParaRPr>
          </a:p>
        </p:txBody>
      </p:sp>
      <p:pic>
        <p:nvPicPr>
          <p:cNvPr id="22"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9746" y="5172198"/>
            <a:ext cx="590793" cy="621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805143" y="-315606"/>
            <a:ext cx="3761558" cy="2481287"/>
          </a:xfrm>
          <a:prstGeom prst="rect">
            <a:avLst/>
          </a:prstGeom>
        </p:spPr>
      </p:pic>
      <p:sp>
        <p:nvSpPr>
          <p:cNvPr id="10" name="Ovaal 21"/>
          <p:cNvSpPr>
            <a:spLocks noChangeAspect="1"/>
          </p:cNvSpPr>
          <p:nvPr/>
        </p:nvSpPr>
        <p:spPr bwMode="auto">
          <a:xfrm>
            <a:off x="805143" y="476463"/>
            <a:ext cx="807461" cy="807461"/>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3200" b="1" dirty="0">
                <a:solidFill>
                  <a:schemeClr val="bg1"/>
                </a:solidFill>
                <a:latin typeface="Arial" charset="0"/>
                <a:cs typeface="Arial" charset="0"/>
              </a:rPr>
              <a:t>4</a:t>
            </a:r>
            <a:endParaRPr lang="nl-BE" sz="3200" b="1" dirty="0">
              <a:solidFill>
                <a:schemeClr val="bg1"/>
              </a:solidFill>
              <a:latin typeface="Arial" charset="0"/>
              <a:cs typeface="Arial" charset="0"/>
            </a:endParaRPr>
          </a:p>
        </p:txBody>
      </p:sp>
    </p:spTree>
    <p:extLst>
      <p:ext uri="{BB962C8B-B14F-4D97-AF65-F5344CB8AC3E}">
        <p14:creationId xmlns:p14="http://schemas.microsoft.com/office/powerpoint/2010/main" val="3336210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en-US" sz="1600"/>
            </a:br>
            <a:r>
              <a:rPr lang="en-US"/>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latin typeface="+mn-lt"/>
              </a:rPr>
              <a:t>briefing – organisation</a:t>
            </a:r>
          </a:p>
        </p:txBody>
      </p:sp>
      <p:sp>
        <p:nvSpPr>
          <p:cNvPr id="17423" name="Rechthoekige toelichting 16"/>
          <p:cNvSpPr>
            <a:spLocks noChangeArrowheads="1"/>
          </p:cNvSpPr>
          <p:nvPr/>
        </p:nvSpPr>
        <p:spPr bwMode="auto">
          <a:xfrm>
            <a:off x="8824295" y="4038564"/>
            <a:ext cx="720725" cy="287338"/>
          </a:xfrm>
          <a:prstGeom prst="wedgeRectCallout">
            <a:avLst>
              <a:gd name="adj1" fmla="val 32667"/>
              <a:gd name="adj2" fmla="val 115412"/>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19" name="Rechthoek 35"/>
          <p:cNvSpPr>
            <a:spLocks noChangeArrowheads="1"/>
          </p:cNvSpPr>
          <p:nvPr/>
        </p:nvSpPr>
        <p:spPr bwMode="auto">
          <a:xfrm>
            <a:off x="8860807" y="5766657"/>
            <a:ext cx="1368425" cy="360362"/>
          </a:xfrm>
          <a:prstGeom prst="rect">
            <a:avLst/>
          </a:prstGeom>
          <a:solidFill>
            <a:srgbClr val="B2B2B2"/>
          </a:solidFill>
          <a:ln w="31750" algn="ctr">
            <a:noFill/>
            <a:round/>
            <a:headEnd/>
            <a:tailEnd/>
          </a:ln>
        </p:spPr>
        <p:txBody>
          <a:bodyPr lIns="0" tIns="0" rIns="0" bIns="0" anchor="ctr"/>
          <a:lstStyle/>
          <a:p>
            <a:pPr algn="ctr"/>
            <a:r>
              <a:rPr lang="nl-BE" sz="1100" b="1" dirty="0">
                <a:solidFill>
                  <a:schemeClr val="bg1"/>
                </a:solidFill>
              </a:rPr>
              <a:t>VIGIE</a:t>
            </a:r>
          </a:p>
          <a:p>
            <a:pPr algn="ctr"/>
            <a:r>
              <a:rPr lang="nl-BE" sz="1100" b="1" dirty="0">
                <a:solidFill>
                  <a:schemeClr val="bg1"/>
                </a:solidFill>
              </a:rPr>
              <a:t>ENTREPRENEUR</a:t>
            </a: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CHEF DE TRAVAIL – </a:t>
            </a:r>
          </a:p>
          <a:p>
            <a:pPr algn="ctr"/>
            <a:r>
              <a:rPr lang="nl-BE" sz="1000" b="1" dirty="0">
                <a:solidFill>
                  <a:schemeClr val="bg1"/>
                </a:solidFill>
              </a:rPr>
              <a:t>RS ENTREPRENEUR</a:t>
            </a:r>
          </a:p>
        </p:txBody>
      </p:sp>
      <p:sp>
        <p:nvSpPr>
          <p:cNvPr id="28" name="Rechthoekige toelichting 14"/>
          <p:cNvSpPr/>
          <p:nvPr/>
        </p:nvSpPr>
        <p:spPr bwMode="auto">
          <a:xfrm>
            <a:off x="3945694" y="5083140"/>
            <a:ext cx="4011849" cy="733715"/>
          </a:xfrm>
          <a:prstGeom prst="wedgeRectCallout">
            <a:avLst>
              <a:gd name="adj1" fmla="val -64198"/>
              <a:gd name="adj2" fmla="val -139514"/>
            </a:avLst>
          </a:prstGeom>
          <a:solidFill>
            <a:srgbClr val="00B0F0"/>
          </a:solidFill>
          <a:ln w="31750" algn="ctr">
            <a:noFill/>
            <a:round/>
            <a:headEnd/>
            <a:tailEnd/>
          </a:ln>
        </p:spPr>
        <p:txBody>
          <a:bodyPr wrap="none" anchor="ctr"/>
          <a:lstStyle/>
          <a:p>
            <a:pPr algn="ctr"/>
            <a:r>
              <a:rPr lang="nl-BE" sz="800" dirty="0">
                <a:solidFill>
                  <a:schemeClr val="bg1"/>
                </a:solidFill>
              </a:rPr>
              <a:t>LORSQUE L’AUDIBILITÉ DIMINUE, </a:t>
            </a:r>
          </a:p>
          <a:p>
            <a:pPr algn="ctr"/>
            <a:r>
              <a:rPr lang="nl-BE" sz="800" dirty="0">
                <a:solidFill>
                  <a:schemeClr val="bg1"/>
                </a:solidFill>
              </a:rPr>
              <a:t>FAITES TOUT DE SUITE L’ALARME POUR LIBÉRER LA VOIE</a:t>
            </a:r>
          </a:p>
          <a:p>
            <a:pPr algn="ctr"/>
            <a:endParaRPr lang="nl-BE" sz="800" dirty="0">
              <a:solidFill>
                <a:schemeClr val="bg1"/>
              </a:solidFill>
            </a:endParaRPr>
          </a:p>
          <a:p>
            <a:pPr algn="ctr"/>
            <a:r>
              <a:rPr lang="nl-BE" sz="800" dirty="0">
                <a:solidFill>
                  <a:schemeClr val="bg1"/>
                </a:solidFill>
              </a:rPr>
              <a:t>LORSQUE LA VISIBILITÉ DIMINUE, </a:t>
            </a:r>
          </a:p>
          <a:p>
            <a:pPr algn="ctr"/>
            <a:r>
              <a:rPr lang="nl-BE" sz="800" dirty="0">
                <a:solidFill>
                  <a:schemeClr val="bg1"/>
                </a:solidFill>
              </a:rPr>
              <a:t>FAITES TOUT DE SUITE L’ALARME POUR LIBÉRER LA VOIE</a:t>
            </a:r>
          </a:p>
          <a:p>
            <a:pPr algn="ctr"/>
            <a:endParaRPr lang="nl-BE" sz="800" dirty="0">
              <a:solidFill>
                <a:schemeClr val="bg1"/>
              </a:solidFill>
            </a:endParaRPr>
          </a:p>
        </p:txBody>
      </p:sp>
      <p:sp>
        <p:nvSpPr>
          <p:cNvPr id="29" name="Rechthoekige toelichting 13"/>
          <p:cNvSpPr/>
          <p:nvPr/>
        </p:nvSpPr>
        <p:spPr bwMode="auto">
          <a:xfrm>
            <a:off x="5084538" y="3713903"/>
            <a:ext cx="2873005" cy="921533"/>
          </a:xfrm>
          <a:prstGeom prst="wedgeRectCallout">
            <a:avLst>
              <a:gd name="adj1" fmla="val -109629"/>
              <a:gd name="adj2" fmla="val -38366"/>
            </a:avLst>
          </a:prstGeom>
          <a:solidFill>
            <a:srgbClr val="00B0F0"/>
          </a:solidFill>
          <a:ln w="31750" algn="ctr">
            <a:noFill/>
            <a:round/>
            <a:headEnd/>
            <a:tailEnd/>
          </a:ln>
        </p:spPr>
        <p:txBody>
          <a:bodyPr wrap="square" anchor="ctr"/>
          <a:lstStyle/>
          <a:p>
            <a:pPr algn="ctr"/>
            <a:r>
              <a:rPr lang="en-US" sz="800" dirty="0">
                <a:solidFill>
                  <a:schemeClr val="bg1"/>
                </a:solidFill>
              </a:rPr>
              <a:t>LES POINTS DE DÉTECTION CÔTÉ… SE TROUVENT À HAUTEUR DE …</a:t>
            </a:r>
          </a:p>
          <a:p>
            <a:pPr algn="ctr"/>
            <a:endParaRPr lang="en-US" sz="800" dirty="0">
              <a:solidFill>
                <a:schemeClr val="bg1"/>
              </a:solidFill>
            </a:endParaRPr>
          </a:p>
          <a:p>
            <a:pPr algn="ctr"/>
            <a:r>
              <a:rPr lang="en-US" sz="800" dirty="0">
                <a:solidFill>
                  <a:schemeClr val="bg1"/>
                </a:solidFill>
              </a:rPr>
              <a:t>ANNONCEZ LES TRAINS VENANTS DE (LA) VOIE(S)…, CÔTÉ …</a:t>
            </a:r>
            <a:endParaRPr lang="nl-BE" sz="800" dirty="0">
              <a:solidFill>
                <a:schemeClr val="bg1"/>
              </a:solidFill>
            </a:endParaRPr>
          </a:p>
        </p:txBody>
      </p:sp>
      <p:sp>
        <p:nvSpPr>
          <p:cNvPr id="30" name="Rechthoekige toelichting 13"/>
          <p:cNvSpPr/>
          <p:nvPr/>
        </p:nvSpPr>
        <p:spPr bwMode="auto">
          <a:xfrm>
            <a:off x="4367809" y="980729"/>
            <a:ext cx="4306465" cy="2520279"/>
          </a:xfrm>
          <a:prstGeom prst="wedgeRectCallout">
            <a:avLst>
              <a:gd name="adj1" fmla="val -74808"/>
              <a:gd name="adj2" fmla="val 55138"/>
            </a:avLst>
          </a:prstGeom>
          <a:solidFill>
            <a:srgbClr val="00B0F0"/>
          </a:solidFill>
          <a:ln w="31750" algn="ctr">
            <a:noFill/>
            <a:round/>
            <a:headEnd/>
            <a:tailEnd/>
          </a:ln>
        </p:spPr>
        <p:txBody>
          <a:bodyPr wrap="none" anchor="ctr"/>
          <a:lstStyle/>
          <a:p>
            <a:pPr algn="ctr"/>
            <a:r>
              <a:rPr lang="nl-BE" sz="800" dirty="0">
                <a:solidFill>
                  <a:schemeClr val="bg1"/>
                </a:solidFill>
              </a:rPr>
              <a:t>LA MÉTHODE DE PROTECTION UTILISÉE EST...</a:t>
            </a:r>
          </a:p>
          <a:p>
            <a:pPr algn="ctr"/>
            <a:r>
              <a:rPr lang="nl-BE" sz="800" b="1" dirty="0">
                <a:solidFill>
                  <a:schemeClr val="bg1"/>
                </a:solidFill>
              </a:rPr>
              <a:t>LES </a:t>
            </a:r>
            <a:r>
              <a:rPr lang="nl-BE" sz="800" b="1" dirty="0">
                <a:solidFill>
                  <a:srgbClr val="FF0000"/>
                </a:solidFill>
              </a:rPr>
              <a:t>ZONE(S) DE DÉGAGEMENT</a:t>
            </a:r>
            <a:r>
              <a:rPr lang="nl-BE" sz="800" b="1" dirty="0">
                <a:solidFill>
                  <a:schemeClr val="bg1"/>
                </a:solidFill>
              </a:rPr>
              <a:t> EST (SONT)  ..</a:t>
            </a:r>
            <a:r>
              <a:rPr lang="nl-BE" sz="800" dirty="0">
                <a:solidFill>
                  <a:schemeClr val="bg1"/>
                </a:solidFill>
              </a:rPr>
              <a:t>. </a:t>
            </a:r>
          </a:p>
          <a:p>
            <a:pPr algn="ctr"/>
            <a:r>
              <a:rPr lang="nl-BE" sz="800" dirty="0">
                <a:solidFill>
                  <a:schemeClr val="bg1"/>
                </a:solidFill>
              </a:rPr>
              <a:t>LE RESPONSABLE DE LA SÉCURITÉ EST...</a:t>
            </a:r>
          </a:p>
          <a:p>
            <a:pPr algn="ctr"/>
            <a:r>
              <a:rPr lang="nl-BE" sz="800" dirty="0">
                <a:solidFill>
                  <a:schemeClr val="bg1"/>
                </a:solidFill>
              </a:rPr>
              <a:t>VOUS TRAVAILLEZ À... PERSONNES</a:t>
            </a:r>
          </a:p>
          <a:p>
            <a:pPr algn="ctr"/>
            <a:endParaRPr lang="nl-BE" sz="800" dirty="0">
              <a:solidFill>
                <a:schemeClr val="bg1"/>
              </a:solidFill>
            </a:endParaRPr>
          </a:p>
          <a:p>
            <a:pPr algn="ctr"/>
            <a:r>
              <a:rPr lang="en-US" sz="800" dirty="0">
                <a:solidFill>
                  <a:schemeClr val="bg1"/>
                </a:solidFill>
              </a:rPr>
              <a:t>LES TESTS DE DÉGAGEMENT DOIVENT SE DÉROULER SELON LA PROCÉDURE …</a:t>
            </a:r>
          </a:p>
          <a:p>
            <a:pPr algn="ctr"/>
            <a:r>
              <a:rPr lang="en-US" sz="800" dirty="0">
                <a:solidFill>
                  <a:schemeClr val="bg1"/>
                </a:solidFill>
              </a:rPr>
              <a:t>LE DÉLAI DE DÉGAGEMENT EST.. SECONDES</a:t>
            </a:r>
          </a:p>
          <a:p>
            <a:pPr algn="ctr"/>
            <a:r>
              <a:rPr lang="en-US" sz="800" dirty="0">
                <a:solidFill>
                  <a:schemeClr val="bg1"/>
                </a:solidFill>
              </a:rPr>
              <a:t>LA DISTANCE D’AVERTISSEMENT EST … MÈTRES</a:t>
            </a:r>
          </a:p>
          <a:p>
            <a:pPr algn="ctr"/>
            <a:endParaRPr lang="en-US" sz="800" dirty="0">
              <a:solidFill>
                <a:schemeClr val="bg1"/>
              </a:solidFill>
            </a:endParaRPr>
          </a:p>
          <a:p>
            <a:pPr algn="ctr"/>
            <a:r>
              <a:rPr lang="nl-BE" sz="800" dirty="0">
                <a:solidFill>
                  <a:schemeClr val="bg1"/>
                </a:solidFill>
              </a:rPr>
              <a:t>LA ZONE DE TRAVAIL EST...</a:t>
            </a:r>
          </a:p>
          <a:p>
            <a:pPr algn="ctr"/>
            <a:r>
              <a:rPr lang="nl-BE" sz="800" dirty="0">
                <a:solidFill>
                  <a:schemeClr val="bg1"/>
                </a:solidFill>
              </a:rPr>
              <a:t>LE CHEMIN POUR ATTEINDRE LA ZONE DE TRAVAIL EST... VIA  ...</a:t>
            </a:r>
          </a:p>
          <a:p>
            <a:pPr algn="ctr"/>
            <a:r>
              <a:rPr lang="nl-BE" sz="800" dirty="0">
                <a:solidFill>
                  <a:schemeClr val="bg1"/>
                </a:solidFill>
              </a:rPr>
              <a:t>LE CHEMIN POUR QUITTER LA ZONE DE TRAVAIL EST... VIA ...</a:t>
            </a:r>
          </a:p>
          <a:p>
            <a:pPr algn="ctr"/>
            <a:endParaRPr lang="nl-BE" sz="800" dirty="0">
              <a:solidFill>
                <a:schemeClr val="bg1"/>
              </a:solidFill>
            </a:endParaRPr>
          </a:p>
          <a:p>
            <a:pPr algn="ctr"/>
            <a:r>
              <a:rPr lang="nl-BE" sz="800" dirty="0">
                <a:solidFill>
                  <a:schemeClr val="bg1"/>
                </a:solidFill>
              </a:rPr>
              <a:t>LE TRAVAIL À EXÉCUTER EST ...</a:t>
            </a:r>
          </a:p>
          <a:p>
            <a:pPr algn="ctr"/>
            <a:r>
              <a:rPr lang="nl-BE" sz="800" dirty="0">
                <a:solidFill>
                  <a:schemeClr val="bg1"/>
                </a:solidFill>
              </a:rPr>
              <a:t>LA MÉTHODE DE TRAVAIL EST ...</a:t>
            </a:r>
          </a:p>
          <a:p>
            <a:pPr algn="ctr"/>
            <a:r>
              <a:rPr lang="nl-BE" sz="800" dirty="0">
                <a:solidFill>
                  <a:schemeClr val="bg1"/>
                </a:solidFill>
              </a:rPr>
              <a:t>LES RISQUES LIÉS AU TRAVAIL SONT...</a:t>
            </a:r>
          </a:p>
          <a:p>
            <a:pPr algn="ctr"/>
            <a:endParaRPr lang="en-US" sz="800" dirty="0">
              <a:solidFill>
                <a:schemeClr val="bg1"/>
              </a:solidFill>
            </a:endParaRPr>
          </a:p>
          <a:p>
            <a:pPr algn="ctr"/>
            <a:r>
              <a:rPr lang="en-US" sz="800" dirty="0">
                <a:solidFill>
                  <a:schemeClr val="bg1"/>
                </a:solidFill>
              </a:rPr>
              <a:t>EN CAS D’INCIDENT OU D’ACCIDENT, LA PROCÉDURE À SUIVRE EST …</a:t>
            </a:r>
            <a:endParaRPr lang="nl-BE" sz="800" dirty="0">
              <a:solidFill>
                <a:schemeClr val="bg1"/>
              </a:solidFill>
            </a:endParaRP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nl-BE" sz="800" dirty="0">
                <a:solidFill>
                  <a:schemeClr val="bg1"/>
                </a:solidFill>
              </a:rPr>
              <a:t>JEAN JANSSEN, AUJOURD’HUI TU ES VIGIE </a:t>
            </a:r>
          </a:p>
        </p:txBody>
      </p:sp>
      <p:pic>
        <p:nvPicPr>
          <p:cNvPr id="3" name="Picture 2"/>
          <p:cNvPicPr>
            <a:picLocks noChangeAspect="1"/>
          </p:cNvPicPr>
          <p:nvPr/>
        </p:nvPicPr>
        <p:blipFill>
          <a:blip r:embed="rId4"/>
          <a:stretch>
            <a:fillRect/>
          </a:stretch>
        </p:blipFill>
        <p:spPr>
          <a:xfrm>
            <a:off x="2347951" y="3272485"/>
            <a:ext cx="475529" cy="1176630"/>
          </a:xfrm>
          <a:prstGeom prst="rect">
            <a:avLst/>
          </a:prstGeom>
        </p:spPr>
      </p:pic>
      <p:pic>
        <p:nvPicPr>
          <p:cNvPr id="23" name="Picture 22"/>
          <p:cNvPicPr>
            <a:picLocks noChangeAspect="1"/>
          </p:cNvPicPr>
          <p:nvPr/>
        </p:nvPicPr>
        <p:blipFill>
          <a:blip r:embed="rId5"/>
          <a:stretch>
            <a:fillRect/>
          </a:stretch>
        </p:blipFill>
        <p:spPr>
          <a:xfrm>
            <a:off x="9295061" y="4511549"/>
            <a:ext cx="499915" cy="1201016"/>
          </a:xfrm>
          <a:prstGeom prst="rect">
            <a:avLst/>
          </a:prstGeom>
        </p:spPr>
      </p:pic>
      <p:sp>
        <p:nvSpPr>
          <p:cNvPr id="20" name="Text Placeholder 2">
            <a:extLst>
              <a:ext uri="{FF2B5EF4-FFF2-40B4-BE49-F238E27FC236}">
                <a16:creationId xmlns:a16="http://schemas.microsoft.com/office/drawing/2014/main" id="{D63D06A4-1F41-4683-A93D-60A8F45F9204}"/>
              </a:ext>
            </a:extLst>
          </p:cNvPr>
          <p:cNvSpPr txBox="1">
            <a:spLocks/>
          </p:cNvSpPr>
          <p:nvPr/>
        </p:nvSpPr>
        <p:spPr>
          <a:xfrm>
            <a:off x="8976320" y="153490"/>
            <a:ext cx="285625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4: Briefing et </a:t>
            </a:r>
            <a:r>
              <a:rPr lang="en-GB" sz="900" kern="0" dirty="0" err="1">
                <a:latin typeface="Calibri" panose="020F0502020204030204" pitchFamily="34" charset="0"/>
                <a:cs typeface="Calibri" panose="020F0502020204030204" pitchFamily="34" charset="0"/>
              </a:rPr>
              <a:t>contrôle</a:t>
            </a:r>
            <a:r>
              <a:rPr lang="en-GB" sz="900" kern="0" dirty="0">
                <a:latin typeface="Calibri" panose="020F0502020204030204" pitchFamily="34" charset="0"/>
                <a:cs typeface="Calibri" panose="020F0502020204030204" pitchFamily="34" charset="0"/>
              </a:rPr>
              <a:t> de </a:t>
            </a:r>
            <a:r>
              <a:rPr lang="en-GB" sz="900" kern="0" dirty="0" err="1">
                <a:latin typeface="Calibri" panose="020F0502020204030204" pitchFamily="34" charset="0"/>
                <a:cs typeface="Calibri" panose="020F0502020204030204" pitchFamily="34" charset="0"/>
              </a:rPr>
              <a:t>l’équipement</a:t>
            </a:r>
            <a:endParaRPr lang="en-GB" sz="9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0338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en-US" sz="1600"/>
            </a:br>
            <a:r>
              <a:rPr lang="en-US"/>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latin typeface="+mn-lt"/>
              </a:rPr>
              <a:t>briefing – organisation</a:t>
            </a: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CHEF DE TRAVAIL – </a:t>
            </a:r>
          </a:p>
          <a:p>
            <a:pPr algn="ctr"/>
            <a:r>
              <a:rPr lang="nl-BE" sz="1000" b="1" dirty="0">
                <a:solidFill>
                  <a:schemeClr val="bg1"/>
                </a:solidFill>
              </a:rPr>
              <a:t>RS ENTREPRENEUR</a:t>
            </a:r>
          </a:p>
        </p:txBody>
      </p:sp>
      <p:sp>
        <p:nvSpPr>
          <p:cNvPr id="30" name="Rechthoekige toelichting 13"/>
          <p:cNvSpPr/>
          <p:nvPr/>
        </p:nvSpPr>
        <p:spPr bwMode="auto">
          <a:xfrm>
            <a:off x="4367809" y="1087436"/>
            <a:ext cx="4306465" cy="2557464"/>
          </a:xfrm>
          <a:prstGeom prst="wedgeRectCallout">
            <a:avLst>
              <a:gd name="adj1" fmla="val -74808"/>
              <a:gd name="adj2" fmla="val 55138"/>
            </a:avLst>
          </a:prstGeom>
          <a:solidFill>
            <a:srgbClr val="00B0F0"/>
          </a:solidFill>
          <a:ln w="31750" algn="ctr">
            <a:noFill/>
            <a:round/>
            <a:headEnd/>
            <a:tailEnd/>
          </a:ln>
        </p:spPr>
        <p:txBody>
          <a:bodyPr wrap="none" anchor="ctr"/>
          <a:lstStyle/>
          <a:p>
            <a:pPr algn="ctr"/>
            <a:r>
              <a:rPr lang="nl-BE" sz="800" dirty="0">
                <a:solidFill>
                  <a:schemeClr val="bg1"/>
                </a:solidFill>
              </a:rPr>
              <a:t>LA MÉTHODE DE PROTECTION UTILISÉE EST...</a:t>
            </a:r>
          </a:p>
          <a:p>
            <a:pPr algn="ctr"/>
            <a:r>
              <a:rPr lang="nl-BE" sz="800" b="1" dirty="0">
                <a:solidFill>
                  <a:schemeClr val="bg1"/>
                </a:solidFill>
              </a:rPr>
              <a:t>LES </a:t>
            </a:r>
            <a:r>
              <a:rPr lang="nl-BE" sz="800" b="1" dirty="0">
                <a:solidFill>
                  <a:srgbClr val="FF0000"/>
                </a:solidFill>
              </a:rPr>
              <a:t>ZONE(S) DE DÉGAGEMENT</a:t>
            </a:r>
            <a:r>
              <a:rPr lang="nl-BE" sz="800" b="1" dirty="0">
                <a:solidFill>
                  <a:schemeClr val="bg1"/>
                </a:solidFill>
              </a:rPr>
              <a:t> EST (SONT)  ..</a:t>
            </a:r>
            <a:r>
              <a:rPr lang="nl-BE" sz="800" dirty="0">
                <a:solidFill>
                  <a:schemeClr val="bg1"/>
                </a:solidFill>
              </a:rPr>
              <a:t>. </a:t>
            </a:r>
          </a:p>
          <a:p>
            <a:pPr algn="ctr"/>
            <a:r>
              <a:rPr lang="nl-BE" sz="800" dirty="0">
                <a:solidFill>
                  <a:schemeClr val="bg1"/>
                </a:solidFill>
              </a:rPr>
              <a:t>LE RESPONSABLE DE LA SÉCURITÉ EST...</a:t>
            </a:r>
          </a:p>
          <a:p>
            <a:pPr algn="ctr"/>
            <a:r>
              <a:rPr lang="nl-BE" sz="800" dirty="0">
                <a:solidFill>
                  <a:schemeClr val="bg1"/>
                </a:solidFill>
              </a:rPr>
              <a:t>VOUS TRAVAILLEZ À... PERSONNES</a:t>
            </a:r>
          </a:p>
          <a:p>
            <a:pPr algn="ctr"/>
            <a:endParaRPr lang="nl-BE" sz="800" dirty="0">
              <a:solidFill>
                <a:schemeClr val="bg1"/>
              </a:solidFill>
            </a:endParaRPr>
          </a:p>
          <a:p>
            <a:pPr algn="ctr"/>
            <a:r>
              <a:rPr lang="en-US" sz="800" dirty="0">
                <a:solidFill>
                  <a:schemeClr val="bg1"/>
                </a:solidFill>
              </a:rPr>
              <a:t>LES TESTS DE DÉGAGEMENT DOIVENT SE DÉROULER SELON LA PROCÉDURE …</a:t>
            </a:r>
          </a:p>
          <a:p>
            <a:pPr algn="ctr"/>
            <a:r>
              <a:rPr lang="en-US" sz="800" dirty="0">
                <a:solidFill>
                  <a:schemeClr val="bg1"/>
                </a:solidFill>
              </a:rPr>
              <a:t>LE DÉLAI DE DÉGAGEMENT EST.. SECONDES</a:t>
            </a:r>
          </a:p>
          <a:p>
            <a:pPr algn="ctr"/>
            <a:r>
              <a:rPr lang="en-US" sz="800" dirty="0">
                <a:solidFill>
                  <a:schemeClr val="bg1"/>
                </a:solidFill>
              </a:rPr>
              <a:t>LA DISTANCE D’AVERTISSEMENT EST … MÈTRES</a:t>
            </a:r>
          </a:p>
          <a:p>
            <a:pPr algn="ctr"/>
            <a:endParaRPr lang="en-US" sz="800" dirty="0">
              <a:solidFill>
                <a:schemeClr val="bg1"/>
              </a:solidFill>
            </a:endParaRPr>
          </a:p>
          <a:p>
            <a:pPr algn="ctr"/>
            <a:r>
              <a:rPr lang="nl-BE" sz="800" dirty="0">
                <a:solidFill>
                  <a:schemeClr val="bg1"/>
                </a:solidFill>
              </a:rPr>
              <a:t>LA ZONE DE TRAVAIL EST...</a:t>
            </a:r>
          </a:p>
          <a:p>
            <a:pPr algn="ctr"/>
            <a:r>
              <a:rPr lang="nl-BE" sz="800" dirty="0">
                <a:solidFill>
                  <a:schemeClr val="bg1"/>
                </a:solidFill>
              </a:rPr>
              <a:t>LE CHEMIN POUR ATTEINDRE LA ZONE DE TRAVAIL EST... VIA  ...</a:t>
            </a:r>
          </a:p>
          <a:p>
            <a:pPr algn="ctr"/>
            <a:r>
              <a:rPr lang="nl-BE" sz="800" dirty="0">
                <a:solidFill>
                  <a:schemeClr val="bg1"/>
                </a:solidFill>
              </a:rPr>
              <a:t>LE CHEMIN POUR QUITTER LA ZONE DE TRAVAIL EST... VIA ...</a:t>
            </a:r>
          </a:p>
          <a:p>
            <a:pPr algn="ctr"/>
            <a:endParaRPr lang="nl-BE" sz="800" dirty="0">
              <a:solidFill>
                <a:schemeClr val="bg1"/>
              </a:solidFill>
            </a:endParaRPr>
          </a:p>
          <a:p>
            <a:pPr algn="ctr"/>
            <a:r>
              <a:rPr lang="nl-BE" sz="800" dirty="0">
                <a:solidFill>
                  <a:schemeClr val="bg1"/>
                </a:solidFill>
              </a:rPr>
              <a:t>LE TRAVAIL À EXÉCUTER EST ...</a:t>
            </a:r>
          </a:p>
          <a:p>
            <a:pPr algn="ctr"/>
            <a:r>
              <a:rPr lang="nl-BE" sz="800" dirty="0">
                <a:solidFill>
                  <a:schemeClr val="bg1"/>
                </a:solidFill>
              </a:rPr>
              <a:t>LA MÉTHODE DE TRAVAIL EST ...</a:t>
            </a:r>
          </a:p>
          <a:p>
            <a:pPr algn="ctr"/>
            <a:r>
              <a:rPr lang="nl-BE" sz="800" dirty="0">
                <a:solidFill>
                  <a:schemeClr val="bg1"/>
                </a:solidFill>
              </a:rPr>
              <a:t>LES RISQUES LIÉS AU TRAVAIL SONT...</a:t>
            </a:r>
          </a:p>
          <a:p>
            <a:pPr algn="ctr"/>
            <a:endParaRPr lang="en-US" sz="800" dirty="0">
              <a:solidFill>
                <a:schemeClr val="bg1"/>
              </a:solidFill>
            </a:endParaRPr>
          </a:p>
          <a:p>
            <a:pPr algn="ctr"/>
            <a:r>
              <a:rPr lang="en-US" sz="800" dirty="0">
                <a:solidFill>
                  <a:schemeClr val="bg1"/>
                </a:solidFill>
              </a:rPr>
              <a:t>EN CAS D’INCIDENT OU D’ACCIDENT, LA PROCÉDURE À SUIVRE EST …</a:t>
            </a:r>
            <a:endParaRPr lang="nl-BE" sz="800" dirty="0">
              <a:solidFill>
                <a:schemeClr val="bg1"/>
              </a:solidFill>
            </a:endParaRP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nl-BE" sz="800" dirty="0">
                <a:solidFill>
                  <a:schemeClr val="bg1"/>
                </a:solidFill>
              </a:rPr>
              <a:t>LE VIGIE EST JAN JANSSEN</a:t>
            </a:r>
          </a:p>
        </p:txBody>
      </p:sp>
      <p:sp>
        <p:nvSpPr>
          <p:cNvPr id="23" name="Rechthoekige toelichting 20"/>
          <p:cNvSpPr>
            <a:spLocks noChangeArrowheads="1"/>
          </p:cNvSpPr>
          <p:nvPr/>
        </p:nvSpPr>
        <p:spPr bwMode="auto">
          <a:xfrm>
            <a:off x="8136503" y="4749492"/>
            <a:ext cx="720725" cy="287337"/>
          </a:xfrm>
          <a:prstGeom prst="wedgeRectCallout">
            <a:avLst>
              <a:gd name="adj1" fmla="val 48693"/>
              <a:gd name="adj2" fmla="val 128811"/>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4" name="Rechthoekige toelichting 21"/>
          <p:cNvSpPr>
            <a:spLocks noChangeArrowheads="1"/>
          </p:cNvSpPr>
          <p:nvPr/>
        </p:nvSpPr>
        <p:spPr bwMode="auto">
          <a:xfrm>
            <a:off x="9649389" y="4749492"/>
            <a:ext cx="719138" cy="287337"/>
          </a:xfrm>
          <a:prstGeom prst="wedgeRectCallout">
            <a:avLst>
              <a:gd name="adj1" fmla="val -49347"/>
              <a:gd name="adj2" fmla="val 148481"/>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5" name="Rechthoekige toelichting 10"/>
          <p:cNvSpPr/>
          <p:nvPr/>
        </p:nvSpPr>
        <p:spPr bwMode="auto">
          <a:xfrm>
            <a:off x="3647728" y="4271373"/>
            <a:ext cx="3744416" cy="648072"/>
          </a:xfrm>
          <a:prstGeom prst="wedgeRectCallout">
            <a:avLst>
              <a:gd name="adj1" fmla="val -56718"/>
              <a:gd name="adj2" fmla="val -131042"/>
            </a:avLst>
          </a:prstGeom>
          <a:solidFill>
            <a:srgbClr val="00B0F0"/>
          </a:solidFill>
          <a:ln w="31750" algn="ctr">
            <a:noFill/>
            <a:round/>
            <a:headEnd/>
            <a:tailEnd/>
          </a:ln>
        </p:spPr>
        <p:txBody>
          <a:bodyPr wrap="square" anchor="ctr"/>
          <a:lstStyle/>
          <a:p>
            <a:pPr algn="ctr"/>
            <a:r>
              <a:rPr lang="nl-BE" sz="800" dirty="0">
                <a:solidFill>
                  <a:schemeClr val="bg1"/>
                </a:solidFill>
              </a:rPr>
              <a:t>VOUS DEVEZ </a:t>
            </a:r>
            <a:r>
              <a:rPr lang="nl-BE" sz="800" b="1" dirty="0">
                <a:solidFill>
                  <a:srgbClr val="FF0000"/>
                </a:solidFill>
              </a:rPr>
              <a:t>TOUT DE SUITE QUITTER LA ZONE DE TRAVAIL LORSQUE VOUS ENTENDEZ L’ALARME</a:t>
            </a:r>
            <a:endParaRPr lang="nl-BE" sz="800" dirty="0">
              <a:solidFill>
                <a:schemeClr val="bg1"/>
              </a:solidFill>
            </a:endParaRPr>
          </a:p>
        </p:txBody>
      </p:sp>
      <p:pic>
        <p:nvPicPr>
          <p:cNvPr id="26" name="Picture 25"/>
          <p:cNvPicPr>
            <a:picLocks noChangeAspect="1"/>
          </p:cNvPicPr>
          <p:nvPr/>
        </p:nvPicPr>
        <p:blipFill>
          <a:blip r:embed="rId4"/>
          <a:stretch>
            <a:fillRect/>
          </a:stretch>
        </p:blipFill>
        <p:spPr>
          <a:xfrm>
            <a:off x="2383198" y="3272485"/>
            <a:ext cx="475529" cy="1176630"/>
          </a:xfrm>
          <a:prstGeom prst="rect">
            <a:avLst/>
          </a:prstGeom>
        </p:spPr>
      </p:pic>
      <p:pic>
        <p:nvPicPr>
          <p:cNvPr id="2" name="Picture 1"/>
          <p:cNvPicPr>
            <a:picLocks noChangeAspect="1"/>
          </p:cNvPicPr>
          <p:nvPr/>
        </p:nvPicPr>
        <p:blipFill>
          <a:blip r:embed="rId5"/>
          <a:stretch>
            <a:fillRect/>
          </a:stretch>
        </p:blipFill>
        <p:spPr>
          <a:xfrm>
            <a:off x="8328248" y="5301208"/>
            <a:ext cx="1376421" cy="1090411"/>
          </a:xfrm>
          <a:prstGeom prst="rect">
            <a:avLst/>
          </a:prstGeom>
        </p:spPr>
      </p:pic>
      <p:sp>
        <p:nvSpPr>
          <p:cNvPr id="18" name="Text Placeholder 2">
            <a:extLst>
              <a:ext uri="{FF2B5EF4-FFF2-40B4-BE49-F238E27FC236}">
                <a16:creationId xmlns:a16="http://schemas.microsoft.com/office/drawing/2014/main" id="{3A616270-7691-4F09-A172-D70DA922EB97}"/>
              </a:ext>
            </a:extLst>
          </p:cNvPr>
          <p:cNvSpPr txBox="1">
            <a:spLocks/>
          </p:cNvSpPr>
          <p:nvPr/>
        </p:nvSpPr>
        <p:spPr>
          <a:xfrm>
            <a:off x="8976320" y="153490"/>
            <a:ext cx="285625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4: Briefing et </a:t>
            </a:r>
            <a:r>
              <a:rPr lang="en-GB" sz="900" kern="0" dirty="0" err="1">
                <a:latin typeface="Calibri" panose="020F0502020204030204" pitchFamily="34" charset="0"/>
                <a:cs typeface="Calibri" panose="020F0502020204030204" pitchFamily="34" charset="0"/>
              </a:rPr>
              <a:t>contrôle</a:t>
            </a:r>
            <a:r>
              <a:rPr lang="en-GB" sz="900" kern="0" dirty="0">
                <a:latin typeface="Calibri" panose="020F0502020204030204" pitchFamily="34" charset="0"/>
                <a:cs typeface="Calibri" panose="020F0502020204030204" pitchFamily="34" charset="0"/>
              </a:rPr>
              <a:t> de </a:t>
            </a:r>
            <a:r>
              <a:rPr lang="en-GB" sz="900" kern="0" dirty="0" err="1">
                <a:latin typeface="Calibri" panose="020F0502020204030204" pitchFamily="34" charset="0"/>
                <a:cs typeface="Calibri" panose="020F0502020204030204" pitchFamily="34" charset="0"/>
              </a:rPr>
              <a:t>l’équipement</a:t>
            </a:r>
            <a:endParaRPr lang="en-GB" sz="9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669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endParaRPr lang="en-GB"/>
          </a:p>
        </p:txBody>
      </p:sp>
      <p:sp>
        <p:nvSpPr>
          <p:cNvPr id="3" name="Content Placeholder 2"/>
          <p:cNvSpPr>
            <a:spLocks noGrp="1"/>
          </p:cNvSpPr>
          <p:nvPr>
            <p:ph idx="4294967295"/>
          </p:nvPr>
        </p:nvSpPr>
        <p:spPr>
          <a:xfrm>
            <a:off x="1758374" y="1700809"/>
            <a:ext cx="8064500" cy="2879725"/>
          </a:xfrm>
          <a:prstGeom prst="rect">
            <a:avLst/>
          </a:prstGeom>
        </p:spPr>
        <p:txBody>
          <a:bodyPr/>
          <a:lstStyle/>
          <a:p>
            <a:pPr marL="0" indent="0" defTabSz="685800">
              <a:lnSpc>
                <a:spcPct val="100000"/>
              </a:lnSpc>
              <a:spcBef>
                <a:spcPts val="0"/>
              </a:spcBef>
              <a:buNone/>
              <a:defRPr/>
            </a:pPr>
            <a:r>
              <a:rPr lang="en-US" sz="1400" kern="0" dirty="0">
                <a:solidFill>
                  <a:srgbClr val="FF0000"/>
                </a:solidFill>
                <a:cs typeface="Calibri" panose="020F0502020204030204" pitchFamily="34" charset="0"/>
              </a:rPr>
              <a:t>Fascicule 576 </a:t>
            </a:r>
            <a:r>
              <a:rPr lang="en-US" sz="1400" kern="0" dirty="0">
                <a:cs typeface="Calibri" panose="020F0502020204030204" pitchFamily="34" charset="0"/>
              </a:rPr>
              <a:t>–</a:t>
            </a:r>
            <a:r>
              <a:rPr lang="en-US" sz="1400" kern="0" dirty="0">
                <a:solidFill>
                  <a:srgbClr val="FF0000"/>
                </a:solidFill>
                <a:cs typeface="Calibri" panose="020F0502020204030204" pitchFamily="34" charset="0"/>
              </a:rPr>
              <a:t> </a:t>
            </a:r>
            <a:r>
              <a:rPr lang="en-US" sz="1400" kern="0" dirty="0" err="1">
                <a:cs typeface="Calibri" panose="020F0502020204030204" pitchFamily="34" charset="0"/>
              </a:rPr>
              <a:t>Règlement</a:t>
            </a:r>
            <a:r>
              <a:rPr lang="en-US" sz="1400" kern="0" dirty="0">
                <a:cs typeface="Calibri" panose="020F0502020204030204" pitchFamily="34" charset="0"/>
              </a:rPr>
              <a:t> de la sécurité au travail (RST), </a:t>
            </a:r>
            <a:r>
              <a:rPr lang="en-US" sz="1400" kern="0" dirty="0" err="1">
                <a:cs typeface="Calibri" panose="020F0502020204030204" pitchFamily="34" charset="0"/>
              </a:rPr>
              <a:t>Partie</a:t>
            </a:r>
            <a:r>
              <a:rPr lang="en-US" sz="1400" kern="0" dirty="0">
                <a:cs typeface="Calibri" panose="020F0502020204030204" pitchFamily="34" charset="0"/>
              </a:rPr>
              <a:t> III, </a:t>
            </a:r>
            <a:r>
              <a:rPr lang="en-US" sz="1400" kern="0" dirty="0" err="1">
                <a:cs typeface="Calibri" panose="020F0502020204030204" pitchFamily="34" charset="0"/>
              </a:rPr>
              <a:t>Titre</a:t>
            </a:r>
            <a:r>
              <a:rPr lang="en-US" sz="1400" kern="0" dirty="0">
                <a:cs typeface="Calibri" panose="020F0502020204030204" pitchFamily="34" charset="0"/>
              </a:rPr>
              <a:t> IV, </a:t>
            </a:r>
            <a:r>
              <a:rPr lang="en-US" sz="1400" kern="0" dirty="0" err="1">
                <a:cs typeface="Calibri" panose="020F0502020204030204" pitchFamily="34" charset="0"/>
              </a:rPr>
              <a:t>Chapitre</a:t>
            </a:r>
            <a:r>
              <a:rPr lang="en-US" sz="1400" kern="0" dirty="0">
                <a:cs typeface="Calibri" panose="020F0502020204030204" pitchFamily="34" charset="0"/>
              </a:rPr>
              <a:t> I, </a:t>
            </a:r>
            <a:r>
              <a:rPr lang="en-US" sz="1400" kern="0" dirty="0" err="1">
                <a:cs typeface="Calibri" panose="020F0502020204030204" pitchFamily="34" charset="0"/>
              </a:rPr>
              <a:t>Rubrique</a:t>
            </a:r>
            <a:r>
              <a:rPr lang="en-US" sz="1400" kern="0" dirty="0">
                <a:cs typeface="Calibri" panose="020F0502020204030204" pitchFamily="34" charset="0"/>
              </a:rPr>
              <a:t> 1: Protection d’un ou </a:t>
            </a:r>
            <a:r>
              <a:rPr lang="en-US" sz="1400" kern="0" dirty="0" err="1">
                <a:cs typeface="Calibri" panose="020F0502020204030204" pitchFamily="34" charset="0"/>
              </a:rPr>
              <a:t>deux</a:t>
            </a:r>
            <a:r>
              <a:rPr lang="en-US" sz="1400" kern="0" dirty="0">
                <a:cs typeface="Calibri" panose="020F0502020204030204" pitchFamily="34" charset="0"/>
              </a:rPr>
              <a:t> agents au travail</a:t>
            </a:r>
          </a:p>
          <a:p>
            <a:pPr marL="0" indent="0" defTabSz="685800">
              <a:lnSpc>
                <a:spcPct val="100000"/>
              </a:lnSpc>
              <a:spcBef>
                <a:spcPts val="0"/>
              </a:spcBef>
              <a:buNone/>
              <a:defRPr/>
            </a:pPr>
            <a:endParaRPr lang="en-US" sz="1800" dirty="0"/>
          </a:p>
          <a:p>
            <a:pPr marL="0" indent="0" algn="just">
              <a:buNone/>
            </a:pPr>
            <a:r>
              <a:rPr lang="en-US" sz="1400" dirty="0">
                <a:solidFill>
                  <a:srgbClr val="FF0000"/>
                </a:solidFill>
              </a:rPr>
              <a:t>Avis 4 SE/2010 </a:t>
            </a:r>
            <a:r>
              <a:rPr lang="en-US" sz="1400" dirty="0"/>
              <a:t>– 10ème </a:t>
            </a:r>
            <a:r>
              <a:rPr lang="en-US" sz="1400" dirty="0" err="1"/>
              <a:t>supplément</a:t>
            </a:r>
            <a:r>
              <a:rPr lang="en-US" sz="1400" dirty="0"/>
              <a:t> au RGPS Fascicule 576</a:t>
            </a:r>
          </a:p>
          <a:p>
            <a:pPr algn="just"/>
            <a:endParaRPr lang="en-US" sz="1800" dirty="0"/>
          </a:p>
          <a:p>
            <a:pPr marL="0" indent="0" algn="just">
              <a:buNone/>
            </a:pPr>
            <a:r>
              <a:rPr lang="en-US" sz="1400" dirty="0" err="1">
                <a:solidFill>
                  <a:srgbClr val="FF0000"/>
                </a:solidFill>
              </a:rPr>
              <a:t>Circulaire</a:t>
            </a:r>
            <a:r>
              <a:rPr lang="en-US" sz="1400" dirty="0">
                <a:solidFill>
                  <a:srgbClr val="FF0000"/>
                </a:solidFill>
              </a:rPr>
              <a:t> 02 I-AM/2019</a:t>
            </a:r>
            <a:r>
              <a:rPr lang="en-US" sz="1400" dirty="0"/>
              <a:t> – Travaux avec </a:t>
            </a:r>
            <a:r>
              <a:rPr lang="en-US" sz="1400" dirty="0" err="1"/>
              <a:t>empiètements</a:t>
            </a:r>
            <a:r>
              <a:rPr lang="en-US" sz="1400" dirty="0"/>
              <a:t> de type I – </a:t>
            </a:r>
            <a:r>
              <a:rPr lang="en-US" sz="1400" dirty="0" err="1"/>
              <a:t>Hiérarchie</a:t>
            </a:r>
            <a:r>
              <a:rPr lang="en-US" sz="1400" dirty="0"/>
              <a:t> des </a:t>
            </a:r>
            <a:r>
              <a:rPr lang="en-US" sz="1400" dirty="0" err="1"/>
              <a:t>mesures</a:t>
            </a:r>
            <a:r>
              <a:rPr lang="en-US" sz="1400" dirty="0"/>
              <a:t> de </a:t>
            </a:r>
            <a:r>
              <a:rPr lang="en-US" sz="1400" dirty="0" err="1"/>
              <a:t>sécurité</a:t>
            </a:r>
            <a:endParaRPr lang="en-US" sz="1400" dirty="0">
              <a:solidFill>
                <a:srgbClr val="FF0000"/>
              </a:solidFill>
            </a:endParaRPr>
          </a:p>
          <a:p>
            <a:pPr marL="0" indent="0" algn="just">
              <a:buNone/>
            </a:pPr>
            <a:endParaRPr lang="fr-BE" sz="1400" dirty="0">
              <a:solidFill>
                <a:srgbClr val="FF0000"/>
              </a:solidFill>
            </a:endParaRPr>
          </a:p>
          <a:p>
            <a:pPr marL="0" indent="0" algn="just">
              <a:buNone/>
            </a:pPr>
            <a:r>
              <a:rPr lang="fr-BE" sz="1400" dirty="0">
                <a:solidFill>
                  <a:srgbClr val="FF0000"/>
                </a:solidFill>
              </a:rPr>
              <a:t>Fascicule 63 version 2.1 </a:t>
            </a:r>
            <a:r>
              <a:rPr lang="fr-BE" sz="1400" dirty="0"/>
              <a:t>– Mesures de sécurité et de santé lors de l’exécution de marchés de travaux, de fournitures et de services </a:t>
            </a:r>
            <a:endParaRPr lang="fr-FR" sz="1400" dirty="0"/>
          </a:p>
          <a:p>
            <a:pPr marL="0" indent="0" algn="just">
              <a:buNone/>
            </a:pPr>
            <a:endParaRPr lang="en-US" sz="1800" dirty="0"/>
          </a:p>
          <a:p>
            <a:pPr marL="0" indent="0" algn="just">
              <a:buNone/>
            </a:pPr>
            <a:r>
              <a:rPr lang="fr-BE" sz="1400" dirty="0">
                <a:solidFill>
                  <a:srgbClr val="FF0000"/>
                </a:solidFill>
              </a:rPr>
              <a:t>WIT 1009 </a:t>
            </a:r>
            <a:r>
              <a:rPr lang="fr-BE" sz="1400" dirty="0"/>
              <a:t>– </a:t>
            </a:r>
            <a:r>
              <a:rPr lang="fr-BE" sz="1400" dirty="0" err="1"/>
              <a:t>Mésure</a:t>
            </a:r>
            <a:r>
              <a:rPr lang="fr-BE" sz="1400" dirty="0"/>
              <a:t> de sécurité ‘systèmes d’annonce’ – version entrepreneur </a:t>
            </a:r>
            <a:endParaRPr lang="fr-FR" sz="1400" dirty="0"/>
          </a:p>
          <a:p>
            <a:pPr marL="0" indent="0" algn="just">
              <a:buNone/>
            </a:pPr>
            <a:endParaRPr lang="en-US" sz="1800" dirty="0"/>
          </a:p>
        </p:txBody>
      </p:sp>
      <p:sp>
        <p:nvSpPr>
          <p:cNvPr id="18" name="Espace réservé du texte 1"/>
          <p:cNvSpPr txBox="1">
            <a:spLocks/>
          </p:cNvSpPr>
          <p:nvPr/>
        </p:nvSpPr>
        <p:spPr>
          <a:xfrm>
            <a:off x="1774631" y="868571"/>
            <a:ext cx="7649844"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fontAlgn="auto">
              <a:spcAft>
                <a:spcPts val="0"/>
              </a:spcAft>
              <a:buNone/>
            </a:pPr>
            <a:r>
              <a:rPr lang="fr-FR" sz="2700" b="1" dirty="0">
                <a:solidFill>
                  <a:schemeClr val="accent2"/>
                </a:solidFill>
                <a:latin typeface="Calibri" panose="020F0502020204030204" pitchFamily="34" charset="0"/>
                <a:cs typeface="Calibri" panose="020F0502020204030204" pitchFamily="34" charset="0"/>
              </a:rPr>
              <a:t>Documents de référence</a:t>
            </a:r>
          </a:p>
        </p:txBody>
      </p:sp>
    </p:spTree>
    <p:extLst>
      <p:ext uri="{BB962C8B-B14F-4D97-AF65-F5344CB8AC3E}">
        <p14:creationId xmlns:p14="http://schemas.microsoft.com/office/powerpoint/2010/main" val="2463944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2038029" y="188640"/>
            <a:ext cx="1995023" cy="576064"/>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8" name="Title 1"/>
          <p:cNvSpPr txBox="1">
            <a:spLocks/>
          </p:cNvSpPr>
          <p:nvPr/>
        </p:nvSpPr>
        <p:spPr bwMode="auto">
          <a:xfrm>
            <a:off x="2036502" y="604633"/>
            <a:ext cx="8136904" cy="506413"/>
          </a:xfrm>
          <a:prstGeom prst="rect">
            <a:avLst/>
          </a:prstGeom>
          <a:noFill/>
          <a:ln w="9525">
            <a:noFill/>
            <a:miter lim="800000"/>
            <a:headEnd/>
            <a:tailEnd/>
          </a:ln>
          <a:effectLst/>
        </p:spPr>
        <p:txBody>
          <a:bodyPr lIns="0" tIns="0" rIns="0" bIns="0"/>
          <a:lstStyle/>
          <a:p>
            <a:pPr marL="895350" indent="-895350">
              <a:defRPr/>
            </a:pPr>
            <a:r>
              <a:rPr lang="en-US" sz="2000" b="1" kern="0" dirty="0">
                <a:solidFill>
                  <a:srgbClr val="0070C0"/>
                </a:solidFill>
                <a:latin typeface="+mj-lt"/>
                <a:ea typeface="+mj-ea"/>
                <a:cs typeface="+mj-cs"/>
              </a:rPr>
              <a:t>Briefing des agents et </a:t>
            </a:r>
            <a:r>
              <a:rPr lang="en-US" sz="2000" b="1" kern="0" dirty="0" err="1">
                <a:solidFill>
                  <a:srgbClr val="0070C0"/>
                </a:solidFill>
                <a:latin typeface="+mj-lt"/>
                <a:ea typeface="+mj-ea"/>
                <a:cs typeface="+mj-cs"/>
              </a:rPr>
              <a:t>contrôle</a:t>
            </a:r>
            <a:r>
              <a:rPr lang="en-US" sz="2000" b="1" kern="0" dirty="0">
                <a:solidFill>
                  <a:srgbClr val="0070C0"/>
                </a:solidFill>
                <a:latin typeface="+mj-lt"/>
                <a:ea typeface="+mj-ea"/>
                <a:cs typeface="+mj-cs"/>
              </a:rPr>
              <a:t> de </a:t>
            </a:r>
            <a:r>
              <a:rPr lang="en-US" sz="2000" b="1" kern="0" dirty="0" err="1">
                <a:solidFill>
                  <a:srgbClr val="0070C0"/>
                </a:solidFill>
                <a:latin typeface="+mj-lt"/>
                <a:ea typeface="+mj-ea"/>
                <a:cs typeface="+mj-cs"/>
              </a:rPr>
              <a:t>l’équipement</a:t>
            </a:r>
            <a:r>
              <a:rPr lang="en-US" sz="2000" b="1" kern="0" dirty="0">
                <a:solidFill>
                  <a:srgbClr val="0070C0"/>
                </a:solidFill>
                <a:latin typeface="+mj-lt"/>
                <a:ea typeface="+mj-ea"/>
                <a:cs typeface="+mj-cs"/>
              </a:rPr>
              <a:t> de la </a:t>
            </a:r>
            <a:r>
              <a:rPr lang="en-US" sz="2000" b="1" kern="0" dirty="0" err="1">
                <a:solidFill>
                  <a:srgbClr val="0070C0"/>
                </a:solidFill>
                <a:latin typeface="+mj-lt"/>
                <a:ea typeface="+mj-ea"/>
                <a:cs typeface="+mj-cs"/>
              </a:rPr>
              <a:t>vigie</a:t>
            </a:r>
            <a:r>
              <a:rPr lang="en-US" sz="2000" b="1" kern="0" dirty="0">
                <a:solidFill>
                  <a:srgbClr val="0070C0"/>
                </a:solidFill>
                <a:latin typeface="+mj-lt"/>
                <a:ea typeface="+mj-ea"/>
                <a:cs typeface="+mj-cs"/>
              </a:rPr>
              <a:t> </a:t>
            </a:r>
          </a:p>
        </p:txBody>
      </p:sp>
      <p:sp>
        <p:nvSpPr>
          <p:cNvPr id="14" name="Text Placeholder 2"/>
          <p:cNvSpPr txBox="1">
            <a:spLocks/>
          </p:cNvSpPr>
          <p:nvPr/>
        </p:nvSpPr>
        <p:spPr>
          <a:xfrm>
            <a:off x="8871970" y="194060"/>
            <a:ext cx="285625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4: Briefing et </a:t>
            </a:r>
            <a:r>
              <a:rPr lang="en-GB" sz="900" kern="0" dirty="0" err="1">
                <a:latin typeface="Calibri" panose="020F0502020204030204" pitchFamily="34" charset="0"/>
                <a:cs typeface="Calibri" panose="020F0502020204030204" pitchFamily="34" charset="0"/>
              </a:rPr>
              <a:t>contrôle</a:t>
            </a:r>
            <a:r>
              <a:rPr lang="en-GB" sz="900" kern="0" dirty="0">
                <a:latin typeface="Calibri" panose="020F0502020204030204" pitchFamily="34" charset="0"/>
                <a:cs typeface="Calibri" panose="020F0502020204030204" pitchFamily="34" charset="0"/>
              </a:rPr>
              <a:t> de </a:t>
            </a:r>
            <a:r>
              <a:rPr lang="en-GB" sz="900" kern="0" dirty="0" err="1">
                <a:latin typeface="Calibri" panose="020F0502020204030204" pitchFamily="34" charset="0"/>
                <a:cs typeface="Calibri" panose="020F0502020204030204" pitchFamily="34" charset="0"/>
              </a:rPr>
              <a:t>l’équipement</a:t>
            </a:r>
            <a:endParaRPr lang="en-GB" sz="900" kern="0" dirty="0">
              <a:latin typeface="Calibri" panose="020F0502020204030204" pitchFamily="34" charset="0"/>
              <a:cs typeface="Calibri" panose="020F0502020204030204" pitchFamily="34" charset="0"/>
            </a:endParaRPr>
          </a:p>
        </p:txBody>
      </p:sp>
      <p:sp>
        <p:nvSpPr>
          <p:cNvPr id="15" name="Rounded Rectangle 14"/>
          <p:cNvSpPr/>
          <p:nvPr/>
        </p:nvSpPr>
        <p:spPr bwMode="auto">
          <a:xfrm>
            <a:off x="2304936" y="1519744"/>
            <a:ext cx="8111543" cy="1069896"/>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fr-BE" sz="1600" dirty="0">
                <a:latin typeface="+mn-lt"/>
              </a:rPr>
              <a:t>L’agent qui veille à la sécurité doit </a:t>
            </a:r>
            <a:r>
              <a:rPr lang="fr-BE" sz="1600" b="1" dirty="0">
                <a:latin typeface="+mn-lt"/>
              </a:rPr>
              <a:t>disposer de l’équipement nécessaire pour pouvoir effectuer sa tâche proprement. </a:t>
            </a:r>
            <a:endParaRPr lang="fr-FR" dirty="0">
              <a:latin typeface="+mn-lt"/>
            </a:endParaRPr>
          </a:p>
        </p:txBody>
      </p:sp>
      <p:sp>
        <p:nvSpPr>
          <p:cNvPr id="9" name="Rounded Rectangle 8"/>
          <p:cNvSpPr/>
          <p:nvPr/>
        </p:nvSpPr>
        <p:spPr bwMode="auto">
          <a:xfrm>
            <a:off x="2711624" y="5517232"/>
            <a:ext cx="7704855" cy="787922"/>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600" dirty="0">
                <a:solidFill>
                  <a:srgbClr val="0070C0"/>
                </a:solidFill>
                <a:latin typeface="+mn-lt"/>
              </a:rPr>
              <a:t>Le briefing </a:t>
            </a:r>
            <a:r>
              <a:rPr lang="en-US" sz="1600" dirty="0" err="1">
                <a:solidFill>
                  <a:srgbClr val="0070C0"/>
                </a:solidFill>
                <a:latin typeface="+mn-lt"/>
              </a:rPr>
              <a:t>doit</a:t>
            </a:r>
            <a:r>
              <a:rPr lang="en-US" sz="1600" dirty="0">
                <a:solidFill>
                  <a:srgbClr val="0070C0"/>
                </a:solidFill>
                <a:latin typeface="+mn-lt"/>
              </a:rPr>
              <a:t> </a:t>
            </a:r>
            <a:r>
              <a:rPr lang="en-US" sz="1600" dirty="0" err="1">
                <a:solidFill>
                  <a:srgbClr val="0070C0"/>
                </a:solidFill>
                <a:latin typeface="+mn-lt"/>
              </a:rPr>
              <a:t>permettre</a:t>
            </a:r>
            <a:r>
              <a:rPr lang="en-US" sz="1600" dirty="0">
                <a:solidFill>
                  <a:srgbClr val="0070C0"/>
                </a:solidFill>
                <a:latin typeface="+mn-lt"/>
              </a:rPr>
              <a:t> de </a:t>
            </a:r>
            <a:r>
              <a:rPr lang="en-US" sz="1600" dirty="0" err="1">
                <a:solidFill>
                  <a:srgbClr val="0070C0"/>
                </a:solidFill>
                <a:latin typeface="+mn-lt"/>
              </a:rPr>
              <a:t>vérifier</a:t>
            </a:r>
            <a:r>
              <a:rPr lang="en-US" sz="1600" dirty="0">
                <a:solidFill>
                  <a:srgbClr val="0070C0"/>
                </a:solidFill>
                <a:latin typeface="+mn-lt"/>
              </a:rPr>
              <a:t> </a:t>
            </a:r>
            <a:r>
              <a:rPr lang="en-US" sz="1600" dirty="0" err="1">
                <a:solidFill>
                  <a:srgbClr val="0070C0"/>
                </a:solidFill>
                <a:latin typeface="+mn-lt"/>
              </a:rPr>
              <a:t>l’équipement</a:t>
            </a:r>
            <a:r>
              <a:rPr lang="en-US" sz="1600" dirty="0">
                <a:solidFill>
                  <a:srgbClr val="0070C0"/>
                </a:solidFill>
                <a:latin typeface="+mn-lt"/>
              </a:rPr>
              <a:t> du </a:t>
            </a:r>
            <a:r>
              <a:rPr lang="en-US" sz="1600" dirty="0" err="1">
                <a:solidFill>
                  <a:srgbClr val="0070C0"/>
                </a:solidFill>
                <a:latin typeface="+mn-lt"/>
              </a:rPr>
              <a:t>vigie</a:t>
            </a:r>
            <a:r>
              <a:rPr lang="en-US" sz="1600" dirty="0">
                <a:solidFill>
                  <a:srgbClr val="0070C0"/>
                </a:solidFill>
                <a:latin typeface="+mn-lt"/>
              </a:rPr>
              <a:t> </a:t>
            </a:r>
            <a:r>
              <a:rPr lang="en-US" sz="1600" dirty="0" err="1">
                <a:solidFill>
                  <a:srgbClr val="0070C0"/>
                </a:solidFill>
                <a:latin typeface="+mn-lt"/>
              </a:rPr>
              <a:t>avant</a:t>
            </a:r>
            <a:r>
              <a:rPr lang="en-US" sz="1600" dirty="0">
                <a:solidFill>
                  <a:srgbClr val="0070C0"/>
                </a:solidFill>
                <a:latin typeface="+mn-lt"/>
              </a:rPr>
              <a:t> </a:t>
            </a:r>
            <a:r>
              <a:rPr lang="en-US" sz="1600" dirty="0" err="1">
                <a:solidFill>
                  <a:srgbClr val="0070C0"/>
                </a:solidFill>
                <a:latin typeface="+mn-lt"/>
              </a:rPr>
              <a:t>qu’il</a:t>
            </a:r>
            <a:r>
              <a:rPr lang="en-US" sz="1600" dirty="0">
                <a:solidFill>
                  <a:srgbClr val="0070C0"/>
                </a:solidFill>
                <a:latin typeface="+mn-lt"/>
              </a:rPr>
              <a:t> </a:t>
            </a:r>
            <a:r>
              <a:rPr lang="en-US" sz="1600" dirty="0" err="1">
                <a:solidFill>
                  <a:srgbClr val="0070C0"/>
                </a:solidFill>
                <a:latin typeface="+mn-lt"/>
              </a:rPr>
              <a:t>n’effectue</a:t>
            </a:r>
            <a:r>
              <a:rPr lang="en-US" sz="1600" dirty="0">
                <a:solidFill>
                  <a:srgbClr val="0070C0"/>
                </a:solidFill>
                <a:latin typeface="+mn-lt"/>
              </a:rPr>
              <a:t> </a:t>
            </a:r>
            <a:r>
              <a:rPr lang="en-US" sz="1600" dirty="0" err="1">
                <a:solidFill>
                  <a:srgbClr val="0070C0"/>
                </a:solidFill>
                <a:latin typeface="+mn-lt"/>
              </a:rPr>
              <a:t>sa</a:t>
            </a:r>
            <a:r>
              <a:rPr lang="en-US" sz="1600" dirty="0">
                <a:solidFill>
                  <a:srgbClr val="0070C0"/>
                </a:solidFill>
                <a:latin typeface="+mn-lt"/>
              </a:rPr>
              <a:t> </a:t>
            </a:r>
            <a:r>
              <a:rPr lang="en-US" sz="1600" dirty="0" err="1">
                <a:solidFill>
                  <a:srgbClr val="0070C0"/>
                </a:solidFill>
                <a:latin typeface="+mn-lt"/>
              </a:rPr>
              <a:t>tâche</a:t>
            </a:r>
            <a:r>
              <a:rPr lang="en-US" sz="1600" dirty="0">
                <a:solidFill>
                  <a:srgbClr val="0070C0"/>
                </a:solidFill>
                <a:latin typeface="+mn-lt"/>
              </a:rPr>
              <a:t>.</a:t>
            </a:r>
          </a:p>
        </p:txBody>
      </p:sp>
      <p:pic>
        <p:nvPicPr>
          <p:cNvPr id="22"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60607" y="5600316"/>
            <a:ext cx="590793" cy="621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911424" y="-398408"/>
            <a:ext cx="3761558" cy="24812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40" y="1827515"/>
            <a:ext cx="685423" cy="1616581"/>
          </a:xfrm>
          <a:prstGeom prst="rect">
            <a:avLst/>
          </a:prstGeom>
        </p:spPr>
      </p:pic>
      <p:sp>
        <p:nvSpPr>
          <p:cNvPr id="16" name="Ovaal 21"/>
          <p:cNvSpPr>
            <a:spLocks noChangeAspect="1"/>
          </p:cNvSpPr>
          <p:nvPr/>
        </p:nvSpPr>
        <p:spPr bwMode="auto">
          <a:xfrm>
            <a:off x="631268" y="486163"/>
            <a:ext cx="807461" cy="807461"/>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3200" b="1" dirty="0">
                <a:solidFill>
                  <a:schemeClr val="bg1"/>
                </a:solidFill>
                <a:latin typeface="Arial" charset="0"/>
                <a:cs typeface="Arial" charset="0"/>
              </a:rPr>
              <a:t>4</a:t>
            </a:r>
            <a:endParaRPr lang="nl-BE" sz="3200" b="1" dirty="0">
              <a:solidFill>
                <a:schemeClr val="bg1"/>
              </a:solidFill>
              <a:latin typeface="Arial" charset="0"/>
              <a:cs typeface="Arial" charset="0"/>
            </a:endParaRPr>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9486" b="89328" l="2757" r="89890">
                        <a14:foregroundMark x1="33824" y1="46640" x2="33824" y2="46640"/>
                        <a14:foregroundMark x1="49632" y1="52569" x2="49632" y2="52569"/>
                        <a14:foregroundMark x1="47794" y1="52964" x2="47794" y2="52964"/>
                        <a14:foregroundMark x1="45956" y1="31621" x2="45956" y2="31621"/>
                        <a14:foregroundMark x1="7721" y1="34387" x2="7721" y2="34387"/>
                        <a14:foregroundMark x1="2757" y1="40316" x2="2757" y2="40316"/>
                        <a14:foregroundMark x1="61029" y1="20158" x2="61029" y2="20158"/>
                        <a14:foregroundMark x1="61949" y1="71146" x2="61949" y2="71146"/>
                        <a14:foregroundMark x1="26471" y1="51383" x2="26471" y2="51383"/>
                        <a14:foregroundMark x1="25184" y1="51383" x2="25184" y2="51383"/>
                        <a14:foregroundMark x1="24081" y1="51383" x2="24081" y2="51383"/>
                        <a14:foregroundMark x1="20404" y1="53360" x2="20404" y2="53360"/>
                        <a14:foregroundMark x1="19485" y1="53360" x2="19485" y2="53360"/>
                        <a14:backgroundMark x1="14522" y1="54941" x2="29963" y2="55336"/>
                        <a14:backgroundMark x1="29963" y1="55336" x2="30147" y2="71542"/>
                      </a14:backgroundRemoval>
                    </a14:imgEffect>
                  </a14:imgLayer>
                </a14:imgProps>
              </a:ext>
              <a:ext uri="{28A0092B-C50C-407E-A947-70E740481C1C}">
                <a14:useLocalDpi xmlns:a14="http://schemas.microsoft.com/office/drawing/2010/main" val="0"/>
              </a:ext>
            </a:extLst>
          </a:blip>
          <a:stretch>
            <a:fillRect/>
          </a:stretch>
        </p:blipFill>
        <p:spPr>
          <a:xfrm>
            <a:off x="3130616" y="2827600"/>
            <a:ext cx="5783239" cy="2689632"/>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7568" y="3014998"/>
            <a:ext cx="1328415" cy="1799790"/>
          </a:xfrm>
          <a:prstGeom prst="rect">
            <a:avLst/>
          </a:prstGeom>
        </p:spPr>
      </p:pic>
      <p:sp>
        <p:nvSpPr>
          <p:cNvPr id="7" name="TextBox 6"/>
          <p:cNvSpPr txBox="1"/>
          <p:nvPr/>
        </p:nvSpPr>
        <p:spPr>
          <a:xfrm>
            <a:off x="3949049" y="3187516"/>
            <a:ext cx="2016224" cy="184666"/>
          </a:xfrm>
          <a:prstGeom prst="rect">
            <a:avLst/>
          </a:prstGeom>
          <a:noFill/>
        </p:spPr>
        <p:txBody>
          <a:bodyPr wrap="square" rtlCol="0">
            <a:spAutoFit/>
          </a:bodyPr>
          <a:lstStyle/>
          <a:p>
            <a:r>
              <a:rPr lang="fr-BE" sz="600" b="1" dirty="0"/>
              <a:t>EQUIPEMENT DE BASE</a:t>
            </a:r>
          </a:p>
        </p:txBody>
      </p:sp>
      <p:sp>
        <p:nvSpPr>
          <p:cNvPr id="18" name="TextBox 17"/>
          <p:cNvSpPr txBox="1"/>
          <p:nvPr/>
        </p:nvSpPr>
        <p:spPr>
          <a:xfrm>
            <a:off x="5421520" y="3187516"/>
            <a:ext cx="2016224" cy="184666"/>
          </a:xfrm>
          <a:prstGeom prst="rect">
            <a:avLst/>
          </a:prstGeom>
          <a:noFill/>
        </p:spPr>
        <p:txBody>
          <a:bodyPr wrap="square" rtlCol="0">
            <a:spAutoFit/>
          </a:bodyPr>
          <a:lstStyle/>
          <a:p>
            <a:r>
              <a:rPr lang="fr-BE" sz="600" b="1" dirty="0"/>
              <a:t>COMPLEMENTAIRE</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2188" y="3093652"/>
            <a:ext cx="685423" cy="1616581"/>
          </a:xfrm>
          <a:prstGeom prst="rect">
            <a:avLst/>
          </a:prstGeom>
        </p:spPr>
      </p:pic>
      <p:sp>
        <p:nvSpPr>
          <p:cNvPr id="20" name="Rectangular Callout 50"/>
          <p:cNvSpPr>
            <a:spLocks noChangeArrowheads="1"/>
          </p:cNvSpPr>
          <p:nvPr/>
        </p:nvSpPr>
        <p:spPr bwMode="auto">
          <a:xfrm>
            <a:off x="9552384" y="3041389"/>
            <a:ext cx="1368152" cy="243595"/>
          </a:xfrm>
          <a:prstGeom prst="wedgeRectCallout">
            <a:avLst>
              <a:gd name="adj1" fmla="val -61480"/>
              <a:gd name="adj2" fmla="val 80914"/>
            </a:avLst>
          </a:prstGeom>
          <a:solidFill>
            <a:schemeClr val="accent3"/>
          </a:solidFill>
          <a:ln w="31750" algn="ctr">
            <a:solidFill>
              <a:schemeClr val="accent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900" b="1" dirty="0">
                <a:solidFill>
                  <a:schemeClr val="bg1"/>
                </a:solidFill>
                <a:latin typeface="+mn-lt"/>
              </a:rPr>
              <a:t>EQUIPEMENT DE LA VIGIE</a:t>
            </a:r>
            <a:endParaRPr lang="nl-BE" altLang="en-US" sz="900" b="1" dirty="0">
              <a:solidFill>
                <a:schemeClr val="bg1"/>
              </a:solidFill>
              <a:latin typeface="+mn-lt"/>
            </a:endParaRPr>
          </a:p>
        </p:txBody>
      </p:sp>
      <p:pic>
        <p:nvPicPr>
          <p:cNvPr id="21" name="Picture 11" descr="D:\Documents And Settings\GQR7802\Local Settings\Temporary Internet Files\Content.IE5\HNYX0581\MC900441310[1].png"/>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30098" y="2859873"/>
            <a:ext cx="380875" cy="310250"/>
          </a:xfrm>
          <a:prstGeom prst="rect">
            <a:avLst/>
          </a:prstGeom>
          <a:noFill/>
          <a:ln w="9525">
            <a:noFill/>
            <a:miter lim="800000"/>
            <a:headEnd/>
            <a:tailEnd/>
          </a:ln>
        </p:spPr>
      </p:pic>
    </p:spTree>
    <p:extLst>
      <p:ext uri="{BB962C8B-B14F-4D97-AF65-F5344CB8AC3E}">
        <p14:creationId xmlns:p14="http://schemas.microsoft.com/office/powerpoint/2010/main" val="4161465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7109169" y="160778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Validation de </a:t>
            </a:r>
            <a:r>
              <a:rPr lang="en-US" sz="1200" dirty="0" err="1">
                <a:latin typeface="Arial" panose="020B0604020202020204" pitchFamily="34" charset="0"/>
                <a:cs typeface="Arial" panose="020B0604020202020204" pitchFamily="34" charset="0"/>
              </a:rPr>
              <a:t>l’étude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théorique</a:t>
            </a:r>
            <a:r>
              <a:rPr lang="en-US" sz="1200" dirty="0">
                <a:latin typeface="Arial" panose="020B0604020202020204" pitchFamily="34" charset="0"/>
                <a:cs typeface="Arial" panose="020B0604020202020204" pitchFamily="34" charset="0"/>
              </a:rPr>
              <a:t> sur le terrain</a:t>
            </a:r>
          </a:p>
        </p:txBody>
      </p:sp>
      <p:sp>
        <p:nvSpPr>
          <p:cNvPr id="29" name="Rectangle 28"/>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latin typeface="Arial" panose="020B0604020202020204" pitchFamily="34" charset="0"/>
                <a:cs typeface="Arial" panose="020B0604020202020204" pitchFamily="34" charset="0"/>
              </a:rPr>
              <a:t>Calculs</a:t>
            </a:r>
            <a:r>
              <a:rPr lang="en-US" sz="1200" dirty="0">
                <a:latin typeface="Arial" panose="020B0604020202020204" pitchFamily="34" charset="0"/>
                <a:cs typeface="Arial" panose="020B0604020202020204" pitchFamily="34" charset="0"/>
              </a:rPr>
              <a:t> de base</a:t>
            </a:r>
          </a:p>
          <a:p>
            <a:pPr algn="ctr"/>
            <a:r>
              <a:rPr lang="en-US" sz="1200" dirty="0">
                <a:latin typeface="Arial" panose="020B0604020202020204" pitchFamily="34" charset="0"/>
                <a:cs typeface="Arial" panose="020B0604020202020204" pitchFamily="34" charset="0"/>
              </a:rPr>
              <a:t>Etude </a:t>
            </a:r>
            <a:r>
              <a:rPr lang="en-US" sz="1200" dirty="0" err="1">
                <a:latin typeface="Arial" panose="020B0604020202020204" pitchFamily="34" charset="0"/>
                <a:cs typeface="Arial" panose="020B0604020202020204" pitchFamily="34" charset="0"/>
              </a:rPr>
              <a:t>théorique</a:t>
            </a:r>
            <a:endParaRPr lang="en-US" sz="1200" dirty="0">
              <a:latin typeface="Arial" panose="020B0604020202020204" pitchFamily="34" charset="0"/>
              <a:cs typeface="Arial" panose="020B0604020202020204" pitchFamily="34" charset="0"/>
            </a:endParaRPr>
          </a:p>
        </p:txBody>
      </p:sp>
      <p:sp>
        <p:nvSpPr>
          <p:cNvPr id="30"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43"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latin typeface="Arial" panose="020B0604020202020204" pitchFamily="34" charset="0"/>
                <a:cs typeface="Arial" panose="020B0604020202020204" pitchFamily="34" charset="0"/>
              </a:rPr>
              <a:t>Déterminer</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l’emplacement</a:t>
            </a:r>
            <a:r>
              <a:rPr lang="nl-NL" sz="1200" dirty="0">
                <a:latin typeface="Arial" panose="020B0604020202020204" pitchFamily="34" charset="0"/>
                <a:cs typeface="Arial" panose="020B0604020202020204" pitchFamily="34" charset="0"/>
              </a:rPr>
              <a:t> de la vigie </a:t>
            </a:r>
            <a:endParaRPr lang="en-US" sz="1200" dirty="0">
              <a:latin typeface="Arial" panose="020B0604020202020204" pitchFamily="34" charset="0"/>
              <a:cs typeface="Arial" panose="020B0604020202020204" pitchFamily="34" charset="0"/>
            </a:endParaRPr>
          </a:p>
        </p:txBody>
      </p:sp>
      <p:sp>
        <p:nvSpPr>
          <p:cNvPr id="51"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52" name="Rectangle 51"/>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Briefing des agents</a:t>
            </a:r>
          </a:p>
          <a:p>
            <a:pPr algn="ctr"/>
            <a:r>
              <a:rPr lang="en-US" sz="1200" dirty="0" err="1">
                <a:latin typeface="Arial" panose="020B0604020202020204" pitchFamily="34" charset="0"/>
                <a:cs typeface="Arial" panose="020B0604020202020204" pitchFamily="34" charset="0"/>
              </a:rPr>
              <a:t>Contrôle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l’équipement</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vigie</a:t>
            </a:r>
            <a:r>
              <a:rPr lang="en-US" sz="1200" dirty="0">
                <a:latin typeface="Arial" panose="020B0604020202020204" pitchFamily="34" charset="0"/>
                <a:cs typeface="Arial" panose="020B0604020202020204" pitchFamily="34" charset="0"/>
              </a:rPr>
              <a:t> </a:t>
            </a:r>
          </a:p>
        </p:txBody>
      </p:sp>
      <p:sp>
        <p:nvSpPr>
          <p:cNvPr id="53" name="Ovaal 22"/>
          <p:cNvSpPr/>
          <p:nvPr/>
        </p:nvSpPr>
        <p:spPr bwMode="auto">
          <a:xfrm>
            <a:off x="7018266" y="3995030"/>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4" name="Rectangle 53"/>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Installation des agents</a:t>
            </a:r>
          </a:p>
          <a:p>
            <a:pPr algn="ctr"/>
            <a:r>
              <a:rPr lang="en-US" sz="1200" dirty="0">
                <a:latin typeface="Arial" panose="020B0604020202020204" pitchFamily="34" charset="0"/>
                <a:cs typeface="Arial" panose="020B0604020202020204" pitchFamily="34" charset="0"/>
              </a:rPr>
              <a:t>Tests </a:t>
            </a:r>
            <a:r>
              <a:rPr lang="en-US" sz="1200" dirty="0" err="1">
                <a:latin typeface="Arial" panose="020B0604020202020204" pitchFamily="34" charset="0"/>
                <a:cs typeface="Arial" panose="020B0604020202020204" pitchFamily="34" charset="0"/>
              </a:rPr>
              <a:t>préalables</a:t>
            </a:r>
            <a:endParaRPr lang="en-US" sz="1200" dirty="0">
              <a:latin typeface="Arial" panose="020B0604020202020204" pitchFamily="34" charset="0"/>
              <a:cs typeface="Arial" panose="020B0604020202020204" pitchFamily="34" charset="0"/>
            </a:endParaRPr>
          </a:p>
        </p:txBody>
      </p:sp>
      <p:sp>
        <p:nvSpPr>
          <p:cNvPr id="55"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56" name="Rectangle 55"/>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latin typeface="Arial" panose="020B0604020202020204" pitchFamily="34" charset="0"/>
                <a:cs typeface="Arial" panose="020B0604020202020204" pitchFamily="34" charset="0"/>
              </a:rPr>
              <a:t>Fonctionnement</a:t>
            </a: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du </a:t>
            </a:r>
            <a:r>
              <a:rPr lang="en-US" sz="1200" dirty="0" err="1">
                <a:latin typeface="Arial" panose="020B0604020202020204" pitchFamily="34" charset="0"/>
                <a:cs typeface="Arial" panose="020B0604020202020204" pitchFamily="34" charset="0"/>
              </a:rPr>
              <a:t>système</a:t>
            </a:r>
            <a:r>
              <a:rPr lang="en-US" sz="1200" dirty="0">
                <a:latin typeface="Arial" panose="020B0604020202020204" pitchFamily="34" charset="0"/>
                <a:cs typeface="Arial" panose="020B0604020202020204" pitchFamily="34" charset="0"/>
              </a:rPr>
              <a:t> de protection</a:t>
            </a:r>
          </a:p>
        </p:txBody>
      </p:sp>
      <p:sp>
        <p:nvSpPr>
          <p:cNvPr id="57"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8" name="Rectangle 57"/>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Fin des </a:t>
            </a:r>
            <a:r>
              <a:rPr lang="en-US" sz="1200" dirty="0" err="1">
                <a:latin typeface="Arial" panose="020B0604020202020204" pitchFamily="34" charset="0"/>
                <a:cs typeface="Arial" panose="020B0604020202020204" pitchFamily="34" charset="0"/>
              </a:rPr>
              <a:t>travaux</a:t>
            </a:r>
            <a:r>
              <a:rPr lang="en-US" sz="1200" dirty="0">
                <a:latin typeface="Arial" panose="020B0604020202020204" pitchFamily="34" charset="0"/>
                <a:cs typeface="Arial" panose="020B0604020202020204" pitchFamily="34" charset="0"/>
              </a:rPr>
              <a:t> </a:t>
            </a:r>
          </a:p>
          <a:p>
            <a:pPr algn="ctr"/>
            <a:r>
              <a:rPr lang="en-US" sz="1200" dirty="0">
                <a:latin typeface="Arial" panose="020B0604020202020204" pitchFamily="34" charset="0"/>
                <a:cs typeface="Arial" panose="020B0604020202020204" pitchFamily="34" charset="0"/>
              </a:rPr>
              <a:t>Suppression de la </a:t>
            </a:r>
          </a:p>
          <a:p>
            <a:pPr algn="ctr"/>
            <a:r>
              <a:rPr lang="en-US" sz="1200" dirty="0">
                <a:latin typeface="Arial" panose="020B0604020202020204" pitchFamily="34" charset="0"/>
                <a:cs typeface="Arial" panose="020B0604020202020204" pitchFamily="34" charset="0"/>
              </a:rPr>
              <a:t>protection</a:t>
            </a:r>
          </a:p>
        </p:txBody>
      </p:sp>
      <p:sp>
        <p:nvSpPr>
          <p:cNvPr id="59"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nvGrpSpPr>
          <p:cNvPr id="60" name="Group 59"/>
          <p:cNvGrpSpPr/>
          <p:nvPr/>
        </p:nvGrpSpPr>
        <p:grpSpPr>
          <a:xfrm>
            <a:off x="3531526" y="2450767"/>
            <a:ext cx="3016740" cy="2160240"/>
            <a:chOff x="2007525" y="2644722"/>
            <a:chExt cx="3016740" cy="2160240"/>
          </a:xfrm>
        </p:grpSpPr>
        <p:sp>
          <p:nvSpPr>
            <p:cNvPr id="61"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62" name="Group 61"/>
            <p:cNvGrpSpPr/>
            <p:nvPr/>
          </p:nvGrpSpPr>
          <p:grpSpPr>
            <a:xfrm>
              <a:off x="2007525" y="2644722"/>
              <a:ext cx="2924776" cy="2160240"/>
              <a:chOff x="2007525" y="2644722"/>
              <a:chExt cx="2924776" cy="2160240"/>
            </a:xfrm>
          </p:grpSpPr>
          <p:sp>
            <p:nvSpPr>
              <p:cNvPr id="63"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6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6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69"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70"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71" name="Ovaal 18"/>
              <p:cNvSpPr/>
              <p:nvPr/>
            </p:nvSpPr>
            <p:spPr bwMode="auto">
              <a:xfrm>
                <a:off x="4644269" y="390309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72"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73"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grpSp>
      <p:pic>
        <p:nvPicPr>
          <p:cNvPr id="74"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75"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76"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2705887"/>
            <a:ext cx="519343" cy="423042"/>
          </a:xfrm>
          <a:prstGeom prst="rect">
            <a:avLst/>
          </a:prstGeom>
          <a:noFill/>
          <a:ln w="9525">
            <a:noFill/>
            <a:miter lim="800000"/>
            <a:headEnd/>
            <a:tailEnd/>
          </a:ln>
        </p:spPr>
      </p:pic>
      <p:pic>
        <p:nvPicPr>
          <p:cNvPr id="77"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3937197"/>
            <a:ext cx="519343" cy="423042"/>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507" y="2877416"/>
            <a:ext cx="1006746" cy="1363979"/>
          </a:xfrm>
          <a:prstGeom prst="rect">
            <a:avLst/>
          </a:prstGeom>
        </p:spPr>
      </p:pic>
      <p:sp>
        <p:nvSpPr>
          <p:cNvPr id="35" name="Wolkvormige toelichting 17"/>
          <p:cNvSpPr/>
          <p:nvPr/>
        </p:nvSpPr>
        <p:spPr bwMode="auto">
          <a:xfrm>
            <a:off x="2024189" y="2244142"/>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3" name="TextBox 32"/>
          <p:cNvSpPr txBox="1"/>
          <p:nvPr/>
        </p:nvSpPr>
        <p:spPr>
          <a:xfrm>
            <a:off x="2437445" y="2403539"/>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spTree>
    <p:extLst>
      <p:ext uri="{BB962C8B-B14F-4D97-AF65-F5344CB8AC3E}">
        <p14:creationId xmlns:p14="http://schemas.microsoft.com/office/powerpoint/2010/main" val="2183699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1055440" y="1484784"/>
            <a:ext cx="9793088" cy="4104456"/>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sz="1100" dirty="0">
              <a:solidFill>
                <a:srgbClr val="0070C0"/>
              </a:solidFill>
            </a:endParaRPr>
          </a:p>
          <a:p>
            <a:pPr algn="just"/>
            <a:r>
              <a:rPr lang="en-US" sz="1600" dirty="0" err="1">
                <a:latin typeface="+mn-lt"/>
              </a:rPr>
              <a:t>L’installation</a:t>
            </a:r>
            <a:r>
              <a:rPr lang="en-US" sz="1600" dirty="0">
                <a:latin typeface="+mn-lt"/>
              </a:rPr>
              <a:t> des agents et la </a:t>
            </a:r>
            <a:r>
              <a:rPr lang="en-US" sz="1600" dirty="0" err="1">
                <a:latin typeface="+mn-lt"/>
              </a:rPr>
              <a:t>réalisation</a:t>
            </a:r>
            <a:r>
              <a:rPr lang="en-US" sz="1600" dirty="0">
                <a:latin typeface="+mn-lt"/>
              </a:rPr>
              <a:t> des tests </a:t>
            </a:r>
            <a:r>
              <a:rPr lang="en-US" sz="1600" dirty="0" err="1">
                <a:latin typeface="+mn-lt"/>
              </a:rPr>
              <a:t>préalables</a:t>
            </a:r>
            <a:r>
              <a:rPr lang="en-US" sz="1600" dirty="0">
                <a:latin typeface="+mn-lt"/>
              </a:rPr>
              <a:t> sur le terrain </a:t>
            </a:r>
            <a:r>
              <a:rPr lang="en-US" sz="1600" dirty="0" err="1">
                <a:latin typeface="+mn-lt"/>
              </a:rPr>
              <a:t>permettent</a:t>
            </a:r>
            <a:r>
              <a:rPr lang="en-US" sz="1600" dirty="0">
                <a:latin typeface="+mn-lt"/>
              </a:rPr>
              <a:t> de </a:t>
            </a:r>
            <a:r>
              <a:rPr lang="en-US" sz="1600" dirty="0" err="1">
                <a:latin typeface="+mn-lt"/>
              </a:rPr>
              <a:t>s’assurer</a:t>
            </a:r>
            <a:r>
              <a:rPr lang="en-US" sz="1600" dirty="0">
                <a:latin typeface="+mn-lt"/>
              </a:rPr>
              <a:t> </a:t>
            </a:r>
            <a:r>
              <a:rPr lang="en-US" sz="1600" dirty="0" err="1">
                <a:latin typeface="+mn-lt"/>
              </a:rPr>
              <a:t>qu’aucun</a:t>
            </a:r>
            <a:r>
              <a:rPr lang="en-US" sz="1600" dirty="0">
                <a:latin typeface="+mn-lt"/>
              </a:rPr>
              <a:t> aspect de la </a:t>
            </a:r>
            <a:r>
              <a:rPr lang="en-US" sz="1600" dirty="0" err="1">
                <a:latin typeface="+mn-lt"/>
              </a:rPr>
              <a:t>mise</a:t>
            </a:r>
            <a:r>
              <a:rPr lang="en-US" sz="1600" dirty="0">
                <a:latin typeface="+mn-lt"/>
              </a:rPr>
              <a:t> </a:t>
            </a:r>
            <a:r>
              <a:rPr lang="en-US" sz="1600" dirty="0" err="1">
                <a:latin typeface="+mn-lt"/>
              </a:rPr>
              <a:t>en</a:t>
            </a:r>
            <a:r>
              <a:rPr lang="en-US" sz="1600" dirty="0">
                <a:latin typeface="+mn-lt"/>
              </a:rPr>
              <a:t> place </a:t>
            </a:r>
            <a:r>
              <a:rPr lang="en-US" sz="1600" dirty="0" err="1">
                <a:latin typeface="+mn-lt"/>
              </a:rPr>
              <a:t>correcte</a:t>
            </a:r>
            <a:r>
              <a:rPr lang="en-US" sz="1600" dirty="0">
                <a:latin typeface="+mn-lt"/>
              </a:rPr>
              <a:t> du </a:t>
            </a:r>
            <a:r>
              <a:rPr lang="en-US" sz="1600" dirty="0" err="1">
                <a:latin typeface="+mn-lt"/>
              </a:rPr>
              <a:t>système</a:t>
            </a:r>
            <a:r>
              <a:rPr lang="en-US" sz="1600" dirty="0">
                <a:latin typeface="+mn-lt"/>
              </a:rPr>
              <a:t> de protection </a:t>
            </a:r>
            <a:r>
              <a:rPr lang="en-US" sz="1600" dirty="0" err="1">
                <a:latin typeface="+mn-lt"/>
              </a:rPr>
              <a:t>n’a</a:t>
            </a:r>
            <a:r>
              <a:rPr lang="en-US" sz="1600" dirty="0">
                <a:latin typeface="+mn-lt"/>
              </a:rPr>
              <a:t> </a:t>
            </a:r>
            <a:r>
              <a:rPr lang="en-US" sz="1600" dirty="0" err="1">
                <a:latin typeface="+mn-lt"/>
              </a:rPr>
              <a:t>été</a:t>
            </a:r>
            <a:r>
              <a:rPr lang="en-US" sz="1600" dirty="0">
                <a:latin typeface="+mn-lt"/>
              </a:rPr>
              <a:t> </a:t>
            </a:r>
            <a:r>
              <a:rPr lang="en-US" sz="1600" dirty="0" err="1">
                <a:latin typeface="+mn-lt"/>
              </a:rPr>
              <a:t>négligé</a:t>
            </a:r>
            <a:r>
              <a:rPr lang="en-US" sz="1600" dirty="0">
                <a:latin typeface="+mn-lt"/>
              </a:rPr>
              <a:t>. </a:t>
            </a:r>
          </a:p>
          <a:p>
            <a:pPr algn="just"/>
            <a:endParaRPr lang="en-US" sz="1600" dirty="0">
              <a:latin typeface="+mn-lt"/>
            </a:endParaRPr>
          </a:p>
          <a:p>
            <a:pPr algn="just"/>
            <a:r>
              <a:rPr lang="en-GB" sz="1600" dirty="0" err="1">
                <a:latin typeface="+mn-lt"/>
              </a:rPr>
              <a:t>L’installation</a:t>
            </a:r>
            <a:r>
              <a:rPr lang="en-GB" sz="1600" dirty="0">
                <a:latin typeface="+mn-lt"/>
              </a:rPr>
              <a:t> des agents et la </a:t>
            </a:r>
            <a:r>
              <a:rPr lang="en-GB" sz="1600" dirty="0" err="1">
                <a:latin typeface="+mn-lt"/>
              </a:rPr>
              <a:t>réalisation</a:t>
            </a:r>
            <a:r>
              <a:rPr lang="en-GB" sz="1600" dirty="0">
                <a:latin typeface="+mn-lt"/>
              </a:rPr>
              <a:t> des tests </a:t>
            </a:r>
            <a:r>
              <a:rPr lang="en-GB" sz="1600" dirty="0" err="1">
                <a:latin typeface="+mn-lt"/>
              </a:rPr>
              <a:t>préalables</a:t>
            </a:r>
            <a:r>
              <a:rPr lang="en-GB" sz="1600" dirty="0">
                <a:latin typeface="+mn-lt"/>
              </a:rPr>
              <a:t> </a:t>
            </a:r>
            <a:r>
              <a:rPr lang="en-GB" sz="1600" dirty="0" err="1">
                <a:latin typeface="+mn-lt"/>
              </a:rPr>
              <a:t>permettent</a:t>
            </a:r>
            <a:r>
              <a:rPr lang="en-GB" sz="1600" dirty="0">
                <a:latin typeface="+mn-lt"/>
              </a:rPr>
              <a:t> </a:t>
            </a:r>
            <a:r>
              <a:rPr lang="en-GB" sz="1600" dirty="0" err="1">
                <a:latin typeface="+mn-lt"/>
              </a:rPr>
              <a:t>également</a:t>
            </a:r>
            <a:r>
              <a:rPr lang="en-GB" sz="1600" dirty="0">
                <a:latin typeface="+mn-lt"/>
              </a:rPr>
              <a:t> la prise </a:t>
            </a:r>
            <a:r>
              <a:rPr lang="en-GB" sz="1600" dirty="0" err="1">
                <a:latin typeface="+mn-lt"/>
              </a:rPr>
              <a:t>en</a:t>
            </a:r>
            <a:r>
              <a:rPr lang="en-GB" sz="1600" dirty="0">
                <a:latin typeface="+mn-lt"/>
              </a:rPr>
              <a:t> </a:t>
            </a:r>
            <a:r>
              <a:rPr lang="en-GB" sz="1600" dirty="0" err="1">
                <a:latin typeface="+mn-lt"/>
              </a:rPr>
              <a:t>compte</a:t>
            </a:r>
            <a:r>
              <a:rPr lang="en-GB" sz="1600" dirty="0">
                <a:latin typeface="+mn-lt"/>
              </a:rPr>
              <a:t> sur le terrain de </a:t>
            </a:r>
            <a:r>
              <a:rPr lang="en-GB" sz="1600" dirty="0" err="1">
                <a:latin typeface="+mn-lt"/>
              </a:rPr>
              <a:t>circonstances</a:t>
            </a:r>
            <a:r>
              <a:rPr lang="en-GB" sz="1600" dirty="0">
                <a:latin typeface="+mn-lt"/>
              </a:rPr>
              <a:t> </a:t>
            </a:r>
            <a:r>
              <a:rPr lang="en-GB" sz="1600" dirty="0" err="1">
                <a:latin typeface="+mn-lt"/>
              </a:rPr>
              <a:t>particulières</a:t>
            </a:r>
            <a:r>
              <a:rPr lang="en-GB" sz="1600" dirty="0">
                <a:latin typeface="+mn-lt"/>
              </a:rPr>
              <a:t> </a:t>
            </a:r>
            <a:r>
              <a:rPr lang="en-GB" sz="1600" dirty="0" err="1">
                <a:latin typeface="+mn-lt"/>
              </a:rPr>
              <a:t>pouvant</a:t>
            </a:r>
            <a:r>
              <a:rPr lang="en-GB" sz="1600" dirty="0">
                <a:latin typeface="+mn-lt"/>
              </a:rPr>
              <a:t> </a:t>
            </a:r>
            <a:r>
              <a:rPr lang="en-GB" sz="1600" dirty="0" err="1">
                <a:latin typeface="+mn-lt"/>
              </a:rPr>
              <a:t>avoir</a:t>
            </a:r>
            <a:r>
              <a:rPr lang="en-GB" sz="1600" dirty="0">
                <a:latin typeface="+mn-lt"/>
              </a:rPr>
              <a:t> un impact sur la </a:t>
            </a:r>
            <a:r>
              <a:rPr lang="en-GB" sz="1600" dirty="0" err="1">
                <a:latin typeface="+mn-lt"/>
              </a:rPr>
              <a:t>mise</a:t>
            </a:r>
            <a:r>
              <a:rPr lang="en-GB" sz="1600" dirty="0">
                <a:latin typeface="+mn-lt"/>
              </a:rPr>
              <a:t> </a:t>
            </a:r>
            <a:r>
              <a:rPr lang="en-GB" sz="1600" dirty="0" err="1">
                <a:latin typeface="+mn-lt"/>
              </a:rPr>
              <a:t>en</a:t>
            </a:r>
            <a:r>
              <a:rPr lang="en-GB" sz="1600" dirty="0">
                <a:latin typeface="+mn-lt"/>
              </a:rPr>
              <a:t> place du </a:t>
            </a:r>
            <a:r>
              <a:rPr lang="en-GB" sz="1600" dirty="0" err="1">
                <a:latin typeface="+mn-lt"/>
              </a:rPr>
              <a:t>système</a:t>
            </a:r>
            <a:r>
              <a:rPr lang="en-GB" sz="1600" dirty="0">
                <a:latin typeface="+mn-lt"/>
              </a:rPr>
              <a:t> de protection, par </a:t>
            </a:r>
            <a:r>
              <a:rPr lang="en-GB" sz="1600" dirty="0" err="1">
                <a:latin typeface="+mn-lt"/>
              </a:rPr>
              <a:t>exemple</a:t>
            </a:r>
            <a:r>
              <a:rPr lang="en-GB" sz="1600" dirty="0">
                <a:latin typeface="+mn-lt"/>
              </a:rPr>
              <a:t> </a:t>
            </a:r>
            <a:r>
              <a:rPr lang="en-US" sz="1600" dirty="0">
                <a:latin typeface="+mn-lt"/>
              </a:rPr>
              <a:t>:</a:t>
            </a:r>
          </a:p>
          <a:p>
            <a:pPr algn="just"/>
            <a:endParaRPr lang="en-US" sz="1600" dirty="0">
              <a:latin typeface="+mn-lt"/>
            </a:endParaRPr>
          </a:p>
          <a:p>
            <a:pPr marL="171450" indent="-171450" algn="just">
              <a:buFont typeface="Arial" panose="020B0604020202020204" pitchFamily="34" charset="0"/>
              <a:buChar char="-"/>
            </a:pPr>
            <a:r>
              <a:rPr lang="en-US" sz="1600" dirty="0">
                <a:latin typeface="+mn-lt"/>
              </a:rPr>
              <a:t>Le bruit </a:t>
            </a:r>
            <a:r>
              <a:rPr lang="en-US" sz="1600" dirty="0" err="1">
                <a:latin typeface="+mn-lt"/>
              </a:rPr>
              <a:t>ambiant</a:t>
            </a:r>
            <a:r>
              <a:rPr lang="en-US" sz="1600" dirty="0">
                <a:latin typeface="+mn-lt"/>
              </a:rPr>
              <a:t> </a:t>
            </a:r>
            <a:r>
              <a:rPr lang="en-US" sz="1600" dirty="0" err="1">
                <a:latin typeface="+mn-lt"/>
              </a:rPr>
              <a:t>d’usines</a:t>
            </a:r>
            <a:r>
              <a:rPr lang="en-US" sz="1600" dirty="0">
                <a:latin typeface="+mn-lt"/>
              </a:rPr>
              <a:t> ou de </a:t>
            </a:r>
            <a:r>
              <a:rPr lang="en-US" sz="1600" dirty="0" err="1">
                <a:latin typeface="+mn-lt"/>
              </a:rPr>
              <a:t>chantiers</a:t>
            </a:r>
            <a:r>
              <a:rPr lang="en-US" sz="1600" dirty="0">
                <a:latin typeface="+mn-lt"/>
              </a:rPr>
              <a:t> </a:t>
            </a:r>
            <a:r>
              <a:rPr lang="en-US" sz="1600" dirty="0" err="1">
                <a:latin typeface="+mn-lt"/>
              </a:rPr>
              <a:t>avoisinants</a:t>
            </a:r>
            <a:r>
              <a:rPr lang="en-US" sz="1600" dirty="0">
                <a:latin typeface="+mn-lt"/>
              </a:rPr>
              <a:t>, ou la force et la direction du vent qui </a:t>
            </a:r>
            <a:r>
              <a:rPr lang="en-US" sz="1600" dirty="0" err="1">
                <a:latin typeface="+mn-lt"/>
              </a:rPr>
              <a:t>peuvent</a:t>
            </a:r>
            <a:r>
              <a:rPr lang="en-US" sz="1600" dirty="0">
                <a:latin typeface="+mn-lt"/>
              </a:rPr>
              <a:t> influencer </a:t>
            </a:r>
            <a:r>
              <a:rPr lang="en-US" sz="1600" dirty="0" err="1">
                <a:latin typeface="+mn-lt"/>
              </a:rPr>
              <a:t>l’audition</a:t>
            </a:r>
            <a:r>
              <a:rPr lang="en-US" sz="1600" dirty="0">
                <a:latin typeface="+mn-lt"/>
              </a:rPr>
              <a:t> des </a:t>
            </a:r>
            <a:r>
              <a:rPr lang="en-US" sz="1600" dirty="0" err="1">
                <a:latin typeface="+mn-lt"/>
              </a:rPr>
              <a:t>signaux</a:t>
            </a:r>
            <a:r>
              <a:rPr lang="en-US" sz="1600" dirty="0">
                <a:latin typeface="+mn-lt"/>
              </a:rPr>
              <a:t> </a:t>
            </a:r>
            <a:r>
              <a:rPr lang="en-US" sz="1600" dirty="0" err="1">
                <a:latin typeface="+mn-lt"/>
              </a:rPr>
              <a:t>acoustiques</a:t>
            </a:r>
            <a:r>
              <a:rPr lang="en-US" sz="1600" dirty="0">
                <a:latin typeface="+mn-lt"/>
              </a:rPr>
              <a:t> ;</a:t>
            </a:r>
          </a:p>
          <a:p>
            <a:pPr marL="171450" indent="-171450" algn="just">
              <a:buFont typeface="Arial" panose="020B0604020202020204" pitchFamily="34" charset="0"/>
              <a:buChar char="-"/>
            </a:pPr>
            <a:endParaRPr lang="en-US" sz="1600" dirty="0">
              <a:latin typeface="+mn-lt"/>
            </a:endParaRPr>
          </a:p>
          <a:p>
            <a:pPr marL="171450" indent="-171450" algn="just">
              <a:buFont typeface="Arial" panose="020B0604020202020204" pitchFamily="34" charset="0"/>
              <a:buChar char="-"/>
            </a:pPr>
            <a:r>
              <a:rPr lang="nl-BE" sz="1600" dirty="0">
                <a:latin typeface="+mn-lt"/>
              </a:rPr>
              <a:t>Des </a:t>
            </a:r>
            <a:r>
              <a:rPr lang="nl-BE" sz="1600" dirty="0" err="1">
                <a:latin typeface="+mn-lt"/>
              </a:rPr>
              <a:t>conditions</a:t>
            </a:r>
            <a:r>
              <a:rPr lang="nl-BE" sz="1600" dirty="0">
                <a:latin typeface="+mn-lt"/>
              </a:rPr>
              <a:t> de </a:t>
            </a:r>
            <a:r>
              <a:rPr lang="nl-BE" sz="1600" dirty="0" err="1">
                <a:latin typeface="+mn-lt"/>
              </a:rPr>
              <a:t>visibilité</a:t>
            </a:r>
            <a:r>
              <a:rPr lang="nl-BE" sz="1600" dirty="0">
                <a:latin typeface="+mn-lt"/>
              </a:rPr>
              <a:t> ne </a:t>
            </a:r>
            <a:r>
              <a:rPr lang="nl-BE" sz="1600" dirty="0" err="1">
                <a:latin typeface="+mn-lt"/>
              </a:rPr>
              <a:t>correspondant</a:t>
            </a:r>
            <a:r>
              <a:rPr lang="nl-BE" sz="1600" dirty="0">
                <a:latin typeface="+mn-lt"/>
              </a:rPr>
              <a:t> pas </a:t>
            </a:r>
            <a:r>
              <a:rPr lang="nl-BE" sz="1600" dirty="0" err="1">
                <a:latin typeface="+mn-lt"/>
              </a:rPr>
              <a:t>aux</a:t>
            </a:r>
            <a:r>
              <a:rPr lang="nl-BE" sz="1600" dirty="0">
                <a:latin typeface="+mn-lt"/>
              </a:rPr>
              <a:t> </a:t>
            </a:r>
            <a:r>
              <a:rPr lang="nl-BE" sz="1600" dirty="0" err="1">
                <a:latin typeface="+mn-lt"/>
              </a:rPr>
              <a:t>circonstances</a:t>
            </a:r>
            <a:r>
              <a:rPr lang="nl-BE" sz="1600" dirty="0">
                <a:latin typeface="+mn-lt"/>
              </a:rPr>
              <a:t> </a:t>
            </a:r>
            <a:r>
              <a:rPr lang="nl-BE" sz="1600" dirty="0" err="1">
                <a:latin typeface="+mn-lt"/>
              </a:rPr>
              <a:t>attendues</a:t>
            </a:r>
            <a:r>
              <a:rPr lang="nl-BE" sz="1600" dirty="0">
                <a:latin typeface="+mn-lt"/>
              </a:rPr>
              <a:t> (par ex. la </a:t>
            </a:r>
            <a:r>
              <a:rPr lang="nl-BE" sz="1600" dirty="0" err="1">
                <a:latin typeface="+mn-lt"/>
              </a:rPr>
              <a:t>végétation</a:t>
            </a:r>
            <a:r>
              <a:rPr lang="nl-BE" sz="1600" dirty="0">
                <a:latin typeface="+mn-lt"/>
              </a:rPr>
              <a:t> à </a:t>
            </a:r>
            <a:r>
              <a:rPr lang="nl-BE" sz="1600" dirty="0" err="1">
                <a:latin typeface="+mn-lt"/>
              </a:rPr>
              <a:t>proximité</a:t>
            </a:r>
            <a:r>
              <a:rPr lang="nl-BE" sz="1600" dirty="0">
                <a:latin typeface="+mn-lt"/>
              </a:rPr>
              <a:t> de la </a:t>
            </a:r>
            <a:r>
              <a:rPr lang="nl-BE" sz="1600" dirty="0" err="1">
                <a:latin typeface="+mn-lt"/>
              </a:rPr>
              <a:t>voie</a:t>
            </a:r>
            <a:r>
              <a:rPr lang="nl-BE" sz="1600" dirty="0">
                <a:latin typeface="+mn-lt"/>
              </a:rPr>
              <a:t> </a:t>
            </a:r>
            <a:r>
              <a:rPr lang="nl-BE" sz="1600" dirty="0" err="1">
                <a:latin typeface="+mn-lt"/>
              </a:rPr>
              <a:t>constituant</a:t>
            </a:r>
            <a:r>
              <a:rPr lang="nl-BE" sz="1600" dirty="0">
                <a:latin typeface="+mn-lt"/>
              </a:rPr>
              <a:t> </a:t>
            </a:r>
            <a:r>
              <a:rPr lang="nl-BE" sz="1600" dirty="0" err="1">
                <a:latin typeface="+mn-lt"/>
              </a:rPr>
              <a:t>un</a:t>
            </a:r>
            <a:r>
              <a:rPr lang="nl-BE" sz="1600" dirty="0">
                <a:latin typeface="+mn-lt"/>
              </a:rPr>
              <a:t> </a:t>
            </a:r>
            <a:r>
              <a:rPr lang="nl-BE" sz="1600" dirty="0" err="1">
                <a:latin typeface="+mn-lt"/>
              </a:rPr>
              <a:t>obstacle</a:t>
            </a:r>
            <a:r>
              <a:rPr lang="nl-BE" sz="1600" dirty="0">
                <a:latin typeface="+mn-lt"/>
              </a:rPr>
              <a:t> à la </a:t>
            </a:r>
            <a:r>
              <a:rPr lang="nl-BE" sz="1600" dirty="0" err="1">
                <a:latin typeface="+mn-lt"/>
              </a:rPr>
              <a:t>bonne</a:t>
            </a:r>
            <a:r>
              <a:rPr lang="nl-BE" sz="1600" dirty="0">
                <a:latin typeface="+mn-lt"/>
              </a:rPr>
              <a:t> </a:t>
            </a:r>
            <a:r>
              <a:rPr lang="nl-BE" sz="1600" dirty="0" err="1">
                <a:latin typeface="+mn-lt"/>
              </a:rPr>
              <a:t>visibilité</a:t>
            </a:r>
            <a:r>
              <a:rPr lang="nl-BE" sz="1600" dirty="0">
                <a:latin typeface="+mn-lt"/>
              </a:rPr>
              <a:t>) ; </a:t>
            </a:r>
          </a:p>
          <a:p>
            <a:pPr algn="just"/>
            <a:endParaRPr lang="nl-BE" sz="1400" dirty="0">
              <a:latin typeface="+mn-lt"/>
            </a:endParaRPr>
          </a:p>
          <a:p>
            <a:pPr marL="171450" indent="-171450" algn="just">
              <a:buFont typeface="Arial" panose="020B0604020202020204" pitchFamily="34" charset="0"/>
              <a:buChar char="-"/>
            </a:pPr>
            <a:r>
              <a:rPr lang="en-US" sz="1600" dirty="0">
                <a:latin typeface="+mn-lt"/>
              </a:rPr>
              <a:t>La </a:t>
            </a:r>
            <a:r>
              <a:rPr lang="en-US" sz="1600" dirty="0" err="1">
                <a:latin typeface="+mn-lt"/>
              </a:rPr>
              <a:t>difficulté</a:t>
            </a:r>
            <a:r>
              <a:rPr lang="en-US" sz="1600" dirty="0">
                <a:latin typeface="+mn-lt"/>
              </a:rPr>
              <a:t> à </a:t>
            </a:r>
            <a:r>
              <a:rPr lang="en-US" sz="1600" dirty="0" err="1">
                <a:latin typeface="+mn-lt"/>
              </a:rPr>
              <a:t>atteindre</a:t>
            </a:r>
            <a:r>
              <a:rPr lang="en-US" sz="1600" dirty="0">
                <a:latin typeface="+mn-lt"/>
              </a:rPr>
              <a:t> la zone de </a:t>
            </a:r>
            <a:r>
              <a:rPr lang="en-US" sz="1600" dirty="0" err="1">
                <a:latin typeface="+mn-lt"/>
              </a:rPr>
              <a:t>dégagement</a:t>
            </a:r>
            <a:r>
              <a:rPr lang="en-US" sz="1600" dirty="0">
                <a:latin typeface="+mn-lt"/>
              </a:rPr>
              <a:t> </a:t>
            </a:r>
            <a:r>
              <a:rPr lang="en-US" sz="1600" dirty="0" err="1">
                <a:latin typeface="+mn-lt"/>
              </a:rPr>
              <a:t>convenue</a:t>
            </a:r>
            <a:r>
              <a:rPr lang="en-US" sz="1600" dirty="0">
                <a:latin typeface="+mn-lt"/>
              </a:rPr>
              <a:t> </a:t>
            </a:r>
            <a:r>
              <a:rPr lang="en-US" sz="1600" dirty="0" err="1">
                <a:latin typeface="+mn-lt"/>
              </a:rPr>
              <a:t>lors</a:t>
            </a:r>
            <a:r>
              <a:rPr lang="en-US" sz="1600" dirty="0">
                <a:latin typeface="+mn-lt"/>
              </a:rPr>
              <a:t> du briefing</a:t>
            </a:r>
          </a:p>
          <a:p>
            <a:pPr marL="171450" indent="-171450" algn="just">
              <a:buFont typeface="Arial" panose="020B0604020202020204" pitchFamily="34" charset="0"/>
              <a:buChar char="-"/>
            </a:pPr>
            <a:r>
              <a:rPr lang="en-US" sz="1400" dirty="0">
                <a:latin typeface="+mn-lt"/>
              </a:rPr>
              <a:t>… </a:t>
            </a:r>
          </a:p>
          <a:p>
            <a:pPr marL="171450" indent="-171450" algn="just">
              <a:buFont typeface="Arial" panose="020B0604020202020204" pitchFamily="34" charset="0"/>
              <a:buChar char="-"/>
            </a:pPr>
            <a:endParaRPr lang="en-US" sz="1100" dirty="0">
              <a:solidFill>
                <a:srgbClr val="0070C0"/>
              </a:solidFill>
            </a:endParaRPr>
          </a:p>
        </p:txBody>
      </p:sp>
      <p:sp>
        <p:nvSpPr>
          <p:cNvPr id="12" name="Text Placeholder 2"/>
          <p:cNvSpPr txBox="1">
            <a:spLocks/>
          </p:cNvSpPr>
          <p:nvPr/>
        </p:nvSpPr>
        <p:spPr>
          <a:xfrm>
            <a:off x="8616280" y="135512"/>
            <a:ext cx="321629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5: Installation de la </a:t>
            </a:r>
            <a:r>
              <a:rPr lang="en-GB" sz="900" kern="0" dirty="0" err="1">
                <a:latin typeface="Calibri" panose="020F0502020204030204" pitchFamily="34" charset="0"/>
                <a:cs typeface="Calibri" panose="020F0502020204030204" pitchFamily="34" charset="0"/>
              </a:rPr>
              <a:t>vigie</a:t>
            </a:r>
            <a:r>
              <a:rPr lang="en-GB" sz="900" kern="0" dirty="0">
                <a:latin typeface="Calibri" panose="020F0502020204030204" pitchFamily="34" charset="0"/>
                <a:cs typeface="Calibri" panose="020F0502020204030204" pitchFamily="34" charset="0"/>
              </a:rPr>
              <a:t> et tests </a:t>
            </a:r>
            <a:r>
              <a:rPr lang="en-GB" sz="900" kern="0" dirty="0" err="1">
                <a:latin typeface="Calibri" panose="020F0502020204030204" pitchFamily="34" charset="0"/>
                <a:cs typeface="Calibri" panose="020F0502020204030204" pitchFamily="34" charset="0"/>
              </a:rPr>
              <a:t>préalables</a:t>
            </a:r>
            <a:endParaRPr lang="en-GB" sz="900" kern="0" dirty="0">
              <a:latin typeface="Calibri" panose="020F0502020204030204" pitchFamily="34" charset="0"/>
              <a:cs typeface="Calibri" panose="020F0502020204030204" pitchFamily="34" charset="0"/>
            </a:endParaRPr>
          </a:p>
        </p:txBody>
      </p:sp>
      <p:sp>
        <p:nvSpPr>
          <p:cNvPr id="13" name="Title 1"/>
          <p:cNvSpPr txBox="1">
            <a:spLocks/>
          </p:cNvSpPr>
          <p:nvPr/>
        </p:nvSpPr>
        <p:spPr bwMode="auto">
          <a:xfrm>
            <a:off x="1703512" y="607907"/>
            <a:ext cx="8064500" cy="506413"/>
          </a:xfrm>
          <a:prstGeom prst="rect">
            <a:avLst/>
          </a:prstGeom>
          <a:noFill/>
          <a:ln w="9525">
            <a:noFill/>
            <a:miter lim="800000"/>
            <a:headEnd/>
            <a:tailEnd/>
          </a:ln>
          <a:effectLst/>
        </p:spPr>
        <p:txBody>
          <a:bodyPr lIns="0" tIns="0" rIns="0" bIns="0"/>
          <a:lstStyle/>
          <a:p>
            <a:pPr marL="895350" indent="-895350">
              <a:defRPr/>
            </a:pPr>
            <a:r>
              <a:rPr lang="en-US" sz="2000" b="1" kern="0" dirty="0" err="1">
                <a:solidFill>
                  <a:srgbClr val="0070C0"/>
                </a:solidFill>
                <a:latin typeface="+mj-lt"/>
                <a:ea typeface="+mj-ea"/>
                <a:cs typeface="+mj-cs"/>
              </a:rPr>
              <a:t>Pourquoi</a:t>
            </a:r>
            <a:r>
              <a:rPr lang="en-US" sz="2000" b="1" kern="0" dirty="0">
                <a:solidFill>
                  <a:srgbClr val="0070C0"/>
                </a:solidFill>
                <a:latin typeface="+mj-lt"/>
                <a:ea typeface="+mj-ea"/>
                <a:cs typeface="+mj-cs"/>
              </a:rPr>
              <a:t> des tests? </a:t>
            </a:r>
          </a:p>
        </p:txBody>
      </p:sp>
      <p:sp>
        <p:nvSpPr>
          <p:cNvPr id="5" name="Ovaal 21"/>
          <p:cNvSpPr>
            <a:spLocks noChangeAspect="1"/>
          </p:cNvSpPr>
          <p:nvPr/>
        </p:nvSpPr>
        <p:spPr bwMode="auto">
          <a:xfrm>
            <a:off x="631268" y="486163"/>
            <a:ext cx="807461" cy="807461"/>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3200" b="1" dirty="0">
                <a:solidFill>
                  <a:schemeClr val="bg1"/>
                </a:solidFill>
                <a:latin typeface="Arial" charset="0"/>
                <a:cs typeface="Arial" charset="0"/>
              </a:rPr>
              <a:t>5</a:t>
            </a:r>
            <a:endParaRPr lang="nl-BE" sz="3200" b="1" dirty="0">
              <a:solidFill>
                <a:schemeClr val="bg1"/>
              </a:solidFill>
              <a:latin typeface="Arial" charset="0"/>
              <a:cs typeface="Arial" charset="0"/>
            </a:endParaRPr>
          </a:p>
        </p:txBody>
      </p:sp>
    </p:spTree>
    <p:extLst>
      <p:ext uri="{BB962C8B-B14F-4D97-AF65-F5344CB8AC3E}">
        <p14:creationId xmlns:p14="http://schemas.microsoft.com/office/powerpoint/2010/main" val="12681963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265212" y="203798"/>
            <a:ext cx="1995023" cy="576064"/>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16" name="Title 1"/>
          <p:cNvSpPr txBox="1">
            <a:spLocks/>
          </p:cNvSpPr>
          <p:nvPr/>
        </p:nvSpPr>
        <p:spPr bwMode="auto">
          <a:xfrm>
            <a:off x="911424" y="491830"/>
            <a:ext cx="8064500" cy="4702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a:solidFill>
                  <a:srgbClr val="0070C0"/>
                </a:solidFill>
                <a:latin typeface="+mj-lt"/>
                <a:ea typeface="+mj-ea"/>
                <a:cs typeface="+mj-cs"/>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pPr marL="266700" indent="-266700" eaLnBrk="1" hangingPunct="1">
              <a:tabLst>
                <a:tab pos="447675" algn="l"/>
              </a:tabLst>
            </a:pPr>
            <a:r>
              <a:rPr lang="en-US" sz="2000" kern="0" dirty="0"/>
              <a:t>Tests de bonne visibilité et audition </a:t>
            </a:r>
            <a:r>
              <a:rPr lang="en-US" sz="2000" kern="0" dirty="0" err="1"/>
              <a:t>suffisante</a:t>
            </a:r>
            <a:endParaRPr lang="en-US" sz="1800" kern="0" dirty="0"/>
          </a:p>
        </p:txBody>
      </p:sp>
      <p:sp>
        <p:nvSpPr>
          <p:cNvPr id="19" name="Text Placeholder 2"/>
          <p:cNvSpPr txBox="1">
            <a:spLocks/>
          </p:cNvSpPr>
          <p:nvPr/>
        </p:nvSpPr>
        <p:spPr>
          <a:xfrm>
            <a:off x="8617476" y="203798"/>
            <a:ext cx="321629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5: Installation de la </a:t>
            </a:r>
            <a:r>
              <a:rPr lang="en-GB" sz="900" kern="0" dirty="0" err="1">
                <a:latin typeface="Calibri" panose="020F0502020204030204" pitchFamily="34" charset="0"/>
                <a:cs typeface="Calibri" panose="020F0502020204030204" pitchFamily="34" charset="0"/>
              </a:rPr>
              <a:t>vigie</a:t>
            </a:r>
            <a:r>
              <a:rPr lang="en-GB" sz="900" kern="0" dirty="0">
                <a:latin typeface="Calibri" panose="020F0502020204030204" pitchFamily="34" charset="0"/>
                <a:cs typeface="Calibri" panose="020F0502020204030204" pitchFamily="34" charset="0"/>
              </a:rPr>
              <a:t> et tests </a:t>
            </a:r>
            <a:r>
              <a:rPr lang="en-GB" sz="900" kern="0" dirty="0" err="1">
                <a:latin typeface="Calibri" panose="020F0502020204030204" pitchFamily="34" charset="0"/>
                <a:cs typeface="Calibri" panose="020F0502020204030204" pitchFamily="34" charset="0"/>
              </a:rPr>
              <a:t>préalables</a:t>
            </a:r>
            <a:endParaRPr lang="en-GB" sz="900" kern="0" dirty="0">
              <a:latin typeface="Calibri" panose="020F0502020204030204" pitchFamily="34" charset="0"/>
              <a:cs typeface="Calibri" panose="020F0502020204030204" pitchFamily="34" charset="0"/>
            </a:endParaRP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4999744"/>
            <a:ext cx="660073" cy="1556792"/>
          </a:xfrm>
          <a:prstGeom prst="rect">
            <a:avLst/>
          </a:prstGeom>
        </p:spPr>
      </p:pic>
      <p:sp>
        <p:nvSpPr>
          <p:cNvPr id="25" name="Rectangular Callout 50"/>
          <p:cNvSpPr>
            <a:spLocks noChangeArrowheads="1"/>
          </p:cNvSpPr>
          <p:nvPr/>
        </p:nvSpPr>
        <p:spPr bwMode="auto">
          <a:xfrm>
            <a:off x="8972807" y="4682894"/>
            <a:ext cx="504825" cy="215900"/>
          </a:xfrm>
          <a:prstGeom prst="wedgeRectCallout">
            <a:avLst>
              <a:gd name="adj1" fmla="val -83112"/>
              <a:gd name="adj2" fmla="val 146473"/>
            </a:avLst>
          </a:prstGeom>
          <a:solidFill>
            <a:srgbClr val="92D050"/>
          </a:solidFill>
          <a:ln w="31750" algn="ctr">
            <a:solidFill>
              <a:srgbClr val="92D050"/>
            </a:solidFill>
            <a:round/>
            <a:headEnd/>
            <a:tailEnd/>
          </a:ln>
        </p:spPr>
        <p:txBody>
          <a:bodyPr wrap="none" anchor="ctr"/>
          <a:lstStyle/>
          <a:p>
            <a:pPr algn="ctr"/>
            <a:r>
              <a:rPr lang="en-US" sz="1200" b="1" dirty="0">
                <a:solidFill>
                  <a:schemeClr val="bg1"/>
                </a:solidFill>
              </a:rPr>
              <a:t>OK!</a:t>
            </a:r>
            <a:endParaRPr lang="nl-BE" sz="1200" b="1" dirty="0">
              <a:solidFill>
                <a:schemeClr val="bg1"/>
              </a:solidFill>
            </a:endParaRPr>
          </a:p>
        </p:txBody>
      </p:sp>
      <p:pic>
        <p:nvPicPr>
          <p:cNvPr id="71" name="Pictur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5688" y="5098849"/>
            <a:ext cx="2304256" cy="1554034"/>
          </a:xfrm>
          <a:prstGeom prst="rect">
            <a:avLst/>
          </a:prstGeom>
        </p:spPr>
      </p:pic>
      <p:sp>
        <p:nvSpPr>
          <p:cNvPr id="72" name="TextBox 71"/>
          <p:cNvSpPr txBox="1"/>
          <p:nvPr/>
        </p:nvSpPr>
        <p:spPr>
          <a:xfrm>
            <a:off x="9866287" y="5604930"/>
            <a:ext cx="1224136" cy="261610"/>
          </a:xfrm>
          <a:prstGeom prst="rect">
            <a:avLst/>
          </a:prstGeom>
          <a:noFill/>
        </p:spPr>
        <p:txBody>
          <a:bodyPr wrap="square" rtlCol="0">
            <a:spAutoFit/>
          </a:bodyPr>
          <a:lstStyle/>
          <a:p>
            <a:r>
              <a:rPr lang="fr-BE" sz="1100" dirty="0"/>
              <a:t>Bonne visibilité</a:t>
            </a:r>
          </a:p>
        </p:txBody>
      </p:sp>
      <p:sp>
        <p:nvSpPr>
          <p:cNvPr id="73" name="TextBox 72"/>
          <p:cNvSpPr txBox="1"/>
          <p:nvPr/>
        </p:nvSpPr>
        <p:spPr>
          <a:xfrm>
            <a:off x="9795831" y="5998101"/>
            <a:ext cx="1455512" cy="261610"/>
          </a:xfrm>
          <a:prstGeom prst="rect">
            <a:avLst/>
          </a:prstGeom>
          <a:noFill/>
        </p:spPr>
        <p:txBody>
          <a:bodyPr wrap="square" rtlCol="0">
            <a:spAutoFit/>
          </a:bodyPr>
          <a:lstStyle/>
          <a:p>
            <a:r>
              <a:rPr lang="fr-BE" sz="1100" dirty="0"/>
              <a:t>Audition suffisante</a:t>
            </a:r>
          </a:p>
        </p:txBody>
      </p:sp>
      <p:pic>
        <p:nvPicPr>
          <p:cNvPr id="2" name="Picture 1"/>
          <p:cNvPicPr>
            <a:picLocks noChangeAspect="1"/>
          </p:cNvPicPr>
          <p:nvPr/>
        </p:nvPicPr>
        <p:blipFill>
          <a:blip r:embed="rId4"/>
          <a:stretch>
            <a:fillRect/>
          </a:stretch>
        </p:blipFill>
        <p:spPr>
          <a:xfrm>
            <a:off x="2198672" y="752349"/>
            <a:ext cx="6048375" cy="5076825"/>
          </a:xfrm>
          <a:prstGeom prst="rect">
            <a:avLst/>
          </a:prstGeom>
        </p:spPr>
      </p:pic>
      <p:sp>
        <p:nvSpPr>
          <p:cNvPr id="44" name="Rounded Rectangle 122"/>
          <p:cNvSpPr>
            <a:spLocks noChangeArrowheads="1"/>
          </p:cNvSpPr>
          <p:nvPr/>
        </p:nvSpPr>
        <p:spPr bwMode="auto">
          <a:xfrm>
            <a:off x="2321470" y="5604930"/>
            <a:ext cx="3968430" cy="902184"/>
          </a:xfrm>
          <a:prstGeom prst="roundRect">
            <a:avLst>
              <a:gd name="adj" fmla="val 16667"/>
            </a:avLst>
          </a:prstGeom>
          <a:solidFill>
            <a:schemeClr val="bg1"/>
          </a:solidFill>
          <a:ln w="31750" algn="ctr">
            <a:solidFill>
              <a:schemeClr val="accent2"/>
            </a:solidFill>
            <a:round/>
            <a:headEnd/>
            <a:tailEnd/>
          </a:ln>
        </p:spPr>
        <p:txBody>
          <a:bodyPr lIns="36000" rIns="36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nl-BE" altLang="en-US" sz="1000" dirty="0"/>
              <a:t>Si </a:t>
            </a:r>
            <a:r>
              <a:rPr lang="nl-BE" altLang="en-US" sz="1000" dirty="0" err="1"/>
              <a:t>tous</a:t>
            </a:r>
            <a:r>
              <a:rPr lang="nl-BE" altLang="en-US" sz="1000" dirty="0"/>
              <a:t> les tests ont </a:t>
            </a:r>
            <a:r>
              <a:rPr lang="nl-BE" altLang="en-US" sz="1000" dirty="0" err="1"/>
              <a:t>obtenu</a:t>
            </a:r>
            <a:r>
              <a:rPr lang="nl-BE" altLang="en-US" sz="1000" dirty="0"/>
              <a:t> </a:t>
            </a:r>
            <a:r>
              <a:rPr lang="nl-BE" altLang="en-US" sz="1000" dirty="0" err="1"/>
              <a:t>un</a:t>
            </a:r>
            <a:r>
              <a:rPr lang="nl-BE" altLang="en-US" sz="1000" dirty="0"/>
              <a:t>              , la </a:t>
            </a:r>
            <a:r>
              <a:rPr lang="nl-BE" altLang="en-US" sz="1000" dirty="0" err="1"/>
              <a:t>vigie</a:t>
            </a:r>
            <a:r>
              <a:rPr lang="nl-BE" altLang="en-US" sz="1000" dirty="0"/>
              <a:t> </a:t>
            </a:r>
            <a:r>
              <a:rPr lang="nl-BE" altLang="en-US" sz="1000" dirty="0" err="1"/>
              <a:t>est</a:t>
            </a:r>
            <a:r>
              <a:rPr lang="nl-BE" altLang="en-US" sz="1000" dirty="0"/>
              <a:t> </a:t>
            </a:r>
            <a:r>
              <a:rPr lang="nl-BE" altLang="en-US" sz="1000" dirty="0" err="1"/>
              <a:t>alors</a:t>
            </a:r>
            <a:r>
              <a:rPr lang="nl-BE" altLang="en-US" sz="1000" dirty="0"/>
              <a:t> </a:t>
            </a:r>
            <a:r>
              <a:rPr lang="nl-BE" altLang="en-US" sz="1000" dirty="0" err="1"/>
              <a:t>prête</a:t>
            </a:r>
            <a:r>
              <a:rPr lang="nl-BE" altLang="en-US" sz="1000" dirty="0"/>
              <a:t> à </a:t>
            </a:r>
            <a:r>
              <a:rPr lang="nl-BE" altLang="en-US" sz="1000" dirty="0" err="1"/>
              <a:t>appliquer</a:t>
            </a:r>
            <a:r>
              <a:rPr lang="nl-BE" altLang="en-US" sz="1000" dirty="0"/>
              <a:t> </a:t>
            </a:r>
            <a:r>
              <a:rPr lang="nl-BE" altLang="en-US" sz="1000" dirty="0" err="1"/>
              <a:t>le</a:t>
            </a:r>
            <a:r>
              <a:rPr lang="nl-BE" altLang="en-US" sz="1000" dirty="0"/>
              <a:t> </a:t>
            </a:r>
            <a:r>
              <a:rPr lang="nl-BE" altLang="en-US" sz="1000" dirty="0" err="1"/>
              <a:t>système</a:t>
            </a:r>
            <a:r>
              <a:rPr lang="nl-BE" altLang="en-US" sz="1000" dirty="0"/>
              <a:t> de </a:t>
            </a:r>
            <a:r>
              <a:rPr lang="nl-BE" altLang="en-US" sz="1000" dirty="0" err="1"/>
              <a:t>protection</a:t>
            </a:r>
            <a:r>
              <a:rPr lang="nl-BE" altLang="en-US" sz="1000" dirty="0"/>
              <a:t> (OK).</a:t>
            </a:r>
          </a:p>
          <a:p>
            <a:pPr algn="just" eaLnBrk="1" hangingPunct="1"/>
            <a:endParaRPr lang="nl-BE" altLang="en-US" sz="1000" dirty="0"/>
          </a:p>
          <a:p>
            <a:pPr algn="just" eaLnBrk="1" hangingPunct="1"/>
            <a:r>
              <a:rPr lang="nl-BE" altLang="en-US" sz="1000" b="1" dirty="0"/>
              <a:t>Attention :</a:t>
            </a:r>
            <a:r>
              <a:rPr lang="nl-BE" altLang="en-US" sz="1000" dirty="0"/>
              <a:t> Les tests </a:t>
            </a:r>
            <a:r>
              <a:rPr lang="nl-BE" altLang="en-US" sz="1000" dirty="0" err="1"/>
              <a:t>relatifs</a:t>
            </a:r>
            <a:r>
              <a:rPr lang="nl-BE" altLang="en-US" sz="1000" dirty="0"/>
              <a:t> au </a:t>
            </a:r>
            <a:r>
              <a:rPr lang="nl-BE" altLang="en-US" sz="1000" dirty="0" err="1"/>
              <a:t>dégagement</a:t>
            </a:r>
            <a:r>
              <a:rPr lang="nl-BE" altLang="en-US" sz="1000" dirty="0"/>
              <a:t> </a:t>
            </a:r>
            <a:r>
              <a:rPr lang="nl-BE" altLang="en-US" sz="1000" dirty="0" err="1"/>
              <a:t>doivent</a:t>
            </a:r>
            <a:r>
              <a:rPr lang="nl-BE" altLang="en-US" sz="1000" dirty="0"/>
              <a:t> </a:t>
            </a:r>
            <a:r>
              <a:rPr lang="nl-BE" altLang="en-US" sz="1000" dirty="0" err="1"/>
              <a:t>encore</a:t>
            </a:r>
            <a:r>
              <a:rPr lang="nl-BE" altLang="en-US" sz="1000" dirty="0"/>
              <a:t> </a:t>
            </a:r>
            <a:r>
              <a:rPr lang="nl-BE" altLang="en-US" sz="1000" dirty="0" err="1"/>
              <a:t>être</a:t>
            </a:r>
            <a:r>
              <a:rPr lang="nl-BE" altLang="en-US" sz="1000" dirty="0"/>
              <a:t> </a:t>
            </a:r>
            <a:r>
              <a:rPr lang="nl-BE" altLang="en-US" sz="1000" dirty="0" err="1"/>
              <a:t>effectués</a:t>
            </a:r>
            <a:r>
              <a:rPr lang="nl-BE" altLang="en-US" sz="1000" dirty="0"/>
              <a:t>.</a:t>
            </a:r>
            <a:endParaRPr lang="nl-BE" altLang="en-US" sz="1000" b="1" dirty="0"/>
          </a:p>
        </p:txBody>
      </p:sp>
      <p:sp>
        <p:nvSpPr>
          <p:cNvPr id="46" name="TextBox 45"/>
          <p:cNvSpPr txBox="1"/>
          <p:nvPr/>
        </p:nvSpPr>
        <p:spPr>
          <a:xfrm>
            <a:off x="2403185" y="1277108"/>
            <a:ext cx="1656184" cy="307777"/>
          </a:xfrm>
          <a:prstGeom prst="rect">
            <a:avLst/>
          </a:prstGeom>
          <a:noFill/>
        </p:spPr>
        <p:txBody>
          <a:bodyPr wrap="square" rtlCol="0">
            <a:spAutoFit/>
          </a:bodyPr>
          <a:lstStyle/>
          <a:p>
            <a:pPr algn="ctr"/>
            <a:r>
              <a:rPr lang="fr-BE" sz="700" b="1" dirty="0"/>
              <a:t>Tests préalables</a:t>
            </a:r>
          </a:p>
          <a:p>
            <a:pPr algn="ctr"/>
            <a:r>
              <a:rPr lang="fr-BE" sz="700" b="1" dirty="0"/>
              <a:t>Jour J, Heure H, Minute M</a:t>
            </a:r>
          </a:p>
        </p:txBody>
      </p:sp>
      <p:sp>
        <p:nvSpPr>
          <p:cNvPr id="48" name="TextBox 47"/>
          <p:cNvSpPr txBox="1"/>
          <p:nvPr/>
        </p:nvSpPr>
        <p:spPr>
          <a:xfrm>
            <a:off x="2403185" y="1855040"/>
            <a:ext cx="1656184" cy="307777"/>
          </a:xfrm>
          <a:prstGeom prst="rect">
            <a:avLst/>
          </a:prstGeom>
          <a:noFill/>
        </p:spPr>
        <p:txBody>
          <a:bodyPr wrap="square" rtlCol="0">
            <a:spAutoFit/>
          </a:bodyPr>
          <a:lstStyle/>
          <a:p>
            <a:pPr algn="ctr"/>
            <a:r>
              <a:rPr lang="fr-BE" sz="700" b="1" dirty="0"/>
              <a:t>Tests de </a:t>
            </a:r>
          </a:p>
          <a:p>
            <a:pPr algn="ctr"/>
            <a:r>
              <a:rPr lang="fr-BE" sz="700" b="1" dirty="0"/>
              <a:t>visibilité</a:t>
            </a:r>
          </a:p>
        </p:txBody>
      </p:sp>
      <p:sp>
        <p:nvSpPr>
          <p:cNvPr id="53" name="TextBox 52"/>
          <p:cNvSpPr txBox="1"/>
          <p:nvPr/>
        </p:nvSpPr>
        <p:spPr>
          <a:xfrm>
            <a:off x="4263881" y="2089523"/>
            <a:ext cx="855926" cy="553998"/>
          </a:xfrm>
          <a:prstGeom prst="rect">
            <a:avLst/>
          </a:prstGeom>
          <a:noFill/>
        </p:spPr>
        <p:txBody>
          <a:bodyPr wrap="square" rtlCol="0">
            <a:spAutoFit/>
          </a:bodyPr>
          <a:lstStyle/>
          <a:p>
            <a:pPr algn="ctr"/>
            <a:r>
              <a:rPr lang="fr-BE" sz="600" b="1" dirty="0"/>
              <a:t>Tests de visibilité des </a:t>
            </a:r>
          </a:p>
          <a:p>
            <a:pPr algn="ctr"/>
            <a:r>
              <a:rPr lang="fr-BE" sz="600" b="1" dirty="0"/>
              <a:t>points de détection</a:t>
            </a:r>
          </a:p>
          <a:p>
            <a:pPr algn="ctr"/>
            <a:r>
              <a:rPr lang="fr-BE" sz="600" b="1" dirty="0"/>
              <a:t>par la vigie </a:t>
            </a:r>
          </a:p>
        </p:txBody>
      </p:sp>
      <p:sp>
        <p:nvSpPr>
          <p:cNvPr id="54" name="TextBox 53"/>
          <p:cNvSpPr txBox="1"/>
          <p:nvPr/>
        </p:nvSpPr>
        <p:spPr>
          <a:xfrm>
            <a:off x="3863752" y="2905020"/>
            <a:ext cx="1656184" cy="276999"/>
          </a:xfrm>
          <a:prstGeom prst="rect">
            <a:avLst/>
          </a:prstGeom>
          <a:noFill/>
        </p:spPr>
        <p:txBody>
          <a:bodyPr wrap="square" rtlCol="0">
            <a:spAutoFit/>
          </a:bodyPr>
          <a:lstStyle/>
          <a:p>
            <a:pPr algn="ctr"/>
            <a:r>
              <a:rPr lang="fr-BE" sz="600" b="1" dirty="0"/>
              <a:t>Visibilité au droit</a:t>
            </a:r>
          </a:p>
          <a:p>
            <a:pPr algn="ctr"/>
            <a:r>
              <a:rPr lang="fr-BE" sz="600" b="1" dirty="0"/>
              <a:t>des agents </a:t>
            </a:r>
          </a:p>
        </p:txBody>
      </p:sp>
      <p:sp>
        <p:nvSpPr>
          <p:cNvPr id="55" name="TextBox 54"/>
          <p:cNvSpPr txBox="1"/>
          <p:nvPr/>
        </p:nvSpPr>
        <p:spPr>
          <a:xfrm>
            <a:off x="2360333" y="3358762"/>
            <a:ext cx="1656184" cy="307777"/>
          </a:xfrm>
          <a:prstGeom prst="rect">
            <a:avLst/>
          </a:prstGeom>
          <a:noFill/>
        </p:spPr>
        <p:txBody>
          <a:bodyPr wrap="square" rtlCol="0">
            <a:spAutoFit/>
          </a:bodyPr>
          <a:lstStyle/>
          <a:p>
            <a:pPr algn="ctr"/>
            <a:r>
              <a:rPr lang="fr-BE" sz="700" b="1" dirty="0"/>
              <a:t>Tests de</a:t>
            </a:r>
          </a:p>
          <a:p>
            <a:pPr algn="ctr"/>
            <a:r>
              <a:rPr lang="fr-BE" sz="700" b="1" dirty="0"/>
              <a:t>Visibilité </a:t>
            </a:r>
          </a:p>
        </p:txBody>
      </p:sp>
      <p:sp>
        <p:nvSpPr>
          <p:cNvPr id="56" name="TextBox 55"/>
          <p:cNvSpPr txBox="1"/>
          <p:nvPr/>
        </p:nvSpPr>
        <p:spPr>
          <a:xfrm>
            <a:off x="2360333" y="4053803"/>
            <a:ext cx="1656184" cy="200055"/>
          </a:xfrm>
          <a:prstGeom prst="rect">
            <a:avLst/>
          </a:prstGeom>
          <a:noFill/>
        </p:spPr>
        <p:txBody>
          <a:bodyPr wrap="square" rtlCol="0">
            <a:spAutoFit/>
          </a:bodyPr>
          <a:lstStyle/>
          <a:p>
            <a:pPr algn="ctr"/>
            <a:r>
              <a:rPr lang="fr-BE" sz="700" b="1" dirty="0"/>
              <a:t>Tests d’audition </a:t>
            </a:r>
          </a:p>
        </p:txBody>
      </p:sp>
      <p:sp>
        <p:nvSpPr>
          <p:cNvPr id="57" name="TextBox 56"/>
          <p:cNvSpPr txBox="1"/>
          <p:nvPr/>
        </p:nvSpPr>
        <p:spPr>
          <a:xfrm>
            <a:off x="3863752" y="4330346"/>
            <a:ext cx="1656184" cy="307777"/>
          </a:xfrm>
          <a:prstGeom prst="rect">
            <a:avLst/>
          </a:prstGeom>
          <a:noFill/>
        </p:spPr>
        <p:txBody>
          <a:bodyPr wrap="square" rtlCol="0">
            <a:spAutoFit/>
          </a:bodyPr>
          <a:lstStyle/>
          <a:p>
            <a:pPr algn="ctr"/>
            <a:r>
              <a:rPr lang="fr-BE" sz="700" b="1" dirty="0"/>
              <a:t>Audition au droit </a:t>
            </a:r>
          </a:p>
          <a:p>
            <a:pPr algn="ctr"/>
            <a:r>
              <a:rPr lang="fr-BE" sz="700" b="1" dirty="0"/>
              <a:t>des agents</a:t>
            </a:r>
          </a:p>
        </p:txBody>
      </p:sp>
      <p:sp>
        <p:nvSpPr>
          <p:cNvPr id="59" name="TextBox 58"/>
          <p:cNvSpPr txBox="1"/>
          <p:nvPr/>
        </p:nvSpPr>
        <p:spPr>
          <a:xfrm>
            <a:off x="2360333" y="4893707"/>
            <a:ext cx="1656184" cy="200055"/>
          </a:xfrm>
          <a:prstGeom prst="rect">
            <a:avLst/>
          </a:prstGeom>
          <a:noFill/>
        </p:spPr>
        <p:txBody>
          <a:bodyPr wrap="square" rtlCol="0">
            <a:spAutoFit/>
          </a:bodyPr>
          <a:lstStyle/>
          <a:p>
            <a:pPr algn="ctr"/>
            <a:r>
              <a:rPr lang="fr-BE" sz="700" b="1" dirty="0"/>
              <a:t>Tests d’audition </a:t>
            </a:r>
          </a:p>
        </p:txBody>
      </p:sp>
      <p:pic>
        <p:nvPicPr>
          <p:cNvPr id="60" name="Picture 11" descr="D:\Documents And Settings\GQR7802\Local Settings\Temporary Internet Files\Content.IE5\HNYX0581\MC900441310[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05685" y="5646077"/>
            <a:ext cx="239838" cy="19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ular Callout 50"/>
          <p:cNvSpPr>
            <a:spLocks noChangeArrowheads="1"/>
          </p:cNvSpPr>
          <p:nvPr/>
        </p:nvSpPr>
        <p:spPr bwMode="auto">
          <a:xfrm>
            <a:off x="7032104" y="3476781"/>
            <a:ext cx="360040" cy="189757"/>
          </a:xfrm>
          <a:prstGeom prst="wedgeRectCallout">
            <a:avLst>
              <a:gd name="adj1" fmla="val -63048"/>
              <a:gd name="adj2" fmla="val 98972"/>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00" b="1" dirty="0">
                <a:solidFill>
                  <a:schemeClr val="bg1"/>
                </a:solidFill>
                <a:latin typeface="+mn-lt"/>
              </a:rPr>
              <a:t>ALARME!</a:t>
            </a:r>
            <a:endParaRPr lang="nl-BE" altLang="en-US" sz="700" b="1" dirty="0">
              <a:solidFill>
                <a:schemeClr val="bg1"/>
              </a:solidFill>
              <a:latin typeface="+mn-lt"/>
            </a:endParaRPr>
          </a:p>
        </p:txBody>
      </p:sp>
    </p:spTree>
    <p:extLst>
      <p:ext uri="{BB962C8B-B14F-4D97-AF65-F5344CB8AC3E}">
        <p14:creationId xmlns:p14="http://schemas.microsoft.com/office/powerpoint/2010/main" val="479104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70369" y="3445496"/>
            <a:ext cx="371392" cy="3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Placeholder 2"/>
          <p:cNvSpPr txBox="1">
            <a:spLocks/>
          </p:cNvSpPr>
          <p:nvPr/>
        </p:nvSpPr>
        <p:spPr>
          <a:xfrm>
            <a:off x="8555719" y="203588"/>
            <a:ext cx="321629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5: Installation de la </a:t>
            </a:r>
            <a:r>
              <a:rPr lang="en-GB" sz="900" kern="0" dirty="0" err="1">
                <a:latin typeface="Calibri" panose="020F0502020204030204" pitchFamily="34" charset="0"/>
                <a:cs typeface="Calibri" panose="020F0502020204030204" pitchFamily="34" charset="0"/>
              </a:rPr>
              <a:t>vigie</a:t>
            </a:r>
            <a:r>
              <a:rPr lang="en-GB" sz="900" kern="0" dirty="0">
                <a:latin typeface="Calibri" panose="020F0502020204030204" pitchFamily="34" charset="0"/>
                <a:cs typeface="Calibri" panose="020F0502020204030204" pitchFamily="34" charset="0"/>
              </a:rPr>
              <a:t> et tests </a:t>
            </a:r>
            <a:r>
              <a:rPr lang="en-GB" sz="900" kern="0" dirty="0" err="1">
                <a:latin typeface="Calibri" panose="020F0502020204030204" pitchFamily="34" charset="0"/>
                <a:cs typeface="Calibri" panose="020F0502020204030204" pitchFamily="34" charset="0"/>
              </a:rPr>
              <a:t>préalables</a:t>
            </a:r>
            <a:endParaRPr lang="en-GB" sz="900" kern="0" dirty="0">
              <a:latin typeface="Calibri" panose="020F0502020204030204" pitchFamily="34" charset="0"/>
              <a:cs typeface="Calibri" panose="020F0502020204030204" pitchFamily="34" charset="0"/>
            </a:endParaRPr>
          </a:p>
        </p:txBody>
      </p:sp>
      <p:sp>
        <p:nvSpPr>
          <p:cNvPr id="31" name="Rounded Rectangle 30"/>
          <p:cNvSpPr/>
          <p:nvPr/>
        </p:nvSpPr>
        <p:spPr bwMode="auto">
          <a:xfrm>
            <a:off x="1974112" y="1413986"/>
            <a:ext cx="8164141" cy="790878"/>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defRPr/>
            </a:pPr>
            <a:r>
              <a:rPr lang="fr-BE" sz="1600" dirty="0">
                <a:latin typeface="+mn-lt"/>
              </a:rPr>
              <a:t>Si les mouvements sont annoncés par des signaux acoustiques, une </a:t>
            </a:r>
            <a:r>
              <a:rPr lang="fr-BE" sz="1600" b="1" dirty="0">
                <a:latin typeface="+mn-lt"/>
              </a:rPr>
              <a:t>audition satisfaisante</a:t>
            </a:r>
            <a:r>
              <a:rPr lang="fr-BE" sz="1600" dirty="0">
                <a:latin typeface="+mn-lt"/>
              </a:rPr>
              <a:t> est nécessaire, compte tenu de la distance à laquelle le signal est émis et du niveau du bruit ambiant.</a:t>
            </a:r>
          </a:p>
        </p:txBody>
      </p:sp>
      <p:sp>
        <p:nvSpPr>
          <p:cNvPr id="32" name="Title 1"/>
          <p:cNvSpPr txBox="1">
            <a:spLocks/>
          </p:cNvSpPr>
          <p:nvPr/>
        </p:nvSpPr>
        <p:spPr bwMode="auto">
          <a:xfrm>
            <a:off x="911424" y="489760"/>
            <a:ext cx="4608512" cy="356169"/>
          </a:xfrm>
          <a:prstGeom prst="rect">
            <a:avLst/>
          </a:prstGeom>
          <a:noFill/>
          <a:ln w="9525">
            <a:noFill/>
            <a:miter lim="800000"/>
            <a:headEnd/>
            <a:tailEnd/>
          </a:ln>
          <a:effectLst/>
        </p:spPr>
        <p:txBody>
          <a:bodyPr lIns="0" tIns="0" rIns="0" bIns="0"/>
          <a:lstStyle/>
          <a:p>
            <a:pPr marL="447675" indent="-447675">
              <a:defRPr/>
            </a:pPr>
            <a:r>
              <a:rPr lang="en-US" b="1" kern="0" dirty="0" err="1">
                <a:solidFill>
                  <a:srgbClr val="0070C0"/>
                </a:solidFill>
                <a:latin typeface="+mj-lt"/>
                <a:ea typeface="+mj-ea"/>
                <a:cs typeface="+mj-cs"/>
              </a:rPr>
              <a:t>Manque</a:t>
            </a:r>
            <a:r>
              <a:rPr lang="en-US" b="1" kern="0" dirty="0">
                <a:solidFill>
                  <a:srgbClr val="0070C0"/>
                </a:solidFill>
                <a:latin typeface="+mj-lt"/>
                <a:ea typeface="+mj-ea"/>
                <a:cs typeface="+mj-cs"/>
              </a:rPr>
              <a:t> de </a:t>
            </a:r>
            <a:r>
              <a:rPr lang="en-US" b="1" kern="0" dirty="0" err="1">
                <a:solidFill>
                  <a:srgbClr val="0070C0"/>
                </a:solidFill>
                <a:latin typeface="+mj-lt"/>
                <a:ea typeface="+mj-ea"/>
                <a:cs typeface="+mj-cs"/>
              </a:rPr>
              <a:t>visibilité</a:t>
            </a:r>
            <a:r>
              <a:rPr lang="en-US" b="1" kern="0" dirty="0">
                <a:solidFill>
                  <a:srgbClr val="0070C0"/>
                </a:solidFill>
                <a:latin typeface="+mj-lt"/>
                <a:ea typeface="+mj-ea"/>
                <a:cs typeface="+mj-cs"/>
              </a:rPr>
              <a:t> et </a:t>
            </a:r>
            <a:r>
              <a:rPr lang="en-US" b="1" kern="0" dirty="0" err="1">
                <a:solidFill>
                  <a:srgbClr val="0070C0"/>
                </a:solidFill>
                <a:latin typeface="+mj-lt"/>
                <a:ea typeface="+mj-ea"/>
                <a:cs typeface="+mj-cs"/>
              </a:rPr>
              <a:t>d’audition</a:t>
            </a:r>
            <a:endParaRPr lang="en-US" b="1" kern="0" dirty="0">
              <a:solidFill>
                <a:srgbClr val="0070C0"/>
              </a:solidFill>
              <a:latin typeface="+mj-lt"/>
              <a:ea typeface="+mj-ea"/>
              <a:cs typeface="+mj-cs"/>
            </a:endParaRPr>
          </a:p>
        </p:txBody>
      </p:sp>
      <p:sp>
        <p:nvSpPr>
          <p:cNvPr id="37" name="Rounded Rectangle 36"/>
          <p:cNvSpPr/>
          <p:nvPr/>
        </p:nvSpPr>
        <p:spPr bwMode="auto">
          <a:xfrm>
            <a:off x="1974111" y="3092216"/>
            <a:ext cx="8164141" cy="1128873"/>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defRPr/>
            </a:pPr>
            <a:r>
              <a:rPr lang="fr-BE" sz="1600" dirty="0">
                <a:latin typeface="+mn-lt"/>
              </a:rPr>
              <a:t>Tout travail dans les voies en service exige une </a:t>
            </a:r>
            <a:r>
              <a:rPr lang="fr-BE" sz="1600" b="1" dirty="0">
                <a:latin typeface="+mn-lt"/>
              </a:rPr>
              <a:t>visibilité suffisante </a:t>
            </a:r>
            <a:r>
              <a:rPr lang="fr-BE" sz="1600" dirty="0">
                <a:latin typeface="+mn-lt"/>
              </a:rPr>
              <a:t>dans toutes les directions possibles d’arrivée des mouvements. </a:t>
            </a:r>
          </a:p>
          <a:p>
            <a:pPr algn="just">
              <a:defRPr/>
            </a:pPr>
            <a:r>
              <a:rPr lang="fr-BE" sz="1600" dirty="0">
                <a:latin typeface="+mn-lt"/>
              </a:rPr>
              <a:t>La visibilité est considérée comme </a:t>
            </a:r>
            <a:r>
              <a:rPr lang="fr-BE" sz="1600" b="1" dirty="0">
                <a:latin typeface="+mn-lt"/>
              </a:rPr>
              <a:t>insuffisante</a:t>
            </a:r>
            <a:r>
              <a:rPr lang="fr-BE" sz="1600" dirty="0">
                <a:latin typeface="+mn-lt"/>
              </a:rPr>
              <a:t> notamment en raison de pluie, neige, brouillard, fumée, vapeur ou poussières, lorsque les circonstances empêchent d’apercevoir distinctement. </a:t>
            </a:r>
            <a:endParaRPr lang="fr-FR" sz="1600" dirty="0">
              <a:latin typeface="+mn-lt"/>
            </a:endParaRPr>
          </a:p>
        </p:txBody>
      </p:sp>
      <p:sp>
        <p:nvSpPr>
          <p:cNvPr id="38" name="Rounded Rectangle 37"/>
          <p:cNvSpPr/>
          <p:nvPr/>
        </p:nvSpPr>
        <p:spPr bwMode="auto">
          <a:xfrm>
            <a:off x="2711625" y="4977002"/>
            <a:ext cx="7452241" cy="1116294"/>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defRPr/>
            </a:pPr>
            <a:r>
              <a:rPr lang="fr-BE" sz="1600" dirty="0">
                <a:latin typeface="+mn-lt"/>
              </a:rPr>
              <a:t>Si les conditions de visibilité minimales définies ci-dessus ne sont pas ou ne sont plus remplies, le ou les agent(s) </a:t>
            </a:r>
            <a:r>
              <a:rPr lang="fr-BE" sz="1600" dirty="0" err="1">
                <a:latin typeface="+mn-lt"/>
              </a:rPr>
              <a:t>doi</a:t>
            </a:r>
            <a:r>
              <a:rPr lang="fr-BE" sz="1600" dirty="0">
                <a:latin typeface="+mn-lt"/>
              </a:rPr>
              <a:t>(</a:t>
            </a:r>
            <a:r>
              <a:rPr lang="fr-BE" sz="1600" dirty="0" err="1">
                <a:latin typeface="+mn-lt"/>
              </a:rPr>
              <a:t>ven</a:t>
            </a:r>
            <a:r>
              <a:rPr lang="fr-BE" sz="1600" dirty="0">
                <a:latin typeface="+mn-lt"/>
              </a:rPr>
              <a:t>)t cesser leur occupation et dégager la voie.</a:t>
            </a:r>
          </a:p>
          <a:p>
            <a:pPr algn="just">
              <a:defRPr/>
            </a:pPr>
            <a:r>
              <a:rPr lang="fr-BE" sz="1600" dirty="0">
                <a:latin typeface="+mn-lt"/>
              </a:rPr>
              <a:t>Une autre mesure de protection, situé à un niveau supérieur de la hiérarchie des mesures de sécurité doit être appliquée.  </a:t>
            </a:r>
          </a:p>
        </p:txBody>
      </p:sp>
      <p:pic>
        <p:nvPicPr>
          <p:cNvPr id="6" name="Picture 5"/>
          <p:cNvPicPr>
            <a:picLocks noChangeAspect="1"/>
          </p:cNvPicPr>
          <p:nvPr/>
        </p:nvPicPr>
        <p:blipFill>
          <a:blip r:embed="rId3"/>
          <a:stretch>
            <a:fillRect/>
          </a:stretch>
        </p:blipFill>
        <p:spPr>
          <a:xfrm>
            <a:off x="10235365" y="5214490"/>
            <a:ext cx="237765" cy="237765"/>
          </a:xfrm>
          <a:prstGeom prst="rect">
            <a:avLst/>
          </a:prstGeom>
        </p:spPr>
      </p:pic>
      <p:pic>
        <p:nvPicPr>
          <p:cNvPr id="7" name="Picture 6"/>
          <p:cNvPicPr>
            <a:picLocks noChangeAspect="1"/>
          </p:cNvPicPr>
          <p:nvPr/>
        </p:nvPicPr>
        <p:blipFill>
          <a:blip r:embed="rId4"/>
          <a:stretch>
            <a:fillRect/>
          </a:stretch>
        </p:blipFill>
        <p:spPr>
          <a:xfrm>
            <a:off x="2170693" y="5135235"/>
            <a:ext cx="469433" cy="634039"/>
          </a:xfrm>
          <a:prstGeom prst="rect">
            <a:avLst/>
          </a:prstGeom>
        </p:spPr>
      </p:pic>
      <p:pic>
        <p:nvPicPr>
          <p:cNvPr id="40"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63865" y="1655112"/>
            <a:ext cx="371392" cy="3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12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
          <p:cNvSpPr txBox="1">
            <a:spLocks/>
          </p:cNvSpPr>
          <p:nvPr/>
        </p:nvSpPr>
        <p:spPr>
          <a:xfrm>
            <a:off x="8544272" y="188640"/>
            <a:ext cx="321629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5: Installation de la </a:t>
            </a:r>
            <a:r>
              <a:rPr lang="en-GB" sz="900" kern="0" dirty="0" err="1">
                <a:latin typeface="Calibri" panose="020F0502020204030204" pitchFamily="34" charset="0"/>
                <a:cs typeface="Calibri" panose="020F0502020204030204" pitchFamily="34" charset="0"/>
              </a:rPr>
              <a:t>vigie</a:t>
            </a:r>
            <a:r>
              <a:rPr lang="en-GB" sz="900" kern="0" dirty="0">
                <a:latin typeface="Calibri" panose="020F0502020204030204" pitchFamily="34" charset="0"/>
                <a:cs typeface="Calibri" panose="020F0502020204030204" pitchFamily="34" charset="0"/>
              </a:rPr>
              <a:t> et tests </a:t>
            </a:r>
            <a:r>
              <a:rPr lang="en-GB" sz="900" kern="0" dirty="0" err="1">
                <a:latin typeface="Calibri" panose="020F0502020204030204" pitchFamily="34" charset="0"/>
                <a:cs typeface="Calibri" panose="020F0502020204030204" pitchFamily="34" charset="0"/>
              </a:rPr>
              <a:t>préalables</a:t>
            </a:r>
            <a:endParaRPr lang="en-GB" sz="900" kern="0" dirty="0">
              <a:latin typeface="Calibri" panose="020F0502020204030204" pitchFamily="34" charset="0"/>
              <a:cs typeface="Calibri" panose="020F0502020204030204" pitchFamily="34" charset="0"/>
            </a:endParaRPr>
          </a:p>
        </p:txBody>
      </p:sp>
      <p:sp>
        <p:nvSpPr>
          <p:cNvPr id="32" name="Title 1"/>
          <p:cNvSpPr txBox="1">
            <a:spLocks/>
          </p:cNvSpPr>
          <p:nvPr/>
        </p:nvSpPr>
        <p:spPr bwMode="auto">
          <a:xfrm>
            <a:off x="534972" y="506668"/>
            <a:ext cx="6895487" cy="638999"/>
          </a:xfrm>
          <a:prstGeom prst="rect">
            <a:avLst/>
          </a:prstGeom>
          <a:noFill/>
          <a:ln w="9525">
            <a:noFill/>
            <a:miter lim="800000"/>
            <a:headEnd/>
            <a:tailEnd/>
          </a:ln>
          <a:effectLst/>
        </p:spPr>
        <p:txBody>
          <a:bodyPr lIns="0" tIns="0" rIns="0" bIns="0"/>
          <a:lstStyle/>
          <a:p>
            <a:pPr marL="447675" indent="-447675">
              <a:defRPr/>
            </a:pPr>
            <a:r>
              <a:rPr lang="en-US" b="1" kern="0" dirty="0">
                <a:solidFill>
                  <a:srgbClr val="0070C0"/>
                </a:solidFill>
                <a:latin typeface="+mj-lt"/>
                <a:ea typeface="+mj-ea"/>
                <a:cs typeface="+mj-cs"/>
              </a:rPr>
              <a:t>Que faire </a:t>
            </a:r>
            <a:r>
              <a:rPr lang="en-US" b="1" kern="0" dirty="0" err="1">
                <a:solidFill>
                  <a:srgbClr val="0070C0"/>
                </a:solidFill>
                <a:latin typeface="+mj-lt"/>
                <a:ea typeface="+mj-ea"/>
                <a:cs typeface="+mj-cs"/>
              </a:rPr>
              <a:t>si</a:t>
            </a:r>
            <a:r>
              <a:rPr lang="en-US" b="1" kern="0" dirty="0">
                <a:solidFill>
                  <a:srgbClr val="0070C0"/>
                </a:solidFill>
                <a:latin typeface="+mj-lt"/>
                <a:ea typeface="+mj-ea"/>
                <a:cs typeface="+mj-cs"/>
              </a:rPr>
              <a:t> les conditions de visibilité et/</a:t>
            </a:r>
            <a:r>
              <a:rPr lang="en-US" b="1" kern="0" dirty="0" err="1">
                <a:solidFill>
                  <a:srgbClr val="0070C0"/>
                </a:solidFill>
                <a:latin typeface="+mj-lt"/>
                <a:ea typeface="+mj-ea"/>
                <a:cs typeface="+mj-cs"/>
              </a:rPr>
              <a:t>ou</a:t>
            </a:r>
            <a:r>
              <a:rPr lang="en-US" b="1" kern="0" dirty="0">
                <a:solidFill>
                  <a:srgbClr val="0070C0"/>
                </a:solidFill>
                <a:latin typeface="+mj-lt"/>
                <a:ea typeface="+mj-ea"/>
                <a:cs typeface="+mj-cs"/>
              </a:rPr>
              <a:t> audition ne </a:t>
            </a:r>
            <a:r>
              <a:rPr lang="en-US" b="1" kern="0" dirty="0" err="1">
                <a:solidFill>
                  <a:srgbClr val="0070C0"/>
                </a:solidFill>
                <a:latin typeface="+mj-lt"/>
                <a:ea typeface="+mj-ea"/>
                <a:cs typeface="+mj-cs"/>
              </a:rPr>
              <a:t>sont</a:t>
            </a:r>
            <a:r>
              <a:rPr lang="en-US" b="1" kern="0" dirty="0">
                <a:solidFill>
                  <a:srgbClr val="0070C0"/>
                </a:solidFill>
                <a:latin typeface="+mj-lt"/>
                <a:ea typeface="+mj-ea"/>
                <a:cs typeface="+mj-cs"/>
              </a:rPr>
              <a:t> pas </a:t>
            </a:r>
            <a:r>
              <a:rPr lang="en-US" b="1" kern="0" dirty="0" err="1">
                <a:solidFill>
                  <a:srgbClr val="0070C0"/>
                </a:solidFill>
                <a:latin typeface="+mj-lt"/>
                <a:ea typeface="+mj-ea"/>
                <a:cs typeface="+mj-cs"/>
              </a:rPr>
              <a:t>remplies</a:t>
            </a:r>
            <a:r>
              <a:rPr lang="en-US" b="1" kern="0" dirty="0">
                <a:solidFill>
                  <a:srgbClr val="0070C0"/>
                </a:solidFill>
                <a:latin typeface="+mj-lt"/>
                <a:ea typeface="+mj-ea"/>
                <a:cs typeface="+mj-cs"/>
              </a:rPr>
              <a:t>? </a:t>
            </a:r>
          </a:p>
        </p:txBody>
      </p:sp>
      <p:sp>
        <p:nvSpPr>
          <p:cNvPr id="11" name="Rounded Rectangular Callout 16"/>
          <p:cNvSpPr/>
          <p:nvPr/>
        </p:nvSpPr>
        <p:spPr bwMode="auto">
          <a:xfrm>
            <a:off x="2830293" y="3999917"/>
            <a:ext cx="694778" cy="504056"/>
          </a:xfrm>
          <a:prstGeom prst="wedgeRoundRectCallout">
            <a:avLst>
              <a:gd name="adj1" fmla="val -107052"/>
              <a:gd name="adj2" fmla="val 56528"/>
              <a:gd name="adj3" fmla="val 16667"/>
            </a:avLst>
          </a:prstGeom>
          <a:solidFill>
            <a:schemeClr val="bg1">
              <a:lumMod val="95000"/>
            </a:schemeClr>
          </a:solidFill>
          <a:ln w="9525">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marL="0" indent="0">
              <a:lnSpc>
                <a:spcPct val="90000"/>
              </a:lnSpc>
              <a:spcBef>
                <a:spcPct val="0"/>
              </a:spcBef>
              <a:spcAft>
                <a:spcPct val="35000"/>
              </a:spcAft>
              <a:buNone/>
              <a:tabLst>
                <a:tab pos="266700" algn="l"/>
              </a:tabLst>
              <a:defRPr/>
            </a:pPr>
            <a:r>
              <a:rPr lang="en-US" altLang="en-US" sz="1000" b="1">
                <a:solidFill>
                  <a:srgbClr val="000000"/>
                </a:solidFill>
              </a:rPr>
              <a:t>	…</a:t>
            </a:r>
          </a:p>
        </p:txBody>
      </p:sp>
      <p:pic>
        <p:nvPicPr>
          <p:cNvPr id="12" name="Picture 55"/>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28688" y="4132721"/>
            <a:ext cx="239664" cy="238448"/>
          </a:xfrm>
          <a:prstGeom prst="rect">
            <a:avLst/>
          </a:prstGeom>
          <a:noFill/>
          <a:ln w="9525">
            <a:noFill/>
            <a:miter lim="800000"/>
            <a:headEnd/>
            <a:tailEnd/>
          </a:ln>
        </p:spPr>
      </p:pic>
      <p:sp>
        <p:nvSpPr>
          <p:cNvPr id="13" name="Rounded Rectangle 12"/>
          <p:cNvSpPr/>
          <p:nvPr/>
        </p:nvSpPr>
        <p:spPr bwMode="auto">
          <a:xfrm>
            <a:off x="5007707" y="3091554"/>
            <a:ext cx="6120680" cy="360040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600" dirty="0">
                <a:latin typeface="+mn-lt"/>
              </a:rPr>
              <a:t>Pour </a:t>
            </a:r>
            <a:r>
              <a:rPr lang="en-US" sz="1600" dirty="0" err="1">
                <a:latin typeface="+mn-lt"/>
              </a:rPr>
              <a:t>chaque</a:t>
            </a:r>
            <a:r>
              <a:rPr lang="en-US" sz="1600" dirty="0">
                <a:latin typeface="+mn-lt"/>
              </a:rPr>
              <a:t> </a:t>
            </a:r>
            <a:r>
              <a:rPr lang="en-US" sz="1600" dirty="0" err="1">
                <a:latin typeface="+mn-lt"/>
              </a:rPr>
              <a:t>manque</a:t>
            </a:r>
            <a:r>
              <a:rPr lang="en-US" sz="1600" dirty="0">
                <a:latin typeface="+mn-lt"/>
              </a:rPr>
              <a:t>    	le RS </a:t>
            </a:r>
            <a:r>
              <a:rPr lang="en-US" sz="1600" dirty="0" err="1">
                <a:latin typeface="+mn-lt"/>
              </a:rPr>
              <a:t>doit</a:t>
            </a:r>
            <a:r>
              <a:rPr lang="en-US" sz="1600" dirty="0">
                <a:latin typeface="+mn-lt"/>
              </a:rPr>
              <a:t> </a:t>
            </a:r>
            <a:r>
              <a:rPr lang="en-US" sz="1600" dirty="0" err="1">
                <a:latin typeface="+mn-lt"/>
              </a:rPr>
              <a:t>être</a:t>
            </a:r>
            <a:r>
              <a:rPr lang="en-US" sz="1600" dirty="0">
                <a:latin typeface="+mn-lt"/>
              </a:rPr>
              <a:t> </a:t>
            </a:r>
            <a:r>
              <a:rPr lang="en-US" sz="1600" dirty="0" err="1">
                <a:latin typeface="+mn-lt"/>
              </a:rPr>
              <a:t>averti</a:t>
            </a:r>
            <a:r>
              <a:rPr lang="en-US" sz="1600" dirty="0">
                <a:latin typeface="+mn-lt"/>
              </a:rPr>
              <a:t>.</a:t>
            </a:r>
          </a:p>
          <a:p>
            <a:pPr algn="just"/>
            <a:r>
              <a:rPr lang="en-US" sz="1600" dirty="0">
                <a:latin typeface="+mn-lt"/>
              </a:rPr>
              <a:t>Pour </a:t>
            </a:r>
            <a:r>
              <a:rPr lang="en-US" sz="1600" dirty="0" err="1">
                <a:latin typeface="+mn-lt"/>
              </a:rPr>
              <a:t>chaque</a:t>
            </a:r>
            <a:r>
              <a:rPr lang="en-US" sz="1600" dirty="0">
                <a:latin typeface="+mn-lt"/>
              </a:rPr>
              <a:t> </a:t>
            </a:r>
            <a:r>
              <a:rPr lang="en-US" sz="1600" dirty="0" err="1">
                <a:latin typeface="+mn-lt"/>
              </a:rPr>
              <a:t>manque</a:t>
            </a:r>
            <a:r>
              <a:rPr lang="en-US" sz="1600" dirty="0">
                <a:latin typeface="+mn-lt"/>
              </a:rPr>
              <a:t>  	le RS </a:t>
            </a:r>
            <a:r>
              <a:rPr lang="en-US" sz="1600" dirty="0" err="1">
                <a:latin typeface="+mn-lt"/>
              </a:rPr>
              <a:t>doit</a:t>
            </a:r>
            <a:r>
              <a:rPr lang="en-US" sz="1600" dirty="0">
                <a:latin typeface="+mn-lt"/>
              </a:rPr>
              <a:t> </a:t>
            </a:r>
            <a:r>
              <a:rPr lang="en-US" sz="1600" dirty="0" err="1">
                <a:latin typeface="+mn-lt"/>
              </a:rPr>
              <a:t>trouver</a:t>
            </a:r>
            <a:r>
              <a:rPr lang="en-US" sz="1600" dirty="0">
                <a:latin typeface="+mn-lt"/>
              </a:rPr>
              <a:t> </a:t>
            </a:r>
            <a:r>
              <a:rPr lang="en-US" sz="1600" dirty="0" err="1">
                <a:latin typeface="+mn-lt"/>
              </a:rPr>
              <a:t>une</a:t>
            </a:r>
            <a:r>
              <a:rPr lang="en-US" sz="1600" dirty="0">
                <a:latin typeface="+mn-lt"/>
              </a:rPr>
              <a:t> solution.</a:t>
            </a:r>
          </a:p>
          <a:p>
            <a:pPr algn="just"/>
            <a:endParaRPr lang="en-US" sz="1600" dirty="0">
              <a:latin typeface="+mn-lt"/>
            </a:endParaRPr>
          </a:p>
          <a:p>
            <a:pPr algn="just"/>
            <a:r>
              <a:rPr lang="en-US" sz="1600" dirty="0">
                <a:latin typeface="+mn-lt"/>
              </a:rPr>
              <a:t>Si le RS </a:t>
            </a:r>
            <a:r>
              <a:rPr lang="en-US" sz="1600" dirty="0" err="1">
                <a:latin typeface="+mn-lt"/>
              </a:rPr>
              <a:t>n'a</a:t>
            </a:r>
            <a:r>
              <a:rPr lang="en-US" sz="1600" dirty="0">
                <a:latin typeface="+mn-lt"/>
              </a:rPr>
              <a:t> pas de solution pour </a:t>
            </a:r>
            <a:r>
              <a:rPr lang="en-US" sz="1600" dirty="0" err="1">
                <a:latin typeface="+mn-lt"/>
              </a:rPr>
              <a:t>palier</a:t>
            </a:r>
            <a:r>
              <a:rPr lang="en-US" sz="1600" dirty="0">
                <a:latin typeface="+mn-lt"/>
              </a:rPr>
              <a:t> au(x) </a:t>
            </a:r>
            <a:r>
              <a:rPr lang="en-US" sz="1600" dirty="0" err="1">
                <a:latin typeface="+mn-lt"/>
              </a:rPr>
              <a:t>manque</a:t>
            </a:r>
            <a:r>
              <a:rPr lang="en-US" sz="1600" dirty="0">
                <a:latin typeface="+mn-lt"/>
              </a:rPr>
              <a:t>(s) de </a:t>
            </a:r>
            <a:r>
              <a:rPr lang="en-US" sz="1600" dirty="0" err="1">
                <a:latin typeface="+mn-lt"/>
              </a:rPr>
              <a:t>visibilité</a:t>
            </a:r>
            <a:r>
              <a:rPr lang="en-US" sz="1600" dirty="0">
                <a:latin typeface="+mn-lt"/>
              </a:rPr>
              <a:t> et/</a:t>
            </a:r>
            <a:r>
              <a:rPr lang="en-US" sz="1600" dirty="0" err="1">
                <a:latin typeface="+mn-lt"/>
              </a:rPr>
              <a:t>ou</a:t>
            </a:r>
            <a:r>
              <a:rPr lang="en-US" sz="1600" dirty="0">
                <a:latin typeface="+mn-lt"/>
              </a:rPr>
              <a:t> </a:t>
            </a:r>
            <a:r>
              <a:rPr lang="en-US" sz="1600" dirty="0" err="1">
                <a:latin typeface="+mn-lt"/>
              </a:rPr>
              <a:t>d’audition</a:t>
            </a:r>
            <a:r>
              <a:rPr lang="en-US" sz="1600" dirty="0">
                <a:latin typeface="+mn-lt"/>
              </a:rPr>
              <a:t>, </a:t>
            </a:r>
            <a:r>
              <a:rPr lang="en-US" sz="1600" dirty="0" err="1">
                <a:latin typeface="+mn-lt"/>
              </a:rPr>
              <a:t>il</a:t>
            </a:r>
            <a:r>
              <a:rPr lang="en-US" sz="1600" dirty="0">
                <a:latin typeface="+mn-lt"/>
              </a:rPr>
              <a:t> </a:t>
            </a:r>
            <a:r>
              <a:rPr lang="en-US" sz="1600" dirty="0" err="1">
                <a:latin typeface="+mn-lt"/>
              </a:rPr>
              <a:t>prend</a:t>
            </a:r>
            <a:r>
              <a:rPr lang="en-US" sz="1600" dirty="0">
                <a:latin typeface="+mn-lt"/>
              </a:rPr>
              <a:t> </a:t>
            </a:r>
            <a:r>
              <a:rPr lang="en-US" sz="1600" dirty="0" err="1">
                <a:latin typeface="+mn-lt"/>
              </a:rPr>
              <a:t>une</a:t>
            </a:r>
            <a:r>
              <a:rPr lang="en-US" sz="1600" dirty="0">
                <a:latin typeface="+mn-lt"/>
              </a:rPr>
              <a:t> des </a:t>
            </a:r>
            <a:r>
              <a:rPr lang="en-US" sz="1600" dirty="0" err="1">
                <a:latin typeface="+mn-lt"/>
              </a:rPr>
              <a:t>mesures</a:t>
            </a:r>
            <a:r>
              <a:rPr lang="en-US" sz="1600" dirty="0">
                <a:latin typeface="+mn-lt"/>
              </a:rPr>
              <a:t> </a:t>
            </a:r>
            <a:r>
              <a:rPr lang="en-US" sz="1600" dirty="0" err="1">
                <a:latin typeface="+mn-lt"/>
              </a:rPr>
              <a:t>suivantes</a:t>
            </a:r>
            <a:r>
              <a:rPr lang="en-US" sz="1600" dirty="0">
                <a:latin typeface="+mn-lt"/>
              </a:rPr>
              <a:t> par rapport à la </a:t>
            </a:r>
            <a:r>
              <a:rPr lang="en-US" sz="1600" dirty="0" err="1">
                <a:latin typeface="+mn-lt"/>
              </a:rPr>
              <a:t>poursuite</a:t>
            </a:r>
            <a:r>
              <a:rPr lang="en-US" sz="1600" dirty="0">
                <a:latin typeface="+mn-lt"/>
              </a:rPr>
              <a:t> des </a:t>
            </a:r>
            <a:r>
              <a:rPr lang="en-US" sz="1600" dirty="0" err="1">
                <a:latin typeface="+mn-lt"/>
              </a:rPr>
              <a:t>travaux</a:t>
            </a:r>
            <a:r>
              <a:rPr lang="en-US" sz="1600" dirty="0">
                <a:latin typeface="+mn-lt"/>
              </a:rPr>
              <a:t> : </a:t>
            </a:r>
          </a:p>
          <a:p>
            <a:pPr algn="just"/>
            <a:endParaRPr lang="en-US" sz="1600" dirty="0">
              <a:latin typeface="+mn-lt"/>
            </a:endParaRPr>
          </a:p>
          <a:p>
            <a:pPr marL="228600" indent="-228600" algn="just">
              <a:buAutoNum type="arabicPeriod"/>
            </a:pPr>
            <a:r>
              <a:rPr lang="en-US" sz="1600" dirty="0" err="1">
                <a:latin typeface="+mn-lt"/>
              </a:rPr>
              <a:t>il</a:t>
            </a:r>
            <a:r>
              <a:rPr lang="en-US" sz="1600" dirty="0">
                <a:latin typeface="+mn-lt"/>
              </a:rPr>
              <a:t> attend que la situation </a:t>
            </a:r>
            <a:r>
              <a:rPr lang="en-US" sz="1600" dirty="0" err="1">
                <a:latin typeface="+mn-lt"/>
              </a:rPr>
              <a:t>s'améliore</a:t>
            </a:r>
            <a:r>
              <a:rPr lang="en-US" sz="1600" dirty="0">
                <a:latin typeface="+mn-lt"/>
              </a:rPr>
              <a:t> et </a:t>
            </a:r>
            <a:r>
              <a:rPr lang="en-US" sz="1600" dirty="0" err="1">
                <a:latin typeface="+mn-lt"/>
              </a:rPr>
              <a:t>reprend</a:t>
            </a:r>
            <a:r>
              <a:rPr lang="en-US" sz="1600" dirty="0">
                <a:latin typeface="+mn-lt"/>
              </a:rPr>
              <a:t> </a:t>
            </a:r>
            <a:r>
              <a:rPr lang="en-US" sz="1600" dirty="0" err="1">
                <a:latin typeface="+mn-lt"/>
              </a:rPr>
              <a:t>ensuite</a:t>
            </a:r>
            <a:r>
              <a:rPr lang="en-US" sz="1600" dirty="0">
                <a:latin typeface="+mn-lt"/>
              </a:rPr>
              <a:t> les </a:t>
            </a:r>
            <a:r>
              <a:rPr lang="en-US" sz="1600" dirty="0" err="1">
                <a:latin typeface="+mn-lt"/>
              </a:rPr>
              <a:t>travaux</a:t>
            </a:r>
            <a:r>
              <a:rPr lang="en-US" sz="1600" dirty="0">
                <a:latin typeface="+mn-lt"/>
              </a:rPr>
              <a:t> ; </a:t>
            </a:r>
          </a:p>
          <a:p>
            <a:pPr marL="228600" indent="-228600" algn="just">
              <a:buAutoNum type="arabicPeriod"/>
            </a:pPr>
            <a:r>
              <a:rPr lang="en-US" sz="1600" dirty="0" err="1">
                <a:latin typeface="+mn-lt"/>
              </a:rPr>
              <a:t>il</a:t>
            </a:r>
            <a:r>
              <a:rPr lang="en-US" sz="1600" dirty="0">
                <a:latin typeface="+mn-lt"/>
              </a:rPr>
              <a:t> change de </a:t>
            </a:r>
            <a:r>
              <a:rPr lang="en-US" sz="1600" dirty="0" err="1">
                <a:latin typeface="+mn-lt"/>
              </a:rPr>
              <a:t>système</a:t>
            </a:r>
            <a:r>
              <a:rPr lang="en-US" sz="1600" dirty="0">
                <a:latin typeface="+mn-lt"/>
              </a:rPr>
              <a:t> de protection et </a:t>
            </a:r>
            <a:r>
              <a:rPr lang="en-US" sz="1600" dirty="0" err="1">
                <a:latin typeface="+mn-lt"/>
              </a:rPr>
              <a:t>reprend</a:t>
            </a:r>
            <a:r>
              <a:rPr lang="en-US" sz="1600" dirty="0">
                <a:latin typeface="+mn-lt"/>
              </a:rPr>
              <a:t> </a:t>
            </a:r>
            <a:r>
              <a:rPr lang="en-US" sz="1600" dirty="0" err="1">
                <a:latin typeface="+mn-lt"/>
              </a:rPr>
              <a:t>ensuite</a:t>
            </a:r>
            <a:r>
              <a:rPr lang="en-US" sz="1600" dirty="0">
                <a:latin typeface="+mn-lt"/>
              </a:rPr>
              <a:t> les </a:t>
            </a:r>
            <a:r>
              <a:rPr lang="en-US" sz="1600" dirty="0" err="1">
                <a:latin typeface="+mn-lt"/>
              </a:rPr>
              <a:t>travaux</a:t>
            </a:r>
            <a:r>
              <a:rPr lang="en-US" sz="1600" dirty="0">
                <a:latin typeface="+mn-lt"/>
              </a:rPr>
              <a:t> ; </a:t>
            </a:r>
          </a:p>
          <a:p>
            <a:pPr marL="228600" indent="-228600" algn="just">
              <a:buAutoNum type="arabicPeriod"/>
            </a:pPr>
            <a:r>
              <a:rPr lang="en-US" sz="1600" dirty="0" err="1">
                <a:latin typeface="+mn-lt"/>
              </a:rPr>
              <a:t>il</a:t>
            </a:r>
            <a:r>
              <a:rPr lang="en-US" sz="1600" dirty="0">
                <a:latin typeface="+mn-lt"/>
              </a:rPr>
              <a:t> fait </a:t>
            </a:r>
            <a:r>
              <a:rPr lang="en-US" sz="1600" dirty="0" err="1">
                <a:latin typeface="+mn-lt"/>
              </a:rPr>
              <a:t>définitivement</a:t>
            </a:r>
            <a:r>
              <a:rPr lang="en-US" sz="1600" dirty="0">
                <a:latin typeface="+mn-lt"/>
              </a:rPr>
              <a:t> </a:t>
            </a:r>
            <a:r>
              <a:rPr lang="en-US" sz="1600" dirty="0" err="1">
                <a:latin typeface="+mn-lt"/>
              </a:rPr>
              <a:t>arrêter</a:t>
            </a:r>
            <a:r>
              <a:rPr lang="en-US" sz="1600" dirty="0">
                <a:latin typeface="+mn-lt"/>
              </a:rPr>
              <a:t> les </a:t>
            </a:r>
            <a:r>
              <a:rPr lang="en-US" sz="1600" dirty="0" err="1">
                <a:latin typeface="+mn-lt"/>
              </a:rPr>
              <a:t>travaux</a:t>
            </a:r>
            <a:r>
              <a:rPr lang="en-US" sz="1600" dirty="0">
                <a:latin typeface="+mn-lt"/>
              </a:rPr>
              <a:t> </a:t>
            </a:r>
            <a:r>
              <a:rPr lang="en-US" sz="1600" dirty="0" err="1">
                <a:latin typeface="+mn-lt"/>
              </a:rPr>
              <a:t>planifiés</a:t>
            </a:r>
            <a:r>
              <a:rPr lang="en-US" sz="1600" dirty="0">
                <a:latin typeface="+mn-lt"/>
              </a:rPr>
              <a:t>.</a:t>
            </a:r>
          </a:p>
          <a:p>
            <a:pPr algn="just"/>
            <a:endParaRPr lang="en-US" sz="1600" dirty="0">
              <a:latin typeface="+mn-lt"/>
            </a:endParaRPr>
          </a:p>
        </p:txBody>
      </p:sp>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36539" y="3566108"/>
            <a:ext cx="471168" cy="637061"/>
          </a:xfrm>
          <a:prstGeom prst="rect">
            <a:avLst/>
          </a:prstGeom>
          <a:noFill/>
          <a:ln w="9525">
            <a:noFill/>
            <a:miter lim="800000"/>
            <a:headEnd/>
            <a:tailEnd/>
          </a:ln>
        </p:spPr>
      </p:pic>
      <p:sp>
        <p:nvSpPr>
          <p:cNvPr id="19" name="Rounded Rectangle 18"/>
          <p:cNvSpPr/>
          <p:nvPr/>
        </p:nvSpPr>
        <p:spPr bwMode="auto">
          <a:xfrm>
            <a:off x="695400" y="1013949"/>
            <a:ext cx="10081119" cy="2000623"/>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600" dirty="0">
                <a:latin typeface="+mn-lt"/>
              </a:rPr>
              <a:t>Les conditions de visibilité et </a:t>
            </a:r>
            <a:r>
              <a:rPr lang="en-US" sz="1600" dirty="0" err="1">
                <a:latin typeface="+mn-lt"/>
              </a:rPr>
              <a:t>d’audition</a:t>
            </a:r>
            <a:r>
              <a:rPr lang="en-US" sz="1600" dirty="0">
                <a:latin typeface="+mn-lt"/>
              </a:rPr>
              <a:t> </a:t>
            </a:r>
            <a:r>
              <a:rPr lang="en-US" sz="1600" dirty="0" err="1">
                <a:latin typeface="+mn-lt"/>
              </a:rPr>
              <a:t>doivent</a:t>
            </a:r>
            <a:r>
              <a:rPr lang="en-US" sz="1600" dirty="0">
                <a:latin typeface="+mn-lt"/>
              </a:rPr>
              <a:t> </a:t>
            </a:r>
            <a:r>
              <a:rPr lang="en-US" sz="1600" dirty="0" err="1">
                <a:latin typeface="+mn-lt"/>
              </a:rPr>
              <a:t>être</a:t>
            </a:r>
            <a:r>
              <a:rPr lang="en-US" sz="1600" dirty="0">
                <a:latin typeface="+mn-lt"/>
              </a:rPr>
              <a:t> </a:t>
            </a:r>
            <a:r>
              <a:rPr lang="en-US" sz="1600" dirty="0" err="1">
                <a:latin typeface="+mn-lt"/>
              </a:rPr>
              <a:t>vérifiées</a:t>
            </a:r>
            <a:r>
              <a:rPr lang="en-US" sz="1600" dirty="0">
                <a:latin typeface="+mn-lt"/>
              </a:rPr>
              <a:t> </a:t>
            </a:r>
            <a:r>
              <a:rPr lang="en-US" sz="1600" dirty="0" err="1">
                <a:latin typeface="+mn-lt"/>
              </a:rPr>
              <a:t>constamment</a:t>
            </a:r>
            <a:r>
              <a:rPr lang="en-US" sz="1600" dirty="0">
                <a:latin typeface="+mn-lt"/>
              </a:rPr>
              <a:t>. </a:t>
            </a:r>
          </a:p>
          <a:p>
            <a:pPr algn="just"/>
            <a:endParaRPr lang="en-US" sz="1600" dirty="0">
              <a:latin typeface="+mn-lt"/>
            </a:endParaRPr>
          </a:p>
          <a:p>
            <a:pPr algn="just"/>
            <a:r>
              <a:rPr lang="en-US" sz="1600" dirty="0">
                <a:latin typeface="+mn-lt"/>
              </a:rPr>
              <a:t>Si, pendant </a:t>
            </a:r>
            <a:r>
              <a:rPr lang="en-US" sz="1600" dirty="0" err="1">
                <a:latin typeface="+mn-lt"/>
              </a:rPr>
              <a:t>l’exécution</a:t>
            </a:r>
            <a:r>
              <a:rPr lang="en-US" sz="1600" dirty="0">
                <a:latin typeface="+mn-lt"/>
              </a:rPr>
              <a:t> des </a:t>
            </a:r>
            <a:r>
              <a:rPr lang="en-US" sz="1600" dirty="0" err="1">
                <a:latin typeface="+mn-lt"/>
              </a:rPr>
              <a:t>travaux</a:t>
            </a:r>
            <a:r>
              <a:rPr lang="en-US" sz="1600" dirty="0">
                <a:latin typeface="+mn-lt"/>
              </a:rPr>
              <a:t>, pour </a:t>
            </a:r>
            <a:r>
              <a:rPr lang="en-US" sz="1600" dirty="0" err="1">
                <a:latin typeface="+mn-lt"/>
              </a:rPr>
              <a:t>quelque</a:t>
            </a:r>
            <a:r>
              <a:rPr lang="en-US" sz="1600" dirty="0">
                <a:latin typeface="+mn-lt"/>
              </a:rPr>
              <a:t> raison que </a:t>
            </a:r>
            <a:r>
              <a:rPr lang="en-US" sz="1600" dirty="0" err="1">
                <a:latin typeface="+mn-lt"/>
              </a:rPr>
              <a:t>ce</a:t>
            </a:r>
            <a:r>
              <a:rPr lang="en-US" sz="1600" dirty="0">
                <a:latin typeface="+mn-lt"/>
              </a:rPr>
              <a:t> </a:t>
            </a:r>
            <a:r>
              <a:rPr lang="en-US" sz="1600" dirty="0" err="1">
                <a:latin typeface="+mn-lt"/>
              </a:rPr>
              <a:t>soit</a:t>
            </a:r>
            <a:r>
              <a:rPr lang="en-US" sz="1600" dirty="0">
                <a:latin typeface="+mn-lt"/>
              </a:rPr>
              <a:t>, les conditions de visibilité et/</a:t>
            </a:r>
            <a:r>
              <a:rPr lang="en-US" sz="1600" dirty="0" err="1">
                <a:latin typeface="+mn-lt"/>
              </a:rPr>
              <a:t>ou</a:t>
            </a:r>
            <a:r>
              <a:rPr lang="en-US" sz="1600" dirty="0">
                <a:latin typeface="+mn-lt"/>
              </a:rPr>
              <a:t> </a:t>
            </a:r>
            <a:r>
              <a:rPr lang="en-US" sz="1600" dirty="0" err="1">
                <a:latin typeface="+mn-lt"/>
              </a:rPr>
              <a:t>d’audition</a:t>
            </a:r>
            <a:r>
              <a:rPr lang="en-US" sz="1600" dirty="0">
                <a:latin typeface="+mn-lt"/>
              </a:rPr>
              <a:t> ne </a:t>
            </a:r>
            <a:r>
              <a:rPr lang="en-US" sz="1600" dirty="0" err="1">
                <a:latin typeface="+mn-lt"/>
              </a:rPr>
              <a:t>sont</a:t>
            </a:r>
            <a:r>
              <a:rPr lang="en-US" sz="1600" dirty="0">
                <a:latin typeface="+mn-lt"/>
              </a:rPr>
              <a:t> pas </a:t>
            </a:r>
            <a:r>
              <a:rPr lang="en-US" sz="1600" dirty="0" err="1">
                <a:latin typeface="+mn-lt"/>
              </a:rPr>
              <a:t>garanties</a:t>
            </a:r>
            <a:r>
              <a:rPr lang="en-US" sz="1600" dirty="0">
                <a:latin typeface="+mn-lt"/>
              </a:rPr>
              <a:t> (</a:t>
            </a: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519" y="4257307"/>
            <a:ext cx="660073" cy="155679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6760" y="4203169"/>
            <a:ext cx="1338861" cy="1813942"/>
          </a:xfrm>
          <a:prstGeom prst="rect">
            <a:avLst/>
          </a:prstGeom>
        </p:spPr>
      </p:pic>
      <p:pic>
        <p:nvPicPr>
          <p:cNvPr id="15" name="Picture 11" descr="D:\Documents And Settings\GQR7802\Local Settings\Temporary Internet Files\Content.IE5\HNYX0581\MC900441310[1].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526569" y="2294288"/>
            <a:ext cx="282938" cy="23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799753" y="2240247"/>
            <a:ext cx="7367959" cy="338554"/>
          </a:xfrm>
          <a:prstGeom prst="rect">
            <a:avLst/>
          </a:prstGeom>
          <a:noFill/>
        </p:spPr>
        <p:txBody>
          <a:bodyPr wrap="square" rtlCol="0">
            <a:spAutoFit/>
          </a:bodyPr>
          <a:lstStyle/>
          <a:p>
            <a:r>
              <a:rPr lang="fr-BE" sz="1600" dirty="0">
                <a:latin typeface="+mn-lt"/>
              </a:rPr>
              <a:t>devient</a:t>
            </a:r>
          </a:p>
        </p:txBody>
      </p:sp>
      <p:pic>
        <p:nvPicPr>
          <p:cNvPr id="17" name="Picture 55"/>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2123" y="2278287"/>
            <a:ext cx="232402" cy="231224"/>
          </a:xfrm>
          <a:prstGeom prst="rect">
            <a:avLst/>
          </a:prstGeom>
          <a:noFill/>
          <a:ln w="9525">
            <a:noFill/>
            <a:miter lim="800000"/>
            <a:headEnd/>
            <a:tailEnd/>
          </a:ln>
        </p:spPr>
      </p:pic>
      <p:sp>
        <p:nvSpPr>
          <p:cNvPr id="7" name="TextBox 6"/>
          <p:cNvSpPr txBox="1"/>
          <p:nvPr/>
        </p:nvSpPr>
        <p:spPr>
          <a:xfrm>
            <a:off x="3751844" y="2200807"/>
            <a:ext cx="6624736" cy="338554"/>
          </a:xfrm>
          <a:prstGeom prst="rect">
            <a:avLst/>
          </a:prstGeom>
          <a:noFill/>
        </p:spPr>
        <p:txBody>
          <a:bodyPr wrap="square" rtlCol="0">
            <a:spAutoFit/>
          </a:bodyPr>
          <a:lstStyle/>
          <a:p>
            <a:r>
              <a:rPr lang="fr-BE" sz="1600" dirty="0">
                <a:latin typeface="+mn-lt"/>
              </a:rPr>
              <a:t>), le RS fait immédiatement libérer la voie. </a:t>
            </a:r>
          </a:p>
        </p:txBody>
      </p:sp>
      <p:pic>
        <p:nvPicPr>
          <p:cNvPr id="22" name="Picture 55"/>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0459" y="3414302"/>
            <a:ext cx="232402" cy="231224"/>
          </a:xfrm>
          <a:prstGeom prst="rect">
            <a:avLst/>
          </a:prstGeom>
          <a:noFill/>
          <a:ln w="9525">
            <a:noFill/>
            <a:miter lim="800000"/>
            <a:headEnd/>
            <a:tailEnd/>
          </a:ln>
        </p:spPr>
      </p:pic>
      <p:pic>
        <p:nvPicPr>
          <p:cNvPr id="23" name="Picture 55"/>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0459" y="3715739"/>
            <a:ext cx="232402" cy="231224"/>
          </a:xfrm>
          <a:prstGeom prst="rect">
            <a:avLst/>
          </a:prstGeom>
          <a:noFill/>
          <a:ln w="9525">
            <a:noFill/>
            <a:miter lim="800000"/>
            <a:headEnd/>
            <a:tailEnd/>
          </a:ln>
        </p:spPr>
      </p:pic>
    </p:spTree>
    <p:extLst>
      <p:ext uri="{BB962C8B-B14F-4D97-AF65-F5344CB8AC3E}">
        <p14:creationId xmlns:p14="http://schemas.microsoft.com/office/powerpoint/2010/main" val="1244889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2407985" y="1413665"/>
            <a:ext cx="8008495" cy="1641373"/>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dirty="0">
              <a:latin typeface="+mn-lt"/>
            </a:endParaRPr>
          </a:p>
          <a:p>
            <a:pPr algn="just"/>
            <a:r>
              <a:rPr lang="en-US" dirty="0">
                <a:latin typeface="+mn-lt"/>
              </a:rPr>
              <a:t>Pendant les tests de </a:t>
            </a:r>
            <a:r>
              <a:rPr lang="en-US" dirty="0" err="1">
                <a:latin typeface="+mn-lt"/>
              </a:rPr>
              <a:t>libération</a:t>
            </a:r>
            <a:r>
              <a:rPr lang="en-US" dirty="0">
                <a:latin typeface="+mn-lt"/>
              </a:rPr>
              <a:t>, la sécurité du personnel </a:t>
            </a:r>
            <a:r>
              <a:rPr lang="en-US" dirty="0" err="1">
                <a:latin typeface="+mn-lt"/>
              </a:rPr>
              <a:t>doit</a:t>
            </a:r>
            <a:r>
              <a:rPr lang="en-US" dirty="0">
                <a:latin typeface="+mn-lt"/>
              </a:rPr>
              <a:t> </a:t>
            </a:r>
            <a:r>
              <a:rPr lang="en-US" dirty="0" err="1">
                <a:latin typeface="+mn-lt"/>
              </a:rPr>
              <a:t>être</a:t>
            </a:r>
            <a:r>
              <a:rPr lang="en-US" dirty="0">
                <a:latin typeface="+mn-lt"/>
              </a:rPr>
              <a:t> </a:t>
            </a:r>
            <a:r>
              <a:rPr lang="en-US" dirty="0" err="1">
                <a:latin typeface="+mn-lt"/>
              </a:rPr>
              <a:t>garantie</a:t>
            </a:r>
            <a:r>
              <a:rPr lang="en-US" dirty="0">
                <a:latin typeface="+mn-lt"/>
              </a:rPr>
              <a:t> à tout moment. </a:t>
            </a:r>
          </a:p>
          <a:p>
            <a:pPr algn="just"/>
            <a:r>
              <a:rPr lang="en-US" dirty="0">
                <a:latin typeface="+mn-lt"/>
              </a:rPr>
              <a:t>La </a:t>
            </a:r>
            <a:r>
              <a:rPr lang="en-US" dirty="0" err="1">
                <a:latin typeface="+mn-lt"/>
              </a:rPr>
              <a:t>vigie</a:t>
            </a:r>
            <a:r>
              <a:rPr lang="en-US" dirty="0">
                <a:latin typeface="+mn-lt"/>
              </a:rPr>
              <a:t>, qui a </a:t>
            </a:r>
            <a:r>
              <a:rPr lang="en-US" dirty="0" err="1">
                <a:latin typeface="+mn-lt"/>
              </a:rPr>
              <a:t>été</a:t>
            </a:r>
            <a:r>
              <a:rPr lang="en-US" dirty="0">
                <a:latin typeface="+mn-lt"/>
              </a:rPr>
              <a:t> </a:t>
            </a:r>
            <a:r>
              <a:rPr lang="en-US" dirty="0" err="1">
                <a:latin typeface="+mn-lt"/>
              </a:rPr>
              <a:t>installé</a:t>
            </a:r>
            <a:r>
              <a:rPr lang="en-US" dirty="0">
                <a:latin typeface="+mn-lt"/>
              </a:rPr>
              <a:t> </a:t>
            </a:r>
            <a:r>
              <a:rPr lang="en-US" dirty="0" err="1">
                <a:latin typeface="+mn-lt"/>
              </a:rPr>
              <a:t>préalablement</a:t>
            </a:r>
            <a:r>
              <a:rPr lang="en-US" dirty="0">
                <a:latin typeface="+mn-lt"/>
              </a:rPr>
              <a:t> et pour qui les tests de bonne visibilité et de bonne audition </a:t>
            </a:r>
            <a:r>
              <a:rPr lang="en-US" dirty="0" err="1">
                <a:latin typeface="+mn-lt"/>
              </a:rPr>
              <a:t>ont</a:t>
            </a:r>
            <a:r>
              <a:rPr lang="en-US" dirty="0">
                <a:latin typeface="+mn-lt"/>
              </a:rPr>
              <a:t> </a:t>
            </a:r>
            <a:r>
              <a:rPr lang="en-US" dirty="0" err="1">
                <a:latin typeface="+mn-lt"/>
              </a:rPr>
              <a:t>été</a:t>
            </a:r>
            <a:r>
              <a:rPr lang="en-US" dirty="0">
                <a:latin typeface="+mn-lt"/>
              </a:rPr>
              <a:t> </a:t>
            </a:r>
            <a:r>
              <a:rPr lang="en-US" dirty="0" err="1">
                <a:latin typeface="+mn-lt"/>
              </a:rPr>
              <a:t>validés</a:t>
            </a:r>
            <a:r>
              <a:rPr lang="en-US" dirty="0">
                <a:latin typeface="+mn-lt"/>
              </a:rPr>
              <a:t>, assure </a:t>
            </a:r>
            <a:r>
              <a:rPr lang="en-US" dirty="0" err="1">
                <a:latin typeface="+mn-lt"/>
              </a:rPr>
              <a:t>une</a:t>
            </a:r>
            <a:r>
              <a:rPr lang="en-US" dirty="0">
                <a:latin typeface="+mn-lt"/>
              </a:rPr>
              <a:t> bonne </a:t>
            </a:r>
            <a:r>
              <a:rPr lang="en-US" dirty="0" err="1">
                <a:latin typeface="+mn-lt"/>
              </a:rPr>
              <a:t>exécution</a:t>
            </a:r>
            <a:r>
              <a:rPr lang="en-US" dirty="0">
                <a:latin typeface="+mn-lt"/>
              </a:rPr>
              <a:t> des tests de </a:t>
            </a:r>
            <a:r>
              <a:rPr lang="en-US" dirty="0" err="1">
                <a:latin typeface="+mn-lt"/>
              </a:rPr>
              <a:t>libération</a:t>
            </a:r>
            <a:r>
              <a:rPr lang="en-US" dirty="0">
                <a:latin typeface="+mn-lt"/>
              </a:rPr>
              <a:t>. </a:t>
            </a:r>
          </a:p>
          <a:p>
            <a:pPr algn="just"/>
            <a:endParaRPr lang="en-US" sz="1600" dirty="0">
              <a:latin typeface="+mn-lt"/>
            </a:endParaRPr>
          </a:p>
        </p:txBody>
      </p:sp>
      <p:pic>
        <p:nvPicPr>
          <p:cNvPr id="1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36817" y="1320032"/>
            <a:ext cx="471168" cy="637061"/>
          </a:xfrm>
          <a:prstGeom prst="rect">
            <a:avLst/>
          </a:prstGeom>
          <a:noFill/>
          <a:ln w="9525">
            <a:noFill/>
            <a:miter lim="800000"/>
            <a:headEnd/>
            <a:tailEnd/>
          </a:ln>
        </p:spPr>
      </p:pic>
      <p:sp>
        <p:nvSpPr>
          <p:cNvPr id="10" name="TextBox 9"/>
          <p:cNvSpPr txBox="1"/>
          <p:nvPr/>
        </p:nvSpPr>
        <p:spPr>
          <a:xfrm>
            <a:off x="1936817" y="3645024"/>
            <a:ext cx="8479663" cy="1415772"/>
          </a:xfrm>
          <a:prstGeom prst="rect">
            <a:avLst/>
          </a:prstGeom>
          <a:ln w="9525">
            <a:solidFill>
              <a:schemeClr val="accent1"/>
            </a:solidFill>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n-US" sz="1100" dirty="0"/>
          </a:p>
          <a:p>
            <a:r>
              <a:rPr lang="en-US" sz="1600" dirty="0"/>
              <a:t>Le mode </a:t>
            </a:r>
            <a:r>
              <a:rPr lang="en-US" sz="1600" dirty="0" err="1"/>
              <a:t>opératoire</a:t>
            </a:r>
            <a:r>
              <a:rPr lang="en-US" sz="1600" dirty="0"/>
              <a:t> pour </a:t>
            </a:r>
            <a:r>
              <a:rPr lang="en-US" sz="1600" dirty="0" err="1"/>
              <a:t>l’exécution</a:t>
            </a:r>
            <a:r>
              <a:rPr lang="en-US" sz="1600" dirty="0"/>
              <a:t> des tests de </a:t>
            </a:r>
            <a:r>
              <a:rPr lang="en-US" sz="1600" dirty="0" err="1"/>
              <a:t>libération</a:t>
            </a:r>
            <a:r>
              <a:rPr lang="en-US" sz="1600" dirty="0"/>
              <a:t> </a:t>
            </a:r>
            <a:r>
              <a:rPr lang="en-US" sz="1600" dirty="0" err="1"/>
              <a:t>doit</a:t>
            </a:r>
            <a:r>
              <a:rPr lang="en-US" sz="1600" dirty="0"/>
              <a:t> </a:t>
            </a:r>
            <a:r>
              <a:rPr lang="en-US" sz="1600" dirty="0" err="1"/>
              <a:t>être</a:t>
            </a:r>
            <a:r>
              <a:rPr lang="en-US" sz="1600" dirty="0"/>
              <a:t> </a:t>
            </a:r>
            <a:r>
              <a:rPr lang="en-US" sz="1600" dirty="0" err="1"/>
              <a:t>déterminé</a:t>
            </a:r>
            <a:r>
              <a:rPr lang="en-US" sz="1600" dirty="0"/>
              <a:t> et </a:t>
            </a:r>
            <a:r>
              <a:rPr lang="en-US" sz="1600" dirty="0" err="1"/>
              <a:t>expliqué</a:t>
            </a:r>
            <a:r>
              <a:rPr lang="en-US" sz="1600" dirty="0"/>
              <a:t> par le </a:t>
            </a:r>
            <a:r>
              <a:rPr lang="en-US" sz="1600" dirty="0" err="1"/>
              <a:t>Responsable</a:t>
            </a:r>
            <a:r>
              <a:rPr lang="en-US" sz="1600" dirty="0"/>
              <a:t> de la </a:t>
            </a:r>
            <a:r>
              <a:rPr lang="en-US" sz="1600" dirty="0" err="1"/>
              <a:t>Sécurité</a:t>
            </a:r>
            <a:r>
              <a:rPr lang="en-US" sz="1600" dirty="0"/>
              <a:t> à la </a:t>
            </a:r>
            <a:r>
              <a:rPr lang="en-US" sz="1600" dirty="0" err="1"/>
              <a:t>vigie</a:t>
            </a:r>
            <a:r>
              <a:rPr lang="en-US" sz="1600" dirty="0"/>
              <a:t> et aux agents </a:t>
            </a:r>
            <a:r>
              <a:rPr lang="en-US" sz="1600" dirty="0" err="1"/>
              <a:t>concernés</a:t>
            </a:r>
            <a:r>
              <a:rPr lang="en-US" sz="1600" dirty="0"/>
              <a:t>. </a:t>
            </a:r>
          </a:p>
          <a:p>
            <a:endParaRPr lang="en-US" sz="1600" dirty="0"/>
          </a:p>
          <a:p>
            <a:r>
              <a:rPr lang="en-US" sz="1600" dirty="0"/>
              <a:t>Si </a:t>
            </a:r>
            <a:r>
              <a:rPr lang="en-US" sz="1600" dirty="0" err="1"/>
              <a:t>nécessaire</a:t>
            </a:r>
            <a:r>
              <a:rPr lang="en-US" sz="1600" dirty="0"/>
              <a:t>, les tests de </a:t>
            </a:r>
            <a:r>
              <a:rPr lang="en-US" sz="1600" dirty="0" err="1"/>
              <a:t>libération</a:t>
            </a:r>
            <a:r>
              <a:rPr lang="en-US" sz="1600" dirty="0"/>
              <a:t> se font </a:t>
            </a:r>
            <a:r>
              <a:rPr lang="en-US" sz="1600" dirty="0" err="1"/>
              <a:t>progressivement</a:t>
            </a:r>
            <a:r>
              <a:rPr lang="en-US" sz="1600" dirty="0"/>
              <a:t>. </a:t>
            </a:r>
          </a:p>
          <a:p>
            <a:endParaRPr lang="en-US" sz="1100" dirty="0"/>
          </a:p>
        </p:txBody>
      </p:sp>
      <p:sp>
        <p:nvSpPr>
          <p:cNvPr id="11" name="Text Placeholder 2"/>
          <p:cNvSpPr txBox="1">
            <a:spLocks/>
          </p:cNvSpPr>
          <p:nvPr/>
        </p:nvSpPr>
        <p:spPr>
          <a:xfrm>
            <a:off x="8616942" y="175814"/>
            <a:ext cx="321629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5: Installation de la </a:t>
            </a:r>
            <a:r>
              <a:rPr lang="en-GB" sz="900" kern="0" dirty="0" err="1">
                <a:latin typeface="Calibri" panose="020F0502020204030204" pitchFamily="34" charset="0"/>
                <a:cs typeface="Calibri" panose="020F0502020204030204" pitchFamily="34" charset="0"/>
              </a:rPr>
              <a:t>vigie</a:t>
            </a:r>
            <a:r>
              <a:rPr lang="en-GB" sz="900" kern="0" dirty="0">
                <a:latin typeface="Calibri" panose="020F0502020204030204" pitchFamily="34" charset="0"/>
                <a:cs typeface="Calibri" panose="020F0502020204030204" pitchFamily="34" charset="0"/>
              </a:rPr>
              <a:t> et tests </a:t>
            </a:r>
            <a:r>
              <a:rPr lang="en-GB" sz="900" kern="0" dirty="0" err="1">
                <a:latin typeface="Calibri" panose="020F0502020204030204" pitchFamily="34" charset="0"/>
                <a:cs typeface="Calibri" panose="020F0502020204030204" pitchFamily="34" charset="0"/>
              </a:rPr>
              <a:t>préalables</a:t>
            </a:r>
            <a:endParaRPr lang="en-GB" sz="900" kern="0" dirty="0">
              <a:latin typeface="Calibri" panose="020F0502020204030204" pitchFamily="34" charset="0"/>
              <a:cs typeface="Calibri" panose="020F0502020204030204" pitchFamily="34" charset="0"/>
            </a:endParaRPr>
          </a:p>
        </p:txBody>
      </p:sp>
      <p:sp>
        <p:nvSpPr>
          <p:cNvPr id="12" name="Title 1"/>
          <p:cNvSpPr txBox="1">
            <a:spLocks/>
          </p:cNvSpPr>
          <p:nvPr/>
        </p:nvSpPr>
        <p:spPr bwMode="auto">
          <a:xfrm>
            <a:off x="1936817" y="587689"/>
            <a:ext cx="6895487" cy="638999"/>
          </a:xfrm>
          <a:prstGeom prst="rect">
            <a:avLst/>
          </a:prstGeom>
          <a:noFill/>
          <a:ln w="9525">
            <a:noFill/>
            <a:miter lim="800000"/>
            <a:headEnd/>
            <a:tailEnd/>
          </a:ln>
          <a:effectLst/>
        </p:spPr>
        <p:txBody>
          <a:bodyPr lIns="0" tIns="0" rIns="0" bIns="0"/>
          <a:lstStyle/>
          <a:p>
            <a:pPr marL="447675" indent="-447675">
              <a:defRPr/>
            </a:pPr>
            <a:r>
              <a:rPr lang="en-US" b="1" kern="0" dirty="0">
                <a:solidFill>
                  <a:srgbClr val="0070C0"/>
                </a:solidFill>
                <a:latin typeface="+mj-lt"/>
                <a:ea typeface="+mj-ea"/>
                <a:cs typeface="+mj-cs"/>
              </a:rPr>
              <a:t>Tests de </a:t>
            </a:r>
            <a:r>
              <a:rPr lang="en-US" b="1" kern="0" dirty="0" err="1">
                <a:solidFill>
                  <a:srgbClr val="0070C0"/>
                </a:solidFill>
                <a:latin typeface="+mj-lt"/>
                <a:ea typeface="+mj-ea"/>
                <a:cs typeface="+mj-cs"/>
              </a:rPr>
              <a:t>libération</a:t>
            </a:r>
            <a:endParaRPr lang="en-US" b="1" kern="0" dirty="0">
              <a:solidFill>
                <a:srgbClr val="0070C0"/>
              </a:solidFill>
              <a:latin typeface="+mj-lt"/>
              <a:ea typeface="+mj-ea"/>
              <a:cs typeface="+mj-cs"/>
            </a:endParaRPr>
          </a:p>
        </p:txBody>
      </p:sp>
    </p:spTree>
    <p:extLst>
      <p:ext uri="{BB962C8B-B14F-4D97-AF65-F5344CB8AC3E}">
        <p14:creationId xmlns:p14="http://schemas.microsoft.com/office/powerpoint/2010/main" val="10906413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Validation de </a:t>
            </a:r>
            <a:r>
              <a:rPr lang="en-US" sz="1200" dirty="0" err="1">
                <a:latin typeface="Arial" panose="020B0604020202020204" pitchFamily="34" charset="0"/>
                <a:cs typeface="Arial" panose="020B0604020202020204" pitchFamily="34" charset="0"/>
              </a:rPr>
              <a:t>l’étude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théorique</a:t>
            </a:r>
            <a:r>
              <a:rPr lang="en-US" sz="1200" dirty="0">
                <a:latin typeface="Arial" panose="020B0604020202020204" pitchFamily="34" charset="0"/>
                <a:cs typeface="Arial" panose="020B0604020202020204" pitchFamily="34" charset="0"/>
              </a:rPr>
              <a:t> sur le terrain </a:t>
            </a:r>
          </a:p>
        </p:txBody>
      </p:sp>
      <p:sp>
        <p:nvSpPr>
          <p:cNvPr id="9" name="Rectangle 8"/>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latin typeface="Arial" panose="020B0604020202020204" pitchFamily="34" charset="0"/>
                <a:cs typeface="Arial" panose="020B0604020202020204" pitchFamily="34" charset="0"/>
              </a:rPr>
              <a:t>Calculs</a:t>
            </a:r>
            <a:r>
              <a:rPr lang="en-US" sz="1200" dirty="0">
                <a:latin typeface="Arial" panose="020B0604020202020204" pitchFamily="34" charset="0"/>
                <a:cs typeface="Arial" panose="020B0604020202020204" pitchFamily="34" charset="0"/>
              </a:rPr>
              <a:t> de base</a:t>
            </a:r>
          </a:p>
          <a:p>
            <a:pPr algn="ctr"/>
            <a:r>
              <a:rPr lang="en-US" sz="1200" dirty="0">
                <a:latin typeface="Arial" panose="020B0604020202020204" pitchFamily="34" charset="0"/>
                <a:cs typeface="Arial" panose="020B0604020202020204" pitchFamily="34" charset="0"/>
              </a:rPr>
              <a:t>Etude </a:t>
            </a:r>
            <a:r>
              <a:rPr lang="en-US" sz="1200" dirty="0" err="1">
                <a:latin typeface="Arial" panose="020B0604020202020204" pitchFamily="34" charset="0"/>
                <a:cs typeface="Arial" panose="020B0604020202020204" pitchFamily="34" charset="0"/>
              </a:rPr>
              <a:t>théorique</a:t>
            </a:r>
            <a:r>
              <a:rPr lang="en-US" sz="1200" dirty="0">
                <a:latin typeface="Arial" panose="020B0604020202020204" pitchFamily="34" charset="0"/>
                <a:cs typeface="Arial" panose="020B0604020202020204" pitchFamily="34" charset="0"/>
              </a:rPr>
              <a:t> </a:t>
            </a:r>
          </a:p>
        </p:txBody>
      </p:sp>
      <p:sp>
        <p:nvSpPr>
          <p:cNvPr id="10"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1"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12" name="Rectangle 11"/>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latin typeface="Arial" panose="020B0604020202020204" pitchFamily="34" charset="0"/>
                <a:cs typeface="Arial" panose="020B0604020202020204" pitchFamily="34" charset="0"/>
              </a:rPr>
              <a:t>Déterminer</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l’emplacement</a:t>
            </a:r>
            <a:r>
              <a:rPr lang="nl-NL" sz="1200" dirty="0">
                <a:latin typeface="Arial" panose="020B0604020202020204" pitchFamily="34" charset="0"/>
                <a:cs typeface="Arial" panose="020B0604020202020204" pitchFamily="34" charset="0"/>
              </a:rPr>
              <a:t> de la vigie </a:t>
            </a:r>
            <a:endParaRPr lang="en-US" sz="1200" dirty="0">
              <a:latin typeface="Arial" panose="020B0604020202020204" pitchFamily="34" charset="0"/>
              <a:cs typeface="Arial" panose="020B0604020202020204" pitchFamily="34" charset="0"/>
            </a:endParaRPr>
          </a:p>
        </p:txBody>
      </p:sp>
      <p:sp>
        <p:nvSpPr>
          <p:cNvPr id="13"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14" name="Rectangle 13"/>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Briefing des agents </a:t>
            </a:r>
          </a:p>
          <a:p>
            <a:pPr algn="ctr"/>
            <a:r>
              <a:rPr lang="en-US" sz="1200" dirty="0" err="1">
                <a:latin typeface="Arial" panose="020B0604020202020204" pitchFamily="34" charset="0"/>
                <a:cs typeface="Arial" panose="020B0604020202020204" pitchFamily="34" charset="0"/>
              </a:rPr>
              <a:t>Contrôle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l’équipement</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vigie</a:t>
            </a:r>
            <a:endParaRPr lang="en-US" sz="1200" dirty="0">
              <a:latin typeface="Arial" panose="020B0604020202020204" pitchFamily="34" charset="0"/>
              <a:cs typeface="Arial" panose="020B0604020202020204" pitchFamily="34" charset="0"/>
            </a:endParaRPr>
          </a:p>
        </p:txBody>
      </p:sp>
      <p:sp>
        <p:nvSpPr>
          <p:cNvPr id="15"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16" name="Rectangle 15"/>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Installation des agents</a:t>
            </a:r>
          </a:p>
          <a:p>
            <a:pPr algn="ctr"/>
            <a:r>
              <a:rPr lang="en-US" sz="1200" dirty="0">
                <a:latin typeface="Arial" panose="020B0604020202020204" pitchFamily="34" charset="0"/>
                <a:cs typeface="Arial" panose="020B0604020202020204" pitchFamily="34" charset="0"/>
              </a:rPr>
              <a:t>Tests </a:t>
            </a:r>
            <a:r>
              <a:rPr lang="en-US" sz="1200" dirty="0" err="1">
                <a:latin typeface="Arial" panose="020B0604020202020204" pitchFamily="34" charset="0"/>
                <a:cs typeface="Arial" panose="020B0604020202020204" pitchFamily="34" charset="0"/>
              </a:rPr>
              <a:t>préalables</a:t>
            </a:r>
            <a:endParaRPr lang="en-US" sz="1200" dirty="0">
              <a:latin typeface="Arial" panose="020B0604020202020204" pitchFamily="34" charset="0"/>
              <a:cs typeface="Arial" panose="020B0604020202020204" pitchFamily="34" charset="0"/>
            </a:endParaRPr>
          </a:p>
        </p:txBody>
      </p:sp>
      <p:sp>
        <p:nvSpPr>
          <p:cNvPr id="17" name="Ovaal 22"/>
          <p:cNvSpPr/>
          <p:nvPr/>
        </p:nvSpPr>
        <p:spPr bwMode="auto">
          <a:xfrm>
            <a:off x="7018266" y="5158477"/>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18" name="Rectangle 17"/>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latin typeface="Arial" panose="020B0604020202020204" pitchFamily="34" charset="0"/>
                <a:cs typeface="Arial" panose="020B0604020202020204" pitchFamily="34" charset="0"/>
              </a:rPr>
              <a:t>Fonctionnement</a:t>
            </a:r>
            <a:r>
              <a:rPr lang="en-US" sz="1200" dirty="0">
                <a:latin typeface="Arial" panose="020B0604020202020204" pitchFamily="34" charset="0"/>
                <a:cs typeface="Arial" panose="020B0604020202020204" pitchFamily="34" charset="0"/>
              </a:rPr>
              <a:t> </a:t>
            </a:r>
          </a:p>
          <a:p>
            <a:pPr algn="ctr"/>
            <a:r>
              <a:rPr lang="en-US" sz="1200" dirty="0">
                <a:latin typeface="Arial" panose="020B0604020202020204" pitchFamily="34" charset="0"/>
                <a:cs typeface="Arial" panose="020B0604020202020204" pitchFamily="34" charset="0"/>
              </a:rPr>
              <a:t>du </a:t>
            </a:r>
            <a:r>
              <a:rPr lang="en-US" sz="1200" dirty="0" err="1">
                <a:latin typeface="Arial" panose="020B0604020202020204" pitchFamily="34" charset="0"/>
                <a:cs typeface="Arial" panose="020B0604020202020204" pitchFamily="34" charset="0"/>
              </a:rPr>
              <a:t>système</a:t>
            </a:r>
            <a:r>
              <a:rPr lang="en-US" sz="1200" dirty="0">
                <a:latin typeface="Arial" panose="020B0604020202020204" pitchFamily="34" charset="0"/>
                <a:cs typeface="Arial" panose="020B0604020202020204" pitchFamily="34" charset="0"/>
              </a:rPr>
              <a:t> de protection</a:t>
            </a:r>
          </a:p>
        </p:txBody>
      </p:sp>
      <p:sp>
        <p:nvSpPr>
          <p:cNvPr id="19"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20" name="Rectangle 19"/>
          <p:cNvSpPr/>
          <p:nvPr/>
        </p:nvSpPr>
        <p:spPr bwMode="auto">
          <a:xfrm>
            <a:off x="2346844" y="5095006"/>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Fin des </a:t>
            </a:r>
            <a:r>
              <a:rPr lang="en-US" sz="1200" dirty="0" err="1">
                <a:latin typeface="Arial" panose="020B0604020202020204" pitchFamily="34" charset="0"/>
                <a:cs typeface="Arial" panose="020B0604020202020204" pitchFamily="34" charset="0"/>
              </a:rPr>
              <a:t>travaux</a:t>
            </a:r>
            <a:r>
              <a:rPr lang="en-US" sz="1200" dirty="0">
                <a:latin typeface="Arial" panose="020B0604020202020204" pitchFamily="34" charset="0"/>
                <a:cs typeface="Arial" panose="020B0604020202020204" pitchFamily="34" charset="0"/>
              </a:rPr>
              <a:t> </a:t>
            </a:r>
          </a:p>
          <a:p>
            <a:pPr algn="ctr"/>
            <a:r>
              <a:rPr lang="en-US" sz="1200" dirty="0">
                <a:latin typeface="Arial" panose="020B0604020202020204" pitchFamily="34" charset="0"/>
                <a:cs typeface="Arial" panose="020B0604020202020204" pitchFamily="34" charset="0"/>
              </a:rPr>
              <a:t>Suppression de la </a:t>
            </a:r>
          </a:p>
          <a:p>
            <a:pPr algn="ctr"/>
            <a:r>
              <a:rPr lang="en-US" sz="1200" dirty="0">
                <a:latin typeface="Arial" panose="020B0604020202020204" pitchFamily="34" charset="0"/>
                <a:cs typeface="Arial" panose="020B0604020202020204" pitchFamily="34" charset="0"/>
              </a:rPr>
              <a:t>protection</a:t>
            </a:r>
          </a:p>
        </p:txBody>
      </p:sp>
      <p:sp>
        <p:nvSpPr>
          <p:cNvPr id="21"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2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pic>
        <p:nvPicPr>
          <p:cNvPr id="36"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37"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38"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2705887"/>
            <a:ext cx="519343" cy="423042"/>
          </a:xfrm>
          <a:prstGeom prst="rect">
            <a:avLst/>
          </a:prstGeom>
          <a:noFill/>
          <a:ln w="9525">
            <a:noFill/>
            <a:miter lim="800000"/>
            <a:headEnd/>
            <a:tailEnd/>
          </a:ln>
        </p:spPr>
      </p:pic>
      <p:pic>
        <p:nvPicPr>
          <p:cNvPr id="39"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3937197"/>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5169863"/>
            <a:ext cx="519343" cy="423042"/>
          </a:xfrm>
          <a:prstGeom prst="rect">
            <a:avLst/>
          </a:prstGeom>
          <a:noFill/>
          <a:ln w="9525">
            <a:noFill/>
            <a:miter lim="800000"/>
            <a:headEnd/>
            <a:tailEnd/>
          </a:ln>
        </p:spPr>
      </p:pic>
      <p:grpSp>
        <p:nvGrpSpPr>
          <p:cNvPr id="24" name="Group 23"/>
          <p:cNvGrpSpPr/>
          <p:nvPr/>
        </p:nvGrpSpPr>
        <p:grpSpPr>
          <a:xfrm>
            <a:off x="3531526" y="2450767"/>
            <a:ext cx="2924776" cy="2160240"/>
            <a:chOff x="2007525" y="2644722"/>
            <a:chExt cx="2924776" cy="2160240"/>
          </a:xfrm>
        </p:grpSpPr>
        <p:sp>
          <p:nvSpPr>
            <p:cNvPr id="25"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27"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28"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3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32" name="Ovaal 18"/>
            <p:cNvSpPr/>
            <p:nvPr/>
          </p:nvSpPr>
          <p:spPr bwMode="auto">
            <a:xfrm>
              <a:off x="4246839" y="437420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33"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34"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5"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721" y="2829071"/>
            <a:ext cx="1036207" cy="1403894"/>
          </a:xfrm>
          <a:prstGeom prst="rect">
            <a:avLst/>
          </a:prstGeom>
        </p:spPr>
      </p:pic>
      <p:sp>
        <p:nvSpPr>
          <p:cNvPr id="41" name="Wolkvormige toelichting 17"/>
          <p:cNvSpPr/>
          <p:nvPr/>
        </p:nvSpPr>
        <p:spPr bwMode="auto">
          <a:xfrm>
            <a:off x="1949198" y="2176077"/>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a:solidFill>
                  <a:schemeClr val="tx2"/>
                </a:solidFill>
              </a:rPr>
              <a:t>Een beveiligingssysteem opstellen? Hoe pak ik dit aan?</a:t>
            </a:r>
          </a:p>
        </p:txBody>
      </p:sp>
      <p:sp>
        <p:nvSpPr>
          <p:cNvPr id="42" name="TextBox 41"/>
          <p:cNvSpPr txBox="1"/>
          <p:nvPr/>
        </p:nvSpPr>
        <p:spPr>
          <a:xfrm>
            <a:off x="2376254" y="2336555"/>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spTree>
    <p:extLst>
      <p:ext uri="{BB962C8B-B14F-4D97-AF65-F5344CB8AC3E}">
        <p14:creationId xmlns:p14="http://schemas.microsoft.com/office/powerpoint/2010/main" val="2800269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040372-79CE-4E17-A355-07B3A0F28F98}"/>
              </a:ext>
            </a:extLst>
          </p:cNvPr>
          <p:cNvPicPr>
            <a:picLocks noChangeAspect="1"/>
          </p:cNvPicPr>
          <p:nvPr/>
        </p:nvPicPr>
        <p:blipFill>
          <a:blip r:embed="rId2"/>
          <a:stretch>
            <a:fillRect/>
          </a:stretch>
        </p:blipFill>
        <p:spPr>
          <a:xfrm>
            <a:off x="3134219" y="1730702"/>
            <a:ext cx="164606" cy="4078577"/>
          </a:xfrm>
          <a:prstGeom prst="rect">
            <a:avLst/>
          </a:prstGeom>
        </p:spPr>
      </p:pic>
      <p:cxnSp>
        <p:nvCxnSpPr>
          <p:cNvPr id="14" name="Straight Connector 13"/>
          <p:cNvCxnSpPr/>
          <p:nvPr/>
        </p:nvCxnSpPr>
        <p:spPr bwMode="auto">
          <a:xfrm>
            <a:off x="3213343" y="1848395"/>
            <a:ext cx="0" cy="3564450"/>
          </a:xfrm>
          <a:prstGeom prst="line">
            <a:avLst/>
          </a:prstGeom>
          <a:solidFill>
            <a:schemeClr val="accent1"/>
          </a:solidFill>
          <a:ln w="31750" cap="flat" cmpd="sng" algn="ctr">
            <a:solidFill>
              <a:schemeClr val="accent2"/>
            </a:solidFill>
            <a:prstDash val="solid"/>
            <a:round/>
            <a:headEnd type="none" w="med" len="med"/>
            <a:tailEnd type="none" w="med" len="med"/>
          </a:ln>
          <a:effectLst/>
        </p:spPr>
      </p:cxnSp>
      <p:sp>
        <p:nvSpPr>
          <p:cNvPr id="12" name="Rounded Rectangle 122"/>
          <p:cNvSpPr>
            <a:spLocks noChangeArrowheads="1"/>
          </p:cNvSpPr>
          <p:nvPr/>
        </p:nvSpPr>
        <p:spPr bwMode="auto">
          <a:xfrm>
            <a:off x="2862507" y="4595485"/>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err="1"/>
              <a:t>Début</a:t>
            </a:r>
            <a:r>
              <a:rPr lang="nl-BE" sz="800" b="1" dirty="0"/>
              <a:t> des </a:t>
            </a:r>
            <a:r>
              <a:rPr lang="nl-BE" sz="800" b="1" dirty="0" err="1"/>
              <a:t>travaux</a:t>
            </a:r>
            <a:endParaRPr lang="nl-BE" sz="800" b="1" dirty="0"/>
          </a:p>
          <a:p>
            <a:pPr algn="ctr"/>
            <a:r>
              <a:rPr lang="nl-BE" sz="800" b="1" dirty="0"/>
              <a:t>OK </a:t>
            </a:r>
          </a:p>
        </p:txBody>
      </p:sp>
      <p:sp>
        <p:nvSpPr>
          <p:cNvPr id="15" name="Title 1"/>
          <p:cNvSpPr txBox="1">
            <a:spLocks/>
          </p:cNvSpPr>
          <p:nvPr/>
        </p:nvSpPr>
        <p:spPr bwMode="auto">
          <a:xfrm>
            <a:off x="1199456" y="712450"/>
            <a:ext cx="8064500" cy="506413"/>
          </a:xfrm>
          <a:prstGeom prst="rect">
            <a:avLst/>
          </a:prstGeom>
          <a:noFill/>
          <a:ln w="9525">
            <a:noFill/>
            <a:miter lim="800000"/>
            <a:headEnd/>
            <a:tailEnd/>
          </a:ln>
          <a:effectLst/>
        </p:spPr>
        <p:txBody>
          <a:bodyPr lIns="0" tIns="0" rIns="0" bIns="0"/>
          <a:lstStyle/>
          <a:p>
            <a:pPr marL="895350" indent="-895350">
              <a:defRPr/>
            </a:pP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Fonctionnement</a:t>
            </a:r>
            <a:r>
              <a:rPr lang="en-US" sz="2000" b="1" kern="0" dirty="0">
                <a:solidFill>
                  <a:srgbClr val="0070C0"/>
                </a:solidFill>
                <a:latin typeface="+mj-lt"/>
                <a:ea typeface="+mj-ea"/>
                <a:cs typeface="+mj-cs"/>
              </a:rPr>
              <a:t> du </a:t>
            </a:r>
            <a:r>
              <a:rPr lang="en-US" sz="2000" b="1" kern="0" dirty="0" err="1">
                <a:solidFill>
                  <a:srgbClr val="0070C0"/>
                </a:solidFill>
                <a:latin typeface="+mj-lt"/>
                <a:ea typeface="+mj-ea"/>
                <a:cs typeface="+mj-cs"/>
              </a:rPr>
              <a:t>système</a:t>
            </a:r>
            <a:r>
              <a:rPr lang="en-US" sz="2000" b="1" kern="0" dirty="0">
                <a:solidFill>
                  <a:srgbClr val="0070C0"/>
                </a:solidFill>
                <a:latin typeface="+mj-lt"/>
                <a:ea typeface="+mj-ea"/>
                <a:cs typeface="+mj-cs"/>
              </a:rPr>
              <a:t> de protection</a:t>
            </a:r>
          </a:p>
        </p:txBody>
      </p:sp>
      <p:sp>
        <p:nvSpPr>
          <p:cNvPr id="20" name="Rounded Rectangle 122"/>
          <p:cNvSpPr>
            <a:spLocks noChangeArrowheads="1"/>
          </p:cNvSpPr>
          <p:nvPr/>
        </p:nvSpPr>
        <p:spPr bwMode="auto">
          <a:xfrm>
            <a:off x="2858673" y="2064419"/>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t>Tests de visibilité</a:t>
            </a:r>
          </a:p>
        </p:txBody>
      </p:sp>
      <p:sp>
        <p:nvSpPr>
          <p:cNvPr id="21" name="Rounded Rectangle 122"/>
          <p:cNvSpPr>
            <a:spLocks noChangeArrowheads="1"/>
          </p:cNvSpPr>
          <p:nvPr/>
        </p:nvSpPr>
        <p:spPr bwMode="auto">
          <a:xfrm>
            <a:off x="2858673" y="2908108"/>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t>Tests </a:t>
            </a:r>
            <a:r>
              <a:rPr lang="nl-BE" sz="800" b="1" dirty="0" err="1"/>
              <a:t>d’audition</a:t>
            </a:r>
            <a:endParaRPr lang="nl-BE" sz="800" b="1" dirty="0"/>
          </a:p>
        </p:txBody>
      </p:sp>
      <p:sp>
        <p:nvSpPr>
          <p:cNvPr id="22" name="Rounded Rectangle 122"/>
          <p:cNvSpPr>
            <a:spLocks noChangeArrowheads="1"/>
          </p:cNvSpPr>
          <p:nvPr/>
        </p:nvSpPr>
        <p:spPr bwMode="auto">
          <a:xfrm>
            <a:off x="2858673" y="3751797"/>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t>Tests de </a:t>
            </a:r>
            <a:r>
              <a:rPr lang="nl-BE" sz="800" b="1" dirty="0" err="1"/>
              <a:t>libération</a:t>
            </a:r>
            <a:endParaRPr lang="nl-BE" sz="800" b="1" dirty="0"/>
          </a:p>
        </p:txBody>
      </p:sp>
      <p:pic>
        <p:nvPicPr>
          <p:cNvPr id="28" name="Picture 11" descr="D:\Documents And Settings\GQR7802\Local Settings\Temporary Internet Files\Content.IE5\HNYX0581\MC900441310[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24987" y="1848395"/>
            <a:ext cx="443568" cy="361318"/>
          </a:xfrm>
          <a:prstGeom prst="rect">
            <a:avLst/>
          </a:prstGeom>
          <a:noFill/>
          <a:ln w="9525">
            <a:noFill/>
            <a:miter lim="800000"/>
            <a:headEnd/>
            <a:tailEnd/>
          </a:ln>
        </p:spPr>
      </p:pic>
      <p:pic>
        <p:nvPicPr>
          <p:cNvPr id="29" name="Picture 11" descr="D:\Documents And Settings\GQR7802\Local Settings\Temporary Internet Files\Content.IE5\HNYX0581\MC900441310[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24987" y="2711213"/>
            <a:ext cx="443568" cy="361318"/>
          </a:xfrm>
          <a:prstGeom prst="rect">
            <a:avLst/>
          </a:prstGeom>
          <a:noFill/>
          <a:ln w="9525">
            <a:noFill/>
            <a:miter lim="800000"/>
            <a:headEnd/>
            <a:tailEnd/>
          </a:ln>
        </p:spPr>
      </p:pic>
      <p:pic>
        <p:nvPicPr>
          <p:cNvPr id="30" name="Picture 11" descr="D:\Documents And Settings\GQR7802\Local Settings\Temporary Internet Files\Content.IE5\HNYX0581\MC900441310[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48176" y="3575309"/>
            <a:ext cx="443568" cy="361318"/>
          </a:xfrm>
          <a:prstGeom prst="rect">
            <a:avLst/>
          </a:prstGeom>
          <a:noFill/>
          <a:ln w="9525">
            <a:noFill/>
            <a:miter lim="800000"/>
            <a:headEnd/>
            <a:tailEnd/>
          </a:ln>
        </p:spPr>
      </p:pic>
      <p:sp>
        <p:nvSpPr>
          <p:cNvPr id="32" name="Rectangle 31"/>
          <p:cNvSpPr/>
          <p:nvPr/>
        </p:nvSpPr>
        <p:spPr bwMode="auto">
          <a:xfrm>
            <a:off x="4727848" y="2755858"/>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dirty="0">
                <a:latin typeface="+mn-lt"/>
              </a:rPr>
              <a:t>Installation des agents</a:t>
            </a:r>
          </a:p>
          <a:p>
            <a:pPr algn="ctr"/>
            <a:r>
              <a:rPr lang="en-US" sz="1400" dirty="0">
                <a:latin typeface="+mn-lt"/>
              </a:rPr>
              <a:t>Tests </a:t>
            </a:r>
            <a:r>
              <a:rPr lang="en-US" sz="1400" dirty="0" err="1">
                <a:latin typeface="+mn-lt"/>
              </a:rPr>
              <a:t>préliminaires</a:t>
            </a:r>
            <a:r>
              <a:rPr lang="en-US" sz="1400" dirty="0">
                <a:latin typeface="+mn-lt"/>
              </a:rPr>
              <a:t> </a:t>
            </a:r>
          </a:p>
        </p:txBody>
      </p:sp>
      <p:sp>
        <p:nvSpPr>
          <p:cNvPr id="33" name="Ovaal 22"/>
          <p:cNvSpPr/>
          <p:nvPr/>
        </p:nvSpPr>
        <p:spPr bwMode="auto">
          <a:xfrm>
            <a:off x="4583832" y="2559594"/>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34" name="Right Brace 33"/>
          <p:cNvSpPr/>
          <p:nvPr/>
        </p:nvSpPr>
        <p:spPr bwMode="auto">
          <a:xfrm>
            <a:off x="4007768" y="1992411"/>
            <a:ext cx="504056" cy="2293356"/>
          </a:xfrm>
          <a:prstGeom prst="rightBrace">
            <a:avLst>
              <a:gd name="adj1" fmla="val 106596"/>
              <a:gd name="adj2" fmla="val 49170"/>
            </a:avLst>
          </a:prstGeom>
          <a:noFill/>
          <a:ln w="2857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35" name="Picture 11" descr="D:\Documents And Settings\GQR7802\Local Settings\Temporary Internet Files\Content.IE5\HNYX0581\MC900441310[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98352" y="2559594"/>
            <a:ext cx="443568" cy="361318"/>
          </a:xfrm>
          <a:prstGeom prst="rect">
            <a:avLst/>
          </a:prstGeom>
          <a:noFill/>
          <a:ln w="9525">
            <a:noFill/>
            <a:miter lim="800000"/>
            <a:headEnd/>
            <a:tailEnd/>
          </a:ln>
        </p:spPr>
      </p:pic>
      <p:sp>
        <p:nvSpPr>
          <p:cNvPr id="23" name="Text Placeholder 2"/>
          <p:cNvSpPr txBox="1">
            <a:spLocks/>
          </p:cNvSpPr>
          <p:nvPr/>
        </p:nvSpPr>
        <p:spPr>
          <a:xfrm>
            <a:off x="9048328" y="108562"/>
            <a:ext cx="285625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6: </a:t>
            </a:r>
            <a:r>
              <a:rPr lang="en-GB" sz="900" kern="0" dirty="0" err="1">
                <a:latin typeface="Calibri" panose="020F0502020204030204" pitchFamily="34" charset="0"/>
                <a:cs typeface="Calibri" panose="020F0502020204030204" pitchFamily="34" charset="0"/>
              </a:rPr>
              <a:t>Fonctionnement</a:t>
            </a:r>
            <a:r>
              <a:rPr lang="en-GB" sz="900" kern="0" dirty="0">
                <a:latin typeface="Calibri" panose="020F0502020204030204" pitchFamily="34" charset="0"/>
                <a:cs typeface="Calibri" panose="020F0502020204030204" pitchFamily="34" charset="0"/>
              </a:rPr>
              <a:t> du </a:t>
            </a: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a:t>
            </a:r>
          </a:p>
        </p:txBody>
      </p:sp>
      <p:sp>
        <p:nvSpPr>
          <p:cNvPr id="18" name="Ovaal 21"/>
          <p:cNvSpPr>
            <a:spLocks noChangeAspect="1"/>
          </p:cNvSpPr>
          <p:nvPr/>
        </p:nvSpPr>
        <p:spPr bwMode="auto">
          <a:xfrm>
            <a:off x="263352" y="468518"/>
            <a:ext cx="807461" cy="807461"/>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3200" b="1" dirty="0">
                <a:solidFill>
                  <a:schemeClr val="bg1"/>
                </a:solidFill>
                <a:latin typeface="Arial" charset="0"/>
                <a:cs typeface="Arial" charset="0"/>
              </a:rPr>
              <a:t>6</a:t>
            </a:r>
            <a:endParaRPr lang="nl-BE" sz="3200" b="1" dirty="0">
              <a:solidFill>
                <a:schemeClr val="bg1"/>
              </a:solidFill>
              <a:latin typeface="Arial" charset="0"/>
              <a:cs typeface="Arial" charset="0"/>
            </a:endParaRPr>
          </a:p>
        </p:txBody>
      </p:sp>
      <p:grpSp>
        <p:nvGrpSpPr>
          <p:cNvPr id="19" name="Group 18"/>
          <p:cNvGrpSpPr/>
          <p:nvPr/>
        </p:nvGrpSpPr>
        <p:grpSpPr>
          <a:xfrm>
            <a:off x="5159896" y="3557917"/>
            <a:ext cx="6380930" cy="2850671"/>
            <a:chOff x="1585896" y="135231"/>
            <a:chExt cx="8517102" cy="3744199"/>
          </a:xfrm>
        </p:grpSpPr>
        <p:sp>
          <p:nvSpPr>
            <p:cNvPr id="24" name="Boog 80"/>
            <p:cNvSpPr/>
            <p:nvPr/>
          </p:nvSpPr>
          <p:spPr bwMode="auto">
            <a:xfrm rot="2379964">
              <a:off x="5570523" y="2122783"/>
              <a:ext cx="724912" cy="1480185"/>
            </a:xfrm>
            <a:prstGeom prst="arc">
              <a:avLst>
                <a:gd name="adj1" fmla="val 17342940"/>
                <a:gd name="adj2" fmla="val 0"/>
              </a:avLst>
            </a:prstGeom>
            <a:noFill/>
            <a:ln w="31750" cap="flat" cmpd="sng" algn="ctr">
              <a:solidFill>
                <a:srgbClr val="92D050"/>
              </a:solidFill>
              <a:prstDash val="solid"/>
              <a:round/>
              <a:headEnd type="none" w="med" len="med"/>
              <a:tailEnd type="arrow" w="med" len="med"/>
            </a:ln>
            <a:effectLst/>
          </p:spPr>
          <p:txBody>
            <a:bodyPr wrap="none" anchor="ctr"/>
            <a:lstStyle/>
            <a:p>
              <a:pPr algn="ctr">
                <a:defRPr/>
              </a:pPr>
              <a:endParaRPr lang="nl-BE">
                <a:latin typeface="Arial" charset="0"/>
                <a:cs typeface="Arial" charset="0"/>
              </a:endParaRPr>
            </a:p>
          </p:txBody>
        </p:sp>
        <p:sp>
          <p:nvSpPr>
            <p:cNvPr id="25" name="Rectangular Callout 50"/>
            <p:cNvSpPr>
              <a:spLocks noChangeArrowheads="1"/>
            </p:cNvSpPr>
            <p:nvPr/>
          </p:nvSpPr>
          <p:spPr bwMode="auto">
            <a:xfrm>
              <a:off x="6509949" y="235362"/>
              <a:ext cx="3593049" cy="273788"/>
            </a:xfrm>
            <a:prstGeom prst="wedgeRectCallout">
              <a:avLst>
                <a:gd name="adj1" fmla="val -57546"/>
                <a:gd name="adj2" fmla="val 51425"/>
              </a:avLst>
            </a:prstGeom>
            <a:solidFill>
              <a:srgbClr val="92D050"/>
            </a:solidFill>
            <a:ln w="31750" algn="ctr">
              <a:solidFill>
                <a:srgbClr val="92D05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dirty="0">
                  <a:solidFill>
                    <a:schemeClr val="bg1"/>
                  </a:solidFill>
                  <a:latin typeface="+mn-lt"/>
                </a:rPr>
                <a:t>LES TRAVAUX PEUVENT DÉBUTER</a:t>
              </a:r>
              <a:endParaRPr lang="en-US" sz="1400" b="1" dirty="0">
                <a:solidFill>
                  <a:schemeClr val="bg1"/>
                </a:solidFill>
                <a:latin typeface="+mn-lt"/>
              </a:endParaRPr>
            </a:p>
          </p:txBody>
        </p:sp>
        <p:cxnSp>
          <p:nvCxnSpPr>
            <p:cNvPr id="26" name="Straight Arrow Connector 25"/>
            <p:cNvCxnSpPr>
              <a:endCxn id="47" idx="1"/>
            </p:cNvCxnSpPr>
            <p:nvPr/>
          </p:nvCxnSpPr>
          <p:spPr>
            <a:xfrm flipH="1">
              <a:off x="2759347" y="588215"/>
              <a:ext cx="2796359" cy="263929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48" idx="7"/>
            </p:cNvCxnSpPr>
            <p:nvPr/>
          </p:nvCxnSpPr>
          <p:spPr>
            <a:xfrm flipH="1">
              <a:off x="2836402" y="860436"/>
              <a:ext cx="2719580" cy="290806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Rechthoek 35"/>
            <p:cNvSpPr>
              <a:spLocks noChangeArrowheads="1"/>
            </p:cNvSpPr>
            <p:nvPr/>
          </p:nvSpPr>
          <p:spPr bwMode="auto">
            <a:xfrm>
              <a:off x="3604299" y="389882"/>
              <a:ext cx="1504925" cy="396874"/>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grpSp>
          <p:nvGrpSpPr>
            <p:cNvPr id="36" name="Group 35"/>
            <p:cNvGrpSpPr/>
            <p:nvPr/>
          </p:nvGrpSpPr>
          <p:grpSpPr>
            <a:xfrm>
              <a:off x="1585896" y="135231"/>
              <a:ext cx="8349308" cy="3744199"/>
              <a:chOff x="1848368" y="551450"/>
              <a:chExt cx="8349308" cy="3744199"/>
            </a:xfrm>
          </p:grpSpPr>
          <p:sp>
            <p:nvSpPr>
              <p:cNvPr id="41" name="TextBox 40"/>
              <p:cNvSpPr txBox="1"/>
              <p:nvPr/>
            </p:nvSpPr>
            <p:spPr>
              <a:xfrm>
                <a:off x="1886721" y="3113346"/>
                <a:ext cx="900400" cy="363823"/>
              </a:xfrm>
              <a:prstGeom prst="rect">
                <a:avLst/>
              </a:prstGeom>
              <a:noFill/>
            </p:spPr>
            <p:txBody>
              <a:bodyPr wrap="square" rtlCol="0">
                <a:spAutoFit/>
              </a:bodyPr>
              <a:lstStyle/>
              <a:p>
                <a:r>
                  <a:rPr lang="en-GB" sz="1000" b="1" dirty="0">
                    <a:latin typeface="+mn-lt"/>
                  </a:rPr>
                  <a:t>Namur</a:t>
                </a:r>
                <a:r>
                  <a:rPr lang="en-GB" sz="1200" dirty="0"/>
                  <a:t> </a:t>
                </a:r>
              </a:p>
            </p:txBody>
          </p:sp>
          <p:sp>
            <p:nvSpPr>
              <p:cNvPr id="42" name="Rectangle 41"/>
              <p:cNvSpPr/>
              <p:nvPr/>
            </p:nvSpPr>
            <p:spPr>
              <a:xfrm>
                <a:off x="9561773" y="3140899"/>
                <a:ext cx="635903" cy="323398"/>
              </a:xfrm>
              <a:prstGeom prst="rect">
                <a:avLst/>
              </a:prstGeom>
            </p:spPr>
            <p:txBody>
              <a:bodyPr wrap="none">
                <a:spAutoFit/>
              </a:bodyPr>
              <a:lstStyle/>
              <a:p>
                <a:r>
                  <a:rPr lang="en-GB" sz="1000" b="1" dirty="0">
                    <a:latin typeface="+mn-lt"/>
                  </a:rPr>
                  <a:t>Arlon</a:t>
                </a:r>
                <a:endParaRPr lang="en-GB" sz="1000" dirty="0">
                  <a:latin typeface="+mn-lt"/>
                </a:endParaRPr>
              </a:p>
            </p:txBody>
          </p:sp>
          <p:cxnSp>
            <p:nvCxnSpPr>
              <p:cNvPr id="43" name="Straight Connector 14"/>
              <p:cNvCxnSpPr/>
              <p:nvPr/>
            </p:nvCxnSpPr>
            <p:spPr bwMode="auto">
              <a:xfrm flipV="1">
                <a:off x="1897250" y="3662783"/>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8728" y="551450"/>
                <a:ext cx="479860" cy="1131757"/>
              </a:xfrm>
              <a:prstGeom prst="rect">
                <a:avLst/>
              </a:prstGeom>
            </p:spPr>
          </p:pic>
          <p:cxnSp>
            <p:nvCxnSpPr>
              <p:cNvPr id="46" name="Straight Connector 14"/>
              <p:cNvCxnSpPr/>
              <p:nvPr/>
            </p:nvCxnSpPr>
            <p:spPr bwMode="auto">
              <a:xfrm flipV="1">
                <a:off x="1848368" y="4210748"/>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47" name="Oval 46"/>
              <p:cNvSpPr>
                <a:spLocks noChangeArrowheads="1"/>
              </p:cNvSpPr>
              <p:nvPr/>
            </p:nvSpPr>
            <p:spPr bwMode="auto">
              <a:xfrm>
                <a:off x="3006242" y="3627923"/>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8" name="Oval 63"/>
              <p:cNvSpPr>
                <a:spLocks noChangeArrowheads="1"/>
              </p:cNvSpPr>
              <p:nvPr/>
            </p:nvSpPr>
            <p:spPr bwMode="auto">
              <a:xfrm>
                <a:off x="3008088" y="4168911"/>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9" name="Rectangle 18"/>
              <p:cNvSpPr>
                <a:spLocks noChangeArrowheads="1"/>
              </p:cNvSpPr>
              <p:nvPr/>
            </p:nvSpPr>
            <p:spPr bwMode="auto">
              <a:xfrm>
                <a:off x="8939405" y="360168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50" name="Rectangle 18"/>
              <p:cNvSpPr>
                <a:spLocks noChangeArrowheads="1"/>
              </p:cNvSpPr>
              <p:nvPr/>
            </p:nvSpPr>
            <p:spPr bwMode="auto">
              <a:xfrm>
                <a:off x="8935160" y="4162176"/>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52" name="Rectangle 102"/>
              <p:cNvSpPr>
                <a:spLocks noChangeArrowheads="1"/>
              </p:cNvSpPr>
              <p:nvPr/>
            </p:nvSpPr>
            <p:spPr bwMode="auto">
              <a:xfrm>
                <a:off x="5506200" y="3510587"/>
                <a:ext cx="1265749" cy="317006"/>
              </a:xfrm>
              <a:prstGeom prst="rect">
                <a:avLst/>
              </a:prstGeom>
              <a:solidFill>
                <a:srgbClr val="FFFF00"/>
              </a:solidFill>
              <a:ln w="31750" algn="ctr">
                <a:solidFill>
                  <a:srgbClr val="FFC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54" name="Chevron 29"/>
              <p:cNvSpPr>
                <a:spLocks noChangeArrowheads="1"/>
              </p:cNvSpPr>
              <p:nvPr/>
            </p:nvSpPr>
            <p:spPr bwMode="auto">
              <a:xfrm>
                <a:off x="2265484" y="3606161"/>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55" name="Chevron 30"/>
              <p:cNvSpPr>
                <a:spLocks noChangeAspect="1"/>
              </p:cNvSpPr>
              <p:nvPr/>
            </p:nvSpPr>
            <p:spPr bwMode="auto">
              <a:xfrm flipH="1">
                <a:off x="2274162" y="4151187"/>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cxnSp>
            <p:nvCxnSpPr>
              <p:cNvPr id="56" name="Straight Arrow Connector 55"/>
              <p:cNvCxnSpPr>
                <a:stCxn id="45" idx="3"/>
                <a:endCxn id="49" idx="0"/>
              </p:cNvCxnSpPr>
              <p:nvPr/>
            </p:nvCxnSpPr>
            <p:spPr>
              <a:xfrm>
                <a:off x="6298588" y="1117329"/>
                <a:ext cx="2701936" cy="248435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50" idx="1"/>
              </p:cNvCxnSpPr>
              <p:nvPr/>
            </p:nvCxnSpPr>
            <p:spPr>
              <a:xfrm>
                <a:off x="6282621" y="1276655"/>
                <a:ext cx="2652539" cy="294584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6124764" y="1683207"/>
                <a:ext cx="15967" cy="519677"/>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9" name="Picture 58" descr="D:\Documents And Settings\GQR7802\Local Settings\Temporary Internet Files\Content.IE5\HNYX0581\MC900441310[1].png"/>
              <p:cNvPicPr/>
              <p:nvPr/>
            </p:nvPicPr>
            <p:blipFill>
              <a:blip r:embed="rId5" cstate="print"/>
              <a:srcRect/>
              <a:stretch>
                <a:fillRect/>
              </a:stretch>
            </p:blipFill>
            <p:spPr bwMode="auto">
              <a:xfrm>
                <a:off x="7530711" y="2232760"/>
                <a:ext cx="246380" cy="246380"/>
              </a:xfrm>
              <a:prstGeom prst="rect">
                <a:avLst/>
              </a:prstGeom>
              <a:noFill/>
            </p:spPr>
          </p:pic>
          <p:grpSp>
            <p:nvGrpSpPr>
              <p:cNvPr id="60" name="Group 176"/>
              <p:cNvGrpSpPr>
                <a:grpSpLocks noChangeAspect="1"/>
              </p:cNvGrpSpPr>
              <p:nvPr/>
            </p:nvGrpSpPr>
            <p:grpSpPr bwMode="auto">
              <a:xfrm>
                <a:off x="5424924" y="3624650"/>
                <a:ext cx="162552" cy="107572"/>
                <a:chOff x="7956376" y="548680"/>
                <a:chExt cx="216024" cy="144016"/>
              </a:xfrm>
            </p:grpSpPr>
            <p:cxnSp>
              <p:nvCxnSpPr>
                <p:cNvPr id="67"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68"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sp>
            <p:nvSpPr>
              <p:cNvPr id="61" name="Rectangle 47"/>
              <p:cNvSpPr>
                <a:spLocks noChangeArrowheads="1"/>
              </p:cNvSpPr>
              <p:nvPr/>
            </p:nvSpPr>
            <p:spPr bwMode="auto">
              <a:xfrm>
                <a:off x="8429895" y="2202884"/>
                <a:ext cx="1223433" cy="143933"/>
              </a:xfrm>
              <a:prstGeom prst="rect">
                <a:avLst/>
              </a:prstGeom>
              <a:solidFill>
                <a:schemeClr val="bg1"/>
              </a:solidFill>
              <a:ln w="31750" algn="ctr">
                <a:noFill/>
                <a:round/>
                <a:headEnd/>
                <a:tailEnd/>
              </a:ln>
            </p:spPr>
            <p:txBody>
              <a:bodyPr wrap="none" anchor="ctr"/>
              <a:lstStyle/>
              <a:p>
                <a:pPr algn="ctr"/>
                <a:endParaRPr lang="en-US"/>
              </a:p>
            </p:txBody>
          </p:sp>
          <p:pic>
            <p:nvPicPr>
              <p:cNvPr id="62" name="Picture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3624" y="2271656"/>
                <a:ext cx="439152" cy="675172"/>
              </a:xfrm>
              <a:prstGeom prst="rect">
                <a:avLst/>
              </a:prstGeom>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4245" y="2269386"/>
                <a:ext cx="439152" cy="675172"/>
              </a:xfrm>
              <a:prstGeom prst="rect">
                <a:avLst/>
              </a:prstGeom>
            </p:spPr>
          </p:pic>
          <p:grpSp>
            <p:nvGrpSpPr>
              <p:cNvPr id="64" name="Group 176"/>
              <p:cNvGrpSpPr>
                <a:grpSpLocks noChangeAspect="1"/>
              </p:cNvGrpSpPr>
              <p:nvPr/>
            </p:nvGrpSpPr>
            <p:grpSpPr bwMode="auto">
              <a:xfrm>
                <a:off x="6695388" y="3615250"/>
                <a:ext cx="162552" cy="107572"/>
                <a:chOff x="7956376" y="548680"/>
                <a:chExt cx="216024" cy="144016"/>
              </a:xfrm>
            </p:grpSpPr>
            <p:cxnSp>
              <p:nvCxnSpPr>
                <p:cNvPr id="65"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66"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pic>
          <p:nvPicPr>
            <p:cNvPr id="37" name="Picture 36" descr="D:\Documents And Settings\GQR7802\Local Settings\Temporary Internet Files\Content.IE5\HNYX0581\MC900441310[1].png"/>
            <p:cNvPicPr/>
            <p:nvPr/>
          </p:nvPicPr>
          <p:blipFill>
            <a:blip r:embed="rId5" cstate="print"/>
            <a:srcRect/>
            <a:stretch>
              <a:fillRect/>
            </a:stretch>
          </p:blipFill>
          <p:spPr bwMode="auto">
            <a:xfrm>
              <a:off x="7229054" y="2193143"/>
              <a:ext cx="246380" cy="246380"/>
            </a:xfrm>
            <a:prstGeom prst="rect">
              <a:avLst/>
            </a:prstGeom>
            <a:noFill/>
          </p:spPr>
        </p:pic>
        <p:pic>
          <p:nvPicPr>
            <p:cNvPr id="38" name="Picture 37" descr="D:\Documents And Settings\GQR7802\Local Settings\Temporary Internet Files\Content.IE5\HNYX0581\MC900441310[1].png"/>
            <p:cNvPicPr/>
            <p:nvPr/>
          </p:nvPicPr>
          <p:blipFill>
            <a:blip r:embed="rId5" cstate="print"/>
            <a:srcRect/>
            <a:stretch>
              <a:fillRect/>
            </a:stretch>
          </p:blipFill>
          <p:spPr bwMode="auto">
            <a:xfrm>
              <a:off x="5758918" y="1414333"/>
              <a:ext cx="246380" cy="246380"/>
            </a:xfrm>
            <a:prstGeom prst="rect">
              <a:avLst/>
            </a:prstGeom>
            <a:noFill/>
          </p:spPr>
        </p:pic>
        <p:pic>
          <p:nvPicPr>
            <p:cNvPr id="39" name="Picture 38" descr="D:\Documents And Settings\GQR7802\Local Settings\Temporary Internet Files\Content.IE5\HNYX0581\MC900441310[1].png"/>
            <p:cNvPicPr/>
            <p:nvPr/>
          </p:nvPicPr>
          <p:blipFill>
            <a:blip r:embed="rId5" cstate="print"/>
            <a:srcRect/>
            <a:stretch>
              <a:fillRect/>
            </a:stretch>
          </p:blipFill>
          <p:spPr bwMode="auto">
            <a:xfrm>
              <a:off x="4107666" y="2148714"/>
              <a:ext cx="246380" cy="246380"/>
            </a:xfrm>
            <a:prstGeom prst="rect">
              <a:avLst/>
            </a:prstGeom>
            <a:noFill/>
          </p:spPr>
        </p:pic>
        <p:pic>
          <p:nvPicPr>
            <p:cNvPr id="40" name="Picture 39" descr="D:\Documents And Settings\GQR7802\Local Settings\Temporary Internet Files\Content.IE5\HNYX0581\MC900441310[1].png"/>
            <p:cNvPicPr/>
            <p:nvPr/>
          </p:nvPicPr>
          <p:blipFill>
            <a:blip r:embed="rId5" cstate="print"/>
            <a:srcRect/>
            <a:stretch>
              <a:fillRect/>
            </a:stretch>
          </p:blipFill>
          <p:spPr bwMode="auto">
            <a:xfrm>
              <a:off x="3911146" y="1889306"/>
              <a:ext cx="246380" cy="246380"/>
            </a:xfrm>
            <a:prstGeom prst="rect">
              <a:avLst/>
            </a:prstGeom>
            <a:noFill/>
          </p:spPr>
        </p:pic>
      </p:grpSp>
      <p:sp>
        <p:nvSpPr>
          <p:cNvPr id="69" name="TextBox 68"/>
          <p:cNvSpPr txBox="1"/>
          <p:nvPr/>
        </p:nvSpPr>
        <p:spPr>
          <a:xfrm>
            <a:off x="4562597" y="5817286"/>
            <a:ext cx="900400" cy="246221"/>
          </a:xfrm>
          <a:prstGeom prst="rect">
            <a:avLst/>
          </a:prstGeom>
          <a:noFill/>
        </p:spPr>
        <p:txBody>
          <a:bodyPr wrap="square" rtlCol="0">
            <a:spAutoFit/>
          </a:bodyPr>
          <a:lstStyle/>
          <a:p>
            <a:pPr algn="ctr"/>
            <a:r>
              <a:rPr lang="en-GB" sz="1000" dirty="0">
                <a:latin typeface="+mn-lt"/>
              </a:rPr>
              <a:t>A </a:t>
            </a:r>
          </a:p>
        </p:txBody>
      </p:sp>
      <p:sp>
        <p:nvSpPr>
          <p:cNvPr id="70" name="TextBox 69"/>
          <p:cNvSpPr txBox="1"/>
          <p:nvPr/>
        </p:nvSpPr>
        <p:spPr>
          <a:xfrm>
            <a:off x="4570940" y="6241711"/>
            <a:ext cx="900400" cy="246221"/>
          </a:xfrm>
          <a:prstGeom prst="rect">
            <a:avLst/>
          </a:prstGeom>
          <a:noFill/>
        </p:spPr>
        <p:txBody>
          <a:bodyPr wrap="square" rtlCol="0">
            <a:spAutoFit/>
          </a:bodyPr>
          <a:lstStyle/>
          <a:p>
            <a:pPr algn="ctr"/>
            <a:r>
              <a:rPr lang="en-GB" sz="1000" dirty="0">
                <a:latin typeface="+mn-lt"/>
              </a:rPr>
              <a:t>B </a:t>
            </a:r>
          </a:p>
        </p:txBody>
      </p:sp>
      <p:cxnSp>
        <p:nvCxnSpPr>
          <p:cNvPr id="71" name="Straight Connector 111"/>
          <p:cNvCxnSpPr/>
          <p:nvPr/>
        </p:nvCxnSpPr>
        <p:spPr bwMode="auto">
          <a:xfrm>
            <a:off x="7398450" y="5379926"/>
            <a:ext cx="2053255"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72" name="Tekstvak 104"/>
          <p:cNvSpPr txBox="1"/>
          <p:nvPr/>
        </p:nvSpPr>
        <p:spPr bwMode="auto">
          <a:xfrm>
            <a:off x="7472866" y="5507050"/>
            <a:ext cx="865187" cy="246063"/>
          </a:xfrm>
          <a:prstGeom prst="rect">
            <a:avLst/>
          </a:prstGeom>
          <a:noFill/>
          <a:ln w="9525">
            <a:noFill/>
          </a:ln>
        </p:spPr>
        <p:txBody>
          <a:bodyPr>
            <a:spAutoFit/>
          </a:bodyPr>
          <a:lstStyle/>
          <a:p>
            <a:pPr algn="ctr">
              <a:defRPr/>
            </a:pPr>
            <a:r>
              <a:rPr lang="nl-BE" sz="1000" dirty="0">
                <a:solidFill>
                  <a:schemeClr val="accent3"/>
                </a:solidFill>
              </a:rPr>
              <a:t>DS</a:t>
            </a:r>
          </a:p>
        </p:txBody>
      </p:sp>
      <p:cxnSp>
        <p:nvCxnSpPr>
          <p:cNvPr id="73" name="Rechte verbindingslijn met pijl 102"/>
          <p:cNvCxnSpPr/>
          <p:nvPr/>
        </p:nvCxnSpPr>
        <p:spPr bwMode="auto">
          <a:xfrm>
            <a:off x="8043730" y="5389768"/>
            <a:ext cx="0" cy="522478"/>
          </a:xfrm>
          <a:prstGeom prst="straightConnector1">
            <a:avLst/>
          </a:prstGeom>
          <a:solidFill>
            <a:schemeClr val="accent1"/>
          </a:solidFill>
          <a:ln w="9525" cap="flat" cmpd="sng" algn="ctr">
            <a:solidFill>
              <a:schemeClr val="accent3"/>
            </a:solidFill>
            <a:prstDash val="solid"/>
            <a:round/>
            <a:headEnd type="arrow"/>
            <a:tailEnd type="arrow"/>
          </a:ln>
          <a:effectLst/>
        </p:spPr>
      </p:cxnSp>
      <p:pic>
        <p:nvPicPr>
          <p:cNvPr id="2" name="Picture 1">
            <a:extLst>
              <a:ext uri="{FF2B5EF4-FFF2-40B4-BE49-F238E27FC236}">
                <a16:creationId xmlns:a16="http://schemas.microsoft.com/office/drawing/2014/main" id="{0A7E99FD-8ED7-4F9D-92E3-CE33D21D55D3}"/>
              </a:ext>
            </a:extLst>
          </p:cNvPr>
          <p:cNvPicPr>
            <a:picLocks noChangeAspect="1"/>
          </p:cNvPicPr>
          <p:nvPr/>
        </p:nvPicPr>
        <p:blipFill>
          <a:blip r:embed="rId7"/>
          <a:stretch>
            <a:fillRect/>
          </a:stretch>
        </p:blipFill>
        <p:spPr>
          <a:xfrm>
            <a:off x="3213343" y="5548217"/>
            <a:ext cx="231668" cy="323116"/>
          </a:xfrm>
          <a:prstGeom prst="rect">
            <a:avLst/>
          </a:prstGeom>
        </p:spPr>
      </p:pic>
    </p:spTree>
    <p:extLst>
      <p:ext uri="{BB962C8B-B14F-4D97-AF65-F5344CB8AC3E}">
        <p14:creationId xmlns:p14="http://schemas.microsoft.com/office/powerpoint/2010/main" val="20823049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2064521" y="2106347"/>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8" name="Straight Arrow Connector 135"/>
          <p:cNvCxnSpPr>
            <a:cxnSpLocks noChangeShapeType="1"/>
            <a:endCxn id="9" idx="0"/>
          </p:cNvCxnSpPr>
          <p:nvPr/>
        </p:nvCxnSpPr>
        <p:spPr bwMode="auto">
          <a:xfrm>
            <a:off x="2067065" y="913518"/>
            <a:ext cx="9525" cy="730866"/>
          </a:xfrm>
          <a:prstGeom prst="straightConnector1">
            <a:avLst/>
          </a:prstGeom>
          <a:noFill/>
          <a:ln w="12700" algn="ctr">
            <a:solidFill>
              <a:schemeClr val="accent1"/>
            </a:solidFill>
            <a:prstDash val="dash"/>
            <a:round/>
            <a:headEnd/>
            <a:tailEnd type="none" w="med" len="med"/>
          </a:ln>
        </p:spPr>
      </p:cxnSp>
      <p:sp>
        <p:nvSpPr>
          <p:cNvPr id="9" name="Rounded Rectangle 122"/>
          <p:cNvSpPr>
            <a:spLocks noChangeArrowheads="1"/>
          </p:cNvSpPr>
          <p:nvPr/>
        </p:nvSpPr>
        <p:spPr bwMode="auto">
          <a:xfrm>
            <a:off x="1725752" y="1644384"/>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900" b="1" dirty="0" err="1">
                <a:latin typeface="+mn-lt"/>
              </a:rPr>
              <a:t>alarme</a:t>
            </a:r>
            <a:endParaRPr lang="nl-BE" sz="900" b="1" dirty="0">
              <a:latin typeface="+mn-lt"/>
            </a:endParaRPr>
          </a:p>
        </p:txBody>
      </p:sp>
      <p:cxnSp>
        <p:nvCxnSpPr>
          <p:cNvPr id="10" name="Straight Arrow Connector 135"/>
          <p:cNvCxnSpPr>
            <a:cxnSpLocks noChangeShapeType="1"/>
          </p:cNvCxnSpPr>
          <p:nvPr/>
        </p:nvCxnSpPr>
        <p:spPr bwMode="auto">
          <a:xfrm>
            <a:off x="2067064" y="2333528"/>
            <a:ext cx="4762" cy="365433"/>
          </a:xfrm>
          <a:prstGeom prst="straightConnector1">
            <a:avLst/>
          </a:prstGeom>
          <a:noFill/>
          <a:ln w="12700" algn="ctr">
            <a:solidFill>
              <a:schemeClr val="accent1"/>
            </a:solidFill>
            <a:prstDash val="dash"/>
            <a:round/>
            <a:headEnd/>
            <a:tailEnd type="none" w="med" len="med"/>
          </a:ln>
        </p:spPr>
      </p:cxnSp>
      <p:cxnSp>
        <p:nvCxnSpPr>
          <p:cNvPr id="11" name="Straight Connector 10"/>
          <p:cNvCxnSpPr/>
          <p:nvPr/>
        </p:nvCxnSpPr>
        <p:spPr bwMode="auto">
          <a:xfrm>
            <a:off x="2076589" y="1387582"/>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9" name="Straight Connector 18"/>
          <p:cNvCxnSpPr/>
          <p:nvPr/>
        </p:nvCxnSpPr>
        <p:spPr bwMode="auto">
          <a:xfrm>
            <a:off x="2064521" y="5390448"/>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0" name="Straight Arrow Connector 135"/>
          <p:cNvCxnSpPr>
            <a:cxnSpLocks noChangeShapeType="1"/>
            <a:endCxn id="21" idx="0"/>
          </p:cNvCxnSpPr>
          <p:nvPr/>
        </p:nvCxnSpPr>
        <p:spPr bwMode="auto">
          <a:xfrm>
            <a:off x="2067065" y="4197619"/>
            <a:ext cx="9525" cy="730866"/>
          </a:xfrm>
          <a:prstGeom prst="straightConnector1">
            <a:avLst/>
          </a:prstGeom>
          <a:noFill/>
          <a:ln w="12700" algn="ctr">
            <a:solidFill>
              <a:schemeClr val="accent1"/>
            </a:solidFill>
            <a:prstDash val="dash"/>
            <a:round/>
            <a:headEnd/>
            <a:tailEnd type="none" w="med" len="med"/>
          </a:ln>
        </p:spPr>
      </p:cxnSp>
      <p:sp>
        <p:nvSpPr>
          <p:cNvPr id="21" name="Rounded Rectangle 122"/>
          <p:cNvSpPr>
            <a:spLocks noChangeArrowheads="1"/>
          </p:cNvSpPr>
          <p:nvPr/>
        </p:nvSpPr>
        <p:spPr bwMode="auto">
          <a:xfrm>
            <a:off x="1725752" y="4928485"/>
            <a:ext cx="701675" cy="461962"/>
          </a:xfrm>
          <a:prstGeom prst="roundRect">
            <a:avLst>
              <a:gd name="adj" fmla="val 16667"/>
            </a:avLst>
          </a:prstGeom>
          <a:solidFill>
            <a:schemeClr val="bg1"/>
          </a:solidFill>
          <a:ln w="31750" algn="ctr">
            <a:solidFill>
              <a:schemeClr val="accent1"/>
            </a:solidFill>
            <a:round/>
            <a:headEnd/>
            <a:tailEnd/>
          </a:ln>
        </p:spPr>
        <p:txBody>
          <a:bodyPr lIns="36000" rIns="36000" anchor="ctr"/>
          <a:lstStyle/>
          <a:p>
            <a:pPr algn="ctr"/>
            <a:r>
              <a:rPr lang="nl-BE" sz="900" b="1" dirty="0" err="1">
                <a:latin typeface="+mn-lt"/>
              </a:rPr>
              <a:t>libération</a:t>
            </a:r>
            <a:r>
              <a:rPr lang="nl-BE" sz="900" b="1" dirty="0">
                <a:latin typeface="+mn-lt"/>
              </a:rPr>
              <a:t> de la </a:t>
            </a:r>
            <a:r>
              <a:rPr lang="nl-BE" sz="900" b="1" dirty="0" err="1">
                <a:latin typeface="+mn-lt"/>
              </a:rPr>
              <a:t>voie</a:t>
            </a:r>
            <a:endParaRPr lang="nl-BE" sz="900" b="1" dirty="0">
              <a:latin typeface="+mn-lt"/>
            </a:endParaRPr>
          </a:p>
        </p:txBody>
      </p:sp>
      <p:cxnSp>
        <p:nvCxnSpPr>
          <p:cNvPr id="23" name="Straight Connector 22"/>
          <p:cNvCxnSpPr/>
          <p:nvPr/>
        </p:nvCxnSpPr>
        <p:spPr bwMode="auto">
          <a:xfrm>
            <a:off x="2076589" y="4671683"/>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26" name="Text Placeholder 2"/>
          <p:cNvSpPr txBox="1">
            <a:spLocks/>
          </p:cNvSpPr>
          <p:nvPr/>
        </p:nvSpPr>
        <p:spPr>
          <a:xfrm>
            <a:off x="8976320" y="116632"/>
            <a:ext cx="285625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6: </a:t>
            </a:r>
            <a:r>
              <a:rPr lang="en-GB" sz="900" kern="0" dirty="0" err="1">
                <a:latin typeface="Calibri" panose="020F0502020204030204" pitchFamily="34" charset="0"/>
                <a:cs typeface="Calibri" panose="020F0502020204030204" pitchFamily="34" charset="0"/>
              </a:rPr>
              <a:t>Fonctionnement</a:t>
            </a:r>
            <a:r>
              <a:rPr lang="en-GB" sz="900" kern="0" dirty="0">
                <a:latin typeface="Calibri" panose="020F0502020204030204" pitchFamily="34" charset="0"/>
                <a:cs typeface="Calibri" panose="020F0502020204030204" pitchFamily="34" charset="0"/>
              </a:rPr>
              <a:t> du </a:t>
            </a: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a:t>
            </a:r>
          </a:p>
        </p:txBody>
      </p:sp>
      <p:sp>
        <p:nvSpPr>
          <p:cNvPr id="28" name="TextBox 27"/>
          <p:cNvSpPr txBox="1"/>
          <p:nvPr/>
        </p:nvSpPr>
        <p:spPr>
          <a:xfrm>
            <a:off x="3359696" y="2743511"/>
            <a:ext cx="6719596" cy="1246495"/>
          </a:xfrm>
          <a:prstGeom prst="rect">
            <a:avLst/>
          </a:prstGeom>
          <a:ln w="9525">
            <a:solidFill>
              <a:srgbClr val="FF0000"/>
            </a:solidFill>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1600" dirty="0" err="1"/>
              <a:t>Dès</a:t>
            </a:r>
            <a:r>
              <a:rPr lang="en-US" sz="1600" dirty="0"/>
              <a:t> </a:t>
            </a:r>
            <a:r>
              <a:rPr lang="en-US" sz="1600" dirty="0" err="1"/>
              <a:t>qu’un</a:t>
            </a:r>
            <a:r>
              <a:rPr lang="en-US" sz="1600" dirty="0"/>
              <a:t> </a:t>
            </a:r>
            <a:r>
              <a:rPr lang="en-US" sz="1600" dirty="0" err="1"/>
              <a:t>mouvement</a:t>
            </a:r>
            <a:r>
              <a:rPr lang="en-US" sz="1600" dirty="0"/>
              <a:t> se </a:t>
            </a:r>
            <a:r>
              <a:rPr lang="en-US" sz="1600" dirty="0" err="1"/>
              <a:t>dirigeant</a:t>
            </a:r>
            <a:r>
              <a:rPr lang="en-US" sz="1600" dirty="0"/>
              <a:t> vers la zone de travail </a:t>
            </a:r>
            <a:r>
              <a:rPr lang="en-US" sz="1600" dirty="0" err="1"/>
              <a:t>est</a:t>
            </a:r>
            <a:r>
              <a:rPr lang="en-US" sz="1600" dirty="0"/>
              <a:t> </a:t>
            </a:r>
            <a:r>
              <a:rPr lang="en-US" sz="1600" dirty="0" err="1"/>
              <a:t>signalé</a:t>
            </a:r>
            <a:r>
              <a:rPr lang="en-US" sz="1600" dirty="0"/>
              <a:t> ou </a:t>
            </a:r>
            <a:r>
              <a:rPr lang="en-US" sz="1600" dirty="0" err="1"/>
              <a:t>aperçu</a:t>
            </a:r>
            <a:r>
              <a:rPr lang="en-US" sz="1600" dirty="0"/>
              <a:t>, le ou les agent(s) </a:t>
            </a:r>
            <a:r>
              <a:rPr lang="en-US" sz="1600" dirty="0" err="1"/>
              <a:t>doi</a:t>
            </a:r>
            <a:r>
              <a:rPr lang="en-US" sz="1600" dirty="0"/>
              <a:t>(</a:t>
            </a:r>
            <a:r>
              <a:rPr lang="en-US" sz="1600" dirty="0" err="1"/>
              <a:t>ven</a:t>
            </a:r>
            <a:r>
              <a:rPr lang="en-US" sz="1600" dirty="0"/>
              <a:t>)t quitter la </a:t>
            </a:r>
            <a:r>
              <a:rPr lang="en-US" sz="1600" dirty="0" err="1"/>
              <a:t>voie</a:t>
            </a:r>
            <a:r>
              <a:rPr lang="en-US" sz="1600" dirty="0"/>
              <a:t>, </a:t>
            </a:r>
            <a:r>
              <a:rPr lang="en-US" sz="1600" dirty="0" err="1"/>
              <a:t>enlever</a:t>
            </a:r>
            <a:r>
              <a:rPr lang="en-US" sz="1600" dirty="0"/>
              <a:t> </a:t>
            </a:r>
            <a:r>
              <a:rPr lang="en-US" sz="1600" dirty="0" err="1"/>
              <a:t>l’outillage</a:t>
            </a:r>
            <a:r>
              <a:rPr lang="en-US" sz="1600" dirty="0"/>
              <a:t> ou le </a:t>
            </a:r>
            <a:r>
              <a:rPr lang="en-US" sz="1600" dirty="0" err="1"/>
              <a:t>matériel</a:t>
            </a:r>
            <a:r>
              <a:rPr lang="en-US" sz="1600" dirty="0"/>
              <a:t> </a:t>
            </a:r>
            <a:r>
              <a:rPr lang="en-US" sz="1600" dirty="0" err="1"/>
              <a:t>utilisé</a:t>
            </a:r>
            <a:r>
              <a:rPr lang="en-US" sz="1600" dirty="0"/>
              <a:t> et de se </a:t>
            </a:r>
            <a:r>
              <a:rPr lang="en-US" sz="1600" dirty="0" err="1"/>
              <a:t>retirer</a:t>
            </a:r>
            <a:r>
              <a:rPr lang="en-US" sz="1600" dirty="0"/>
              <a:t> hors du </a:t>
            </a:r>
            <a:r>
              <a:rPr lang="en-US" sz="1600" dirty="0" err="1"/>
              <a:t>gabarit</a:t>
            </a:r>
            <a:r>
              <a:rPr lang="en-US" sz="1600" dirty="0"/>
              <a:t> des </a:t>
            </a:r>
            <a:r>
              <a:rPr lang="en-US" sz="1600" dirty="0" err="1"/>
              <a:t>voies</a:t>
            </a:r>
            <a:r>
              <a:rPr lang="en-US" sz="1600" dirty="0"/>
              <a:t> </a:t>
            </a:r>
            <a:r>
              <a:rPr lang="en-US" sz="1600" dirty="0" err="1"/>
              <a:t>en</a:t>
            </a:r>
            <a:r>
              <a:rPr lang="en-US" sz="1600" dirty="0"/>
              <a:t> service </a:t>
            </a:r>
            <a:r>
              <a:rPr lang="en-US" sz="1600" dirty="0" err="1"/>
              <a:t>en</a:t>
            </a:r>
            <a:r>
              <a:rPr lang="en-US" sz="1600" dirty="0"/>
              <a:t> </a:t>
            </a:r>
            <a:r>
              <a:rPr lang="en-US" sz="1600" dirty="0" err="1"/>
              <a:t>évitant</a:t>
            </a:r>
            <a:r>
              <a:rPr lang="en-US" sz="1600" dirty="0"/>
              <a:t> </a:t>
            </a:r>
            <a:r>
              <a:rPr lang="en-US" sz="1600" dirty="0" err="1"/>
              <a:t>autant</a:t>
            </a:r>
            <a:r>
              <a:rPr lang="en-US" sz="1600" dirty="0"/>
              <a:t> que possible de traverser la ou les </a:t>
            </a:r>
            <a:r>
              <a:rPr lang="en-US" sz="1600" dirty="0" err="1"/>
              <a:t>voie</a:t>
            </a:r>
            <a:r>
              <a:rPr lang="en-US" sz="1600" dirty="0"/>
              <a:t>(s) </a:t>
            </a:r>
            <a:r>
              <a:rPr lang="en-US" sz="1600" dirty="0" err="1"/>
              <a:t>adjacente</a:t>
            </a:r>
            <a:r>
              <a:rPr lang="en-US" sz="1600" dirty="0"/>
              <a:t>(s).</a:t>
            </a:r>
          </a:p>
          <a:p>
            <a:endParaRPr lang="en-US" sz="1100" dirty="0"/>
          </a:p>
        </p:txBody>
      </p:sp>
      <p:pic>
        <p:nvPicPr>
          <p:cNvPr id="6" name="Picture 5"/>
          <p:cNvPicPr>
            <a:picLocks noChangeAspect="1"/>
          </p:cNvPicPr>
          <p:nvPr/>
        </p:nvPicPr>
        <p:blipFill>
          <a:blip r:embed="rId2"/>
          <a:stretch>
            <a:fillRect/>
          </a:stretch>
        </p:blipFill>
        <p:spPr>
          <a:xfrm>
            <a:off x="2783632" y="2924944"/>
            <a:ext cx="469433" cy="640135"/>
          </a:xfrm>
          <a:prstGeom prst="rect">
            <a:avLst/>
          </a:prstGeom>
        </p:spPr>
      </p:pic>
      <p:grpSp>
        <p:nvGrpSpPr>
          <p:cNvPr id="17" name="Group 16"/>
          <p:cNvGrpSpPr/>
          <p:nvPr/>
        </p:nvGrpSpPr>
        <p:grpSpPr>
          <a:xfrm>
            <a:off x="3016346" y="129044"/>
            <a:ext cx="6676730" cy="2636801"/>
            <a:chOff x="2640013" y="1557338"/>
            <a:chExt cx="8693052" cy="3935787"/>
          </a:xfrm>
        </p:grpSpPr>
        <p:grpSp>
          <p:nvGrpSpPr>
            <p:cNvPr id="18" name="Groep 63"/>
            <p:cNvGrpSpPr>
              <a:grpSpLocks/>
            </p:cNvGrpSpPr>
            <p:nvPr/>
          </p:nvGrpSpPr>
          <p:grpSpPr bwMode="auto">
            <a:xfrm>
              <a:off x="8524777" y="4292598"/>
              <a:ext cx="2808288" cy="1200527"/>
              <a:chOff x="663665" y="1844824"/>
              <a:chExt cx="2807657" cy="1200311"/>
            </a:xfrm>
          </p:grpSpPr>
          <p:sp>
            <p:nvSpPr>
              <p:cNvPr id="62" name="Tekstvak 64"/>
              <p:cNvSpPr txBox="1">
                <a:spLocks noChangeArrowheads="1"/>
              </p:cNvSpPr>
              <p:nvPr/>
            </p:nvSpPr>
            <p:spPr bwMode="auto">
              <a:xfrm>
                <a:off x="663665" y="2493955"/>
                <a:ext cx="2807657" cy="551180"/>
              </a:xfrm>
              <a:prstGeom prst="rect">
                <a:avLst/>
              </a:prstGeom>
              <a:noFill/>
              <a:ln w="9525">
                <a:noFill/>
                <a:miter lim="800000"/>
                <a:headEnd/>
                <a:tailEnd/>
              </a:ln>
            </p:spPr>
            <p:txBody>
              <a:bodyPr wrap="square">
                <a:spAutoFit/>
              </a:bodyPr>
              <a:lstStyle/>
              <a:p>
                <a:pPr algn="ctr"/>
                <a:r>
                  <a:rPr lang="en-US" dirty="0">
                    <a:solidFill>
                      <a:srgbClr val="F08010"/>
                    </a:solidFill>
                  </a:rPr>
                  <a:t>Alarme !</a:t>
                </a:r>
                <a:endParaRPr lang="nl-BE" dirty="0">
                  <a:solidFill>
                    <a:srgbClr val="F08010"/>
                  </a:solidFill>
                </a:endParaRPr>
              </a:p>
            </p:txBody>
          </p:sp>
          <p:pic>
            <p:nvPicPr>
              <p:cNvPr id="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844824"/>
                <a:ext cx="800231" cy="755774"/>
              </a:xfrm>
              <a:prstGeom prst="rect">
                <a:avLst/>
              </a:prstGeom>
              <a:noFill/>
              <a:ln w="9525">
                <a:noFill/>
                <a:miter lim="800000"/>
                <a:headEnd/>
                <a:tailEnd/>
              </a:ln>
            </p:spPr>
          </p:pic>
        </p:grpSp>
        <p:cxnSp>
          <p:nvCxnSpPr>
            <p:cNvPr id="24" name="Straight Connector 16"/>
            <p:cNvCxnSpPr>
              <a:cxnSpLocks noChangeShapeType="1"/>
            </p:cNvCxnSpPr>
            <p:nvPr/>
          </p:nvCxnSpPr>
          <p:spPr bwMode="auto">
            <a:xfrm flipV="1">
              <a:off x="2640013" y="3875089"/>
              <a:ext cx="7632700" cy="3175"/>
            </a:xfrm>
            <a:prstGeom prst="line">
              <a:avLst/>
            </a:prstGeom>
            <a:noFill/>
            <a:ln w="31750" algn="ctr">
              <a:solidFill>
                <a:schemeClr val="accent1"/>
              </a:solidFill>
              <a:round/>
              <a:headEnd/>
              <a:tailEnd/>
            </a:ln>
          </p:spPr>
        </p:cxnSp>
        <p:sp>
          <p:nvSpPr>
            <p:cNvPr id="25"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7"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29" name="Straight Connector 16"/>
            <p:cNvCxnSpPr>
              <a:cxnSpLocks noChangeShapeType="1"/>
            </p:cNvCxnSpPr>
            <p:nvPr/>
          </p:nvCxnSpPr>
          <p:spPr bwMode="auto">
            <a:xfrm flipV="1">
              <a:off x="2640013" y="4211639"/>
              <a:ext cx="7632700" cy="1587"/>
            </a:xfrm>
            <a:prstGeom prst="line">
              <a:avLst/>
            </a:prstGeom>
            <a:noFill/>
            <a:ln w="31750" algn="ctr">
              <a:solidFill>
                <a:schemeClr val="accent1"/>
              </a:solidFill>
              <a:round/>
              <a:headEnd/>
              <a:tailEnd/>
            </a:ln>
          </p:spPr>
        </p:cxnSp>
        <p:sp>
          <p:nvSpPr>
            <p:cNvPr id="30"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1"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2"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3"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4"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35" name="Group 188"/>
            <p:cNvGrpSpPr>
              <a:grpSpLocks noChangeAspect="1"/>
            </p:cNvGrpSpPr>
            <p:nvPr/>
          </p:nvGrpSpPr>
          <p:grpSpPr bwMode="auto">
            <a:xfrm>
              <a:off x="5808663" y="3844926"/>
              <a:ext cx="107950" cy="73025"/>
              <a:chOff x="7956376" y="548680"/>
              <a:chExt cx="216024" cy="144016"/>
            </a:xfrm>
          </p:grpSpPr>
          <p:cxnSp>
            <p:nvCxnSpPr>
              <p:cNvPr id="6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6" name="Group 188"/>
            <p:cNvGrpSpPr>
              <a:grpSpLocks noChangeAspect="1"/>
            </p:cNvGrpSpPr>
            <p:nvPr/>
          </p:nvGrpSpPr>
          <p:grpSpPr bwMode="auto">
            <a:xfrm>
              <a:off x="7032625" y="3844926"/>
              <a:ext cx="107950" cy="73025"/>
              <a:chOff x="7956376" y="548680"/>
              <a:chExt cx="216024" cy="144016"/>
            </a:xfrm>
          </p:grpSpPr>
          <p:cxnSp>
            <p:nvCxnSpPr>
              <p:cNvPr id="5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37" name="TextBox 32"/>
            <p:cNvSpPr txBox="1">
              <a:spLocks noChangeArrowheads="1"/>
            </p:cNvSpPr>
            <p:nvPr/>
          </p:nvSpPr>
          <p:spPr bwMode="auto">
            <a:xfrm>
              <a:off x="9551989" y="3409950"/>
              <a:ext cx="936625" cy="344548"/>
            </a:xfrm>
            <a:prstGeom prst="rect">
              <a:avLst/>
            </a:prstGeom>
            <a:noFill/>
            <a:ln w="9525">
              <a:noFill/>
              <a:miter lim="800000"/>
              <a:headEnd/>
              <a:tailEnd/>
            </a:ln>
          </p:spPr>
          <p:txBody>
            <a:bodyPr>
              <a:spAutoFit/>
            </a:bodyPr>
            <a:lstStyle/>
            <a:p>
              <a:pPr algn="ctr"/>
              <a:r>
                <a:rPr lang="en-US" sz="900" b="1" dirty="0">
                  <a:latin typeface="+mn-lt"/>
                </a:rPr>
                <a:t>Arlon</a:t>
              </a:r>
            </a:p>
          </p:txBody>
        </p:sp>
        <p:cxnSp>
          <p:nvCxnSpPr>
            <p:cNvPr id="38"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39"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40"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41"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grpSp>
          <p:nvGrpSpPr>
            <p:cNvPr id="42" name="Groep 52"/>
            <p:cNvGrpSpPr>
              <a:grpSpLocks/>
            </p:cNvGrpSpPr>
            <p:nvPr/>
          </p:nvGrpSpPr>
          <p:grpSpPr bwMode="auto">
            <a:xfrm>
              <a:off x="9480551" y="3860800"/>
              <a:ext cx="1584325" cy="431800"/>
              <a:chOff x="7308304" y="3861048"/>
              <a:chExt cx="1584176" cy="432048"/>
            </a:xfrm>
          </p:grpSpPr>
          <p:pic>
            <p:nvPicPr>
              <p:cNvPr id="56"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308304" y="3861048"/>
                <a:ext cx="864096" cy="432048"/>
              </a:xfrm>
              <a:prstGeom prst="rect">
                <a:avLst/>
              </a:prstGeom>
              <a:noFill/>
              <a:ln w="9525">
                <a:noFill/>
                <a:miter lim="800000"/>
                <a:headEnd/>
                <a:tailEnd/>
              </a:ln>
            </p:spPr>
          </p:pic>
          <p:pic>
            <p:nvPicPr>
              <p:cNvPr id="57"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028384" y="4118748"/>
                <a:ext cx="864096" cy="174348"/>
              </a:xfrm>
              <a:prstGeom prst="rect">
                <a:avLst/>
              </a:prstGeom>
              <a:noFill/>
              <a:ln w="9525">
                <a:noFill/>
                <a:miter lim="800000"/>
                <a:headEnd/>
                <a:tailEnd/>
              </a:ln>
            </p:spPr>
          </p:pic>
        </p:grpSp>
        <p:sp>
          <p:nvSpPr>
            <p:cNvPr id="43"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44" name="Tekstvak 87"/>
            <p:cNvSpPr txBox="1">
              <a:spLocks noChangeArrowheads="1"/>
            </p:cNvSpPr>
            <p:nvPr/>
          </p:nvSpPr>
          <p:spPr bwMode="auto">
            <a:xfrm>
              <a:off x="7967663" y="3068639"/>
              <a:ext cx="215900" cy="369887"/>
            </a:xfrm>
            <a:prstGeom prst="rect">
              <a:avLst/>
            </a:prstGeom>
            <a:noFill/>
            <a:ln w="9525">
              <a:noFill/>
              <a:miter lim="800000"/>
              <a:headEnd/>
              <a:tailEnd/>
            </a:ln>
          </p:spPr>
          <p:txBody>
            <a:bodyPr>
              <a:spAutoFit/>
            </a:bodyPr>
            <a:lstStyle/>
            <a:p>
              <a:pPr algn="ctr"/>
              <a:r>
                <a:rPr lang="nl-BE">
                  <a:solidFill>
                    <a:srgbClr val="FF0000"/>
                  </a:solidFill>
                </a:rPr>
                <a:t>!</a:t>
              </a:r>
            </a:p>
          </p:txBody>
        </p:sp>
        <p:cxnSp>
          <p:nvCxnSpPr>
            <p:cNvPr id="45" name="Straight Arrow Connector 287"/>
            <p:cNvCxnSpPr>
              <a:cxnSpLocks noChangeShapeType="1"/>
            </p:cNvCxnSpPr>
            <p:nvPr/>
          </p:nvCxnSpPr>
          <p:spPr bwMode="auto">
            <a:xfrm>
              <a:off x="6519428" y="2133600"/>
              <a:ext cx="8372" cy="1079500"/>
            </a:xfrm>
            <a:prstGeom prst="straightConnector1">
              <a:avLst/>
            </a:prstGeom>
            <a:noFill/>
            <a:ln w="12700" algn="ctr">
              <a:solidFill>
                <a:schemeClr val="tx1"/>
              </a:solidFill>
              <a:prstDash val="dash"/>
              <a:round/>
              <a:headEnd/>
              <a:tailEnd type="arrow" w="med" len="med"/>
            </a:ln>
          </p:spPr>
        </p:cxnSp>
        <p:sp>
          <p:nvSpPr>
            <p:cNvPr id="46" name="Rectangular Callout 50"/>
            <p:cNvSpPr>
              <a:spLocks noChangeArrowheads="1"/>
            </p:cNvSpPr>
            <p:nvPr/>
          </p:nvSpPr>
          <p:spPr bwMode="auto">
            <a:xfrm>
              <a:off x="6959600" y="1557338"/>
              <a:ext cx="1081088" cy="215900"/>
            </a:xfrm>
            <a:prstGeom prst="wedgeRectCallout">
              <a:avLst>
                <a:gd name="adj1" fmla="val -63786"/>
                <a:gd name="adj2" fmla="val 161130"/>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latin typeface="+mn-lt"/>
                </a:rPr>
                <a:t>ALARME !</a:t>
              </a:r>
              <a:endParaRPr lang="nl-BE" sz="1200" b="1" dirty="0">
                <a:solidFill>
                  <a:schemeClr val="bg1"/>
                </a:solidFill>
                <a:latin typeface="+mn-lt"/>
              </a:endParaRPr>
            </a:p>
          </p:txBody>
        </p:sp>
        <p:sp>
          <p:nvSpPr>
            <p:cNvPr id="47" name="Rectangular Callout 50"/>
            <p:cNvSpPr>
              <a:spLocks noChangeArrowheads="1"/>
            </p:cNvSpPr>
            <p:nvPr/>
          </p:nvSpPr>
          <p:spPr bwMode="auto">
            <a:xfrm>
              <a:off x="7464426" y="1917700"/>
              <a:ext cx="1655763" cy="215900"/>
            </a:xfrm>
            <a:prstGeom prst="wedgeRectCallout">
              <a:avLst>
                <a:gd name="adj1" fmla="val -86475"/>
                <a:gd name="adj2" fmla="val 38976"/>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latin typeface="+mn-lt"/>
                </a:rPr>
                <a:t>LIBÉREZ LA VOIE </a:t>
              </a:r>
              <a:r>
                <a:rPr lang="en-US" sz="1200" b="1" dirty="0">
                  <a:solidFill>
                    <a:schemeClr val="bg1"/>
                  </a:solidFill>
                </a:rPr>
                <a:t>!</a:t>
              </a:r>
              <a:endParaRPr lang="nl-BE" sz="1200" b="1" dirty="0">
                <a:solidFill>
                  <a:schemeClr val="bg1"/>
                </a:solidFill>
              </a:endParaRPr>
            </a:p>
          </p:txBody>
        </p:sp>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7414" y="3262828"/>
              <a:ext cx="425042" cy="653479"/>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7775" y="3267166"/>
              <a:ext cx="425042" cy="653479"/>
            </a:xfrm>
            <a:prstGeom prst="rect">
              <a:avLst/>
            </a:prstGeom>
          </p:spPr>
        </p:pic>
        <p:pic>
          <p:nvPicPr>
            <p:cNvPr id="50" name="Picture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4224" y="1972776"/>
              <a:ext cx="338969" cy="800785"/>
            </a:xfrm>
            <a:prstGeom prst="rect">
              <a:avLst/>
            </a:prstGeom>
          </p:spPr>
        </p:pic>
        <p:sp>
          <p:nvSpPr>
            <p:cNvPr id="51" name="Rechthoek 35"/>
            <p:cNvSpPr>
              <a:spLocks noChangeArrowheads="1"/>
            </p:cNvSpPr>
            <p:nvPr/>
          </p:nvSpPr>
          <p:spPr bwMode="auto">
            <a:xfrm>
              <a:off x="4778323" y="1695510"/>
              <a:ext cx="1462138" cy="418124"/>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pic>
          <p:nvPicPr>
            <p:cNvPr id="52"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14930" y="3251451"/>
              <a:ext cx="208128" cy="169365"/>
            </a:xfrm>
            <a:prstGeom prst="rect">
              <a:avLst/>
            </a:prstGeom>
            <a:noFill/>
            <a:ln w="9525">
              <a:noFill/>
              <a:miter lim="800000"/>
              <a:headEnd/>
              <a:tailEnd/>
            </a:ln>
          </p:spPr>
        </p:pic>
        <p:pic>
          <p:nvPicPr>
            <p:cNvPr id="53"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32168" y="2845360"/>
              <a:ext cx="208128" cy="169365"/>
            </a:xfrm>
            <a:prstGeom prst="rect">
              <a:avLst/>
            </a:prstGeom>
            <a:noFill/>
            <a:ln w="9525">
              <a:noFill/>
              <a:miter lim="800000"/>
              <a:headEnd/>
              <a:tailEnd/>
            </a:ln>
          </p:spPr>
        </p:pic>
        <p:pic>
          <p:nvPicPr>
            <p:cNvPr id="54"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20835" y="2989761"/>
              <a:ext cx="208128" cy="169365"/>
            </a:xfrm>
            <a:prstGeom prst="rect">
              <a:avLst/>
            </a:prstGeom>
            <a:noFill/>
            <a:ln w="9525">
              <a:noFill/>
              <a:miter lim="800000"/>
              <a:headEnd/>
              <a:tailEnd/>
            </a:ln>
          </p:spPr>
        </p:pic>
        <p:pic>
          <p:nvPicPr>
            <p:cNvPr id="55"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66538" y="2964906"/>
              <a:ext cx="208128" cy="169365"/>
            </a:xfrm>
            <a:prstGeom prst="rect">
              <a:avLst/>
            </a:prstGeom>
            <a:noFill/>
            <a:ln w="9525">
              <a:noFill/>
              <a:miter lim="800000"/>
              <a:headEnd/>
              <a:tailEnd/>
            </a:ln>
          </p:spPr>
        </p:pic>
      </p:grpSp>
      <p:sp>
        <p:nvSpPr>
          <p:cNvPr id="64" name="TextBox 228"/>
          <p:cNvSpPr txBox="1">
            <a:spLocks noChangeArrowheads="1"/>
          </p:cNvSpPr>
          <p:nvPr/>
        </p:nvSpPr>
        <p:spPr bwMode="auto">
          <a:xfrm>
            <a:off x="2708712" y="1562675"/>
            <a:ext cx="323850" cy="246062"/>
          </a:xfrm>
          <a:prstGeom prst="rect">
            <a:avLst/>
          </a:prstGeom>
          <a:noFill/>
          <a:ln w="9525">
            <a:noFill/>
            <a:miter lim="800000"/>
            <a:headEnd/>
            <a:tailEnd/>
          </a:ln>
        </p:spPr>
        <p:txBody>
          <a:bodyPr>
            <a:spAutoFit/>
          </a:bodyPr>
          <a:lstStyle/>
          <a:p>
            <a:pPr algn="ctr"/>
            <a:r>
              <a:rPr lang="en-US" sz="1000"/>
              <a:t>A</a:t>
            </a:r>
          </a:p>
        </p:txBody>
      </p:sp>
      <p:sp>
        <p:nvSpPr>
          <p:cNvPr id="65" name="TextBox 229"/>
          <p:cNvSpPr txBox="1">
            <a:spLocks noChangeArrowheads="1"/>
          </p:cNvSpPr>
          <p:nvPr/>
        </p:nvSpPr>
        <p:spPr bwMode="auto">
          <a:xfrm>
            <a:off x="2717247" y="1809205"/>
            <a:ext cx="323850" cy="246062"/>
          </a:xfrm>
          <a:prstGeom prst="rect">
            <a:avLst/>
          </a:prstGeom>
          <a:noFill/>
          <a:ln w="9525">
            <a:noFill/>
            <a:miter lim="800000"/>
            <a:headEnd/>
            <a:tailEnd/>
          </a:ln>
        </p:spPr>
        <p:txBody>
          <a:bodyPr>
            <a:spAutoFit/>
          </a:bodyPr>
          <a:lstStyle/>
          <a:p>
            <a:pPr algn="ctr"/>
            <a:r>
              <a:rPr lang="en-US" sz="1000" dirty="0"/>
              <a:t>B</a:t>
            </a:r>
          </a:p>
        </p:txBody>
      </p:sp>
      <p:grpSp>
        <p:nvGrpSpPr>
          <p:cNvPr id="66" name="Group 65"/>
          <p:cNvGrpSpPr/>
          <p:nvPr/>
        </p:nvGrpSpPr>
        <p:grpSpPr>
          <a:xfrm>
            <a:off x="2987501" y="4077540"/>
            <a:ext cx="6884905" cy="2596859"/>
            <a:chOff x="2387600" y="1500516"/>
            <a:chExt cx="8101014" cy="2865109"/>
          </a:xfrm>
        </p:grpSpPr>
        <p:cxnSp>
          <p:nvCxnSpPr>
            <p:cNvPr id="67"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68" name="Straight Connector 16"/>
            <p:cNvCxnSpPr>
              <a:cxnSpLocks noChangeShapeType="1"/>
            </p:cNvCxnSpPr>
            <p:nvPr/>
          </p:nvCxnSpPr>
          <p:spPr bwMode="auto">
            <a:xfrm flipV="1">
              <a:off x="2640013" y="3875089"/>
              <a:ext cx="7632700" cy="3175"/>
            </a:xfrm>
            <a:prstGeom prst="line">
              <a:avLst/>
            </a:prstGeom>
            <a:noFill/>
            <a:ln w="31750" algn="ctr">
              <a:solidFill>
                <a:schemeClr val="accent1"/>
              </a:solidFill>
              <a:round/>
              <a:headEnd/>
              <a:tailEnd/>
            </a:ln>
          </p:spPr>
        </p:cxnSp>
        <p:sp>
          <p:nvSpPr>
            <p:cNvPr id="69"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70" name="Straight Connector 16"/>
            <p:cNvCxnSpPr>
              <a:cxnSpLocks noChangeShapeType="1"/>
            </p:cNvCxnSpPr>
            <p:nvPr/>
          </p:nvCxnSpPr>
          <p:spPr bwMode="auto">
            <a:xfrm flipV="1">
              <a:off x="2640013" y="4211639"/>
              <a:ext cx="7632700" cy="1587"/>
            </a:xfrm>
            <a:prstGeom prst="line">
              <a:avLst/>
            </a:prstGeom>
            <a:noFill/>
            <a:ln w="31750" algn="ctr">
              <a:solidFill>
                <a:schemeClr val="accent1"/>
              </a:solidFill>
              <a:round/>
              <a:headEnd/>
              <a:tailEnd/>
            </a:ln>
          </p:spPr>
        </p:cxnSp>
        <p:sp>
          <p:nvSpPr>
            <p:cNvPr id="71"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72"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73"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74"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75"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76"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77" name="Group 188"/>
            <p:cNvGrpSpPr>
              <a:grpSpLocks noChangeAspect="1"/>
            </p:cNvGrpSpPr>
            <p:nvPr/>
          </p:nvGrpSpPr>
          <p:grpSpPr bwMode="auto">
            <a:xfrm>
              <a:off x="5808663" y="3844926"/>
              <a:ext cx="107950" cy="73025"/>
              <a:chOff x="7956376" y="548680"/>
              <a:chExt cx="216024" cy="144016"/>
            </a:xfrm>
          </p:grpSpPr>
          <p:cxnSp>
            <p:nvCxnSpPr>
              <p:cNvPr id="10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0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78" name="Group 188"/>
            <p:cNvGrpSpPr>
              <a:grpSpLocks noChangeAspect="1"/>
            </p:cNvGrpSpPr>
            <p:nvPr/>
          </p:nvGrpSpPr>
          <p:grpSpPr bwMode="auto">
            <a:xfrm>
              <a:off x="7032625" y="3844926"/>
              <a:ext cx="107950" cy="73025"/>
              <a:chOff x="7956376" y="548680"/>
              <a:chExt cx="216024" cy="144016"/>
            </a:xfrm>
          </p:grpSpPr>
          <p:cxnSp>
            <p:nvCxnSpPr>
              <p:cNvPr id="10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0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79" name="TextBox 32"/>
            <p:cNvSpPr txBox="1">
              <a:spLocks noChangeArrowheads="1"/>
            </p:cNvSpPr>
            <p:nvPr/>
          </p:nvSpPr>
          <p:spPr bwMode="auto">
            <a:xfrm>
              <a:off x="9551989" y="3409949"/>
              <a:ext cx="936625" cy="254676"/>
            </a:xfrm>
            <a:prstGeom prst="rect">
              <a:avLst/>
            </a:prstGeom>
            <a:noFill/>
            <a:ln w="9525">
              <a:noFill/>
              <a:miter lim="800000"/>
              <a:headEnd/>
              <a:tailEnd/>
            </a:ln>
          </p:spPr>
          <p:txBody>
            <a:bodyPr>
              <a:spAutoFit/>
            </a:bodyPr>
            <a:lstStyle/>
            <a:p>
              <a:pPr algn="ctr"/>
              <a:r>
                <a:rPr lang="en-US" sz="900" b="1" dirty="0">
                  <a:latin typeface="+mn-lt"/>
                </a:rPr>
                <a:t>Arlon</a:t>
              </a:r>
            </a:p>
          </p:txBody>
        </p:sp>
        <p:cxnSp>
          <p:nvCxnSpPr>
            <p:cNvPr id="80" name="Straight Arrow Connector 287"/>
            <p:cNvCxnSpPr>
              <a:cxnSpLocks noChangeShapeType="1"/>
            </p:cNvCxnSpPr>
            <p:nvPr/>
          </p:nvCxnSpPr>
          <p:spPr bwMode="auto">
            <a:xfrm>
              <a:off x="6672264" y="2205038"/>
              <a:ext cx="2663825" cy="1981200"/>
            </a:xfrm>
            <a:prstGeom prst="straightConnector1">
              <a:avLst/>
            </a:prstGeom>
            <a:noFill/>
            <a:ln w="12700" algn="ctr">
              <a:solidFill>
                <a:srgbClr val="FF0000"/>
              </a:solidFill>
              <a:prstDash val="dash"/>
              <a:round/>
              <a:headEnd/>
              <a:tailEnd type="arrow" w="med" len="med"/>
            </a:ln>
          </p:spPr>
        </p:cxnSp>
        <p:cxnSp>
          <p:nvCxnSpPr>
            <p:cNvPr id="81"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82"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sp>
          <p:nvSpPr>
            <p:cNvPr id="83" name="Oval 17"/>
            <p:cNvSpPr>
              <a:spLocks noChangeArrowheads="1"/>
            </p:cNvSpPr>
            <p:nvPr/>
          </p:nvSpPr>
          <p:spPr bwMode="auto">
            <a:xfrm>
              <a:off x="3902076" y="3825875"/>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grpSp>
          <p:nvGrpSpPr>
            <p:cNvPr id="84" name="Groep 96"/>
            <p:cNvGrpSpPr>
              <a:grpSpLocks/>
            </p:cNvGrpSpPr>
            <p:nvPr/>
          </p:nvGrpSpPr>
          <p:grpSpPr bwMode="auto">
            <a:xfrm>
              <a:off x="8904289" y="3860800"/>
              <a:ext cx="1584325" cy="431800"/>
              <a:chOff x="7308304" y="3861048"/>
              <a:chExt cx="1584176" cy="432048"/>
            </a:xfrm>
          </p:grpSpPr>
          <p:pic>
            <p:nvPicPr>
              <p:cNvPr id="100"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308304" y="3861048"/>
                <a:ext cx="864096" cy="432048"/>
              </a:xfrm>
              <a:prstGeom prst="rect">
                <a:avLst/>
              </a:prstGeom>
              <a:noFill/>
              <a:ln w="9525">
                <a:noFill/>
                <a:miter lim="800000"/>
                <a:headEnd/>
                <a:tailEnd/>
              </a:ln>
            </p:spPr>
          </p:pic>
          <p:pic>
            <p:nvPicPr>
              <p:cNvPr id="101"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028384" y="4118748"/>
                <a:ext cx="864096" cy="174348"/>
              </a:xfrm>
              <a:prstGeom prst="rect">
                <a:avLst/>
              </a:prstGeom>
              <a:noFill/>
              <a:ln w="9525">
                <a:noFill/>
                <a:miter lim="800000"/>
                <a:headEnd/>
                <a:tailEnd/>
              </a:ln>
            </p:spPr>
          </p:pic>
        </p:grpSp>
        <p:cxnSp>
          <p:nvCxnSpPr>
            <p:cNvPr id="85"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sp>
          <p:nvSpPr>
            <p:cNvPr id="86"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87" name="Rechthoek 35"/>
            <p:cNvSpPr>
              <a:spLocks noChangeArrowheads="1"/>
            </p:cNvSpPr>
            <p:nvPr/>
          </p:nvSpPr>
          <p:spPr bwMode="auto">
            <a:xfrm>
              <a:off x="6078957" y="1500516"/>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VIGIE ENTREPRENEUR</a:t>
              </a:r>
            </a:p>
          </p:txBody>
        </p:sp>
        <p:sp>
          <p:nvSpPr>
            <p:cNvPr id="88" name="Boog 49"/>
            <p:cNvSpPr/>
            <p:nvPr/>
          </p:nvSpPr>
          <p:spPr bwMode="auto">
            <a:xfrm rot="10274629">
              <a:off x="5969000" y="2682876"/>
              <a:ext cx="687388" cy="1216025"/>
            </a:xfrm>
            <a:prstGeom prst="arc">
              <a:avLst>
                <a:gd name="adj1" fmla="val 17342940"/>
                <a:gd name="adj2" fmla="val 0"/>
              </a:avLst>
            </a:prstGeom>
            <a:noFill/>
            <a:ln w="31750" cap="flat" cmpd="sng" algn="ctr">
              <a:solidFill>
                <a:srgbClr val="FF0000"/>
              </a:solidFill>
              <a:prstDash val="solid"/>
              <a:round/>
              <a:headEnd type="none" w="med" len="med"/>
              <a:tailEnd type="arrow" w="med" len="med"/>
            </a:ln>
            <a:effectLst/>
          </p:spPr>
          <p:txBody>
            <a:bodyPr wrap="none" anchor="ctr"/>
            <a:lstStyle/>
            <a:p>
              <a:pPr algn="ctr">
                <a:defRPr/>
              </a:pPr>
              <a:endParaRPr lang="nl-BE"/>
            </a:p>
          </p:txBody>
        </p:sp>
        <p:cxnSp>
          <p:nvCxnSpPr>
            <p:cNvPr id="89" name="Straight Arrow Connector 287"/>
            <p:cNvCxnSpPr>
              <a:cxnSpLocks noChangeShapeType="1"/>
            </p:cNvCxnSpPr>
            <p:nvPr/>
          </p:nvCxnSpPr>
          <p:spPr bwMode="auto">
            <a:xfrm flipH="1">
              <a:off x="6527800" y="2060848"/>
              <a:ext cx="23889" cy="1152252"/>
            </a:xfrm>
            <a:prstGeom prst="straightConnector1">
              <a:avLst/>
            </a:prstGeom>
            <a:noFill/>
            <a:ln w="12700" algn="ctr">
              <a:solidFill>
                <a:schemeClr val="tx1"/>
              </a:solidFill>
              <a:prstDash val="dash"/>
              <a:round/>
              <a:headEnd/>
              <a:tailEnd type="arrow" w="med" len="med"/>
            </a:ln>
          </p:spPr>
        </p:cxnSp>
        <p:pic>
          <p:nvPicPr>
            <p:cNvPr id="90" name="Picture 8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4438" y="1911457"/>
              <a:ext cx="338969" cy="800785"/>
            </a:xfrm>
            <a:prstGeom prst="rect">
              <a:avLst/>
            </a:prstGeom>
          </p:spPr>
        </p:pic>
        <p:pic>
          <p:nvPicPr>
            <p:cNvPr id="91" name="Picture 9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2506" y="3253360"/>
              <a:ext cx="425042" cy="653479"/>
            </a:xfrm>
            <a:prstGeom prst="rect">
              <a:avLst/>
            </a:prstGeom>
          </p:spPr>
        </p:pic>
        <p:pic>
          <p:nvPicPr>
            <p:cNvPr id="92" name="Picture 9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7013" y="3256027"/>
              <a:ext cx="425042" cy="653479"/>
            </a:xfrm>
            <a:prstGeom prst="rect">
              <a:avLst/>
            </a:prstGeom>
          </p:spPr>
        </p:pic>
        <p:grpSp>
          <p:nvGrpSpPr>
            <p:cNvPr id="93" name="Groep 99"/>
            <p:cNvGrpSpPr>
              <a:grpSpLocks/>
            </p:cNvGrpSpPr>
            <p:nvPr/>
          </p:nvGrpSpPr>
          <p:grpSpPr bwMode="auto">
            <a:xfrm>
              <a:off x="7179895" y="3433763"/>
              <a:ext cx="865187" cy="431800"/>
              <a:chOff x="4427984" y="2636912"/>
              <a:chExt cx="864096" cy="432048"/>
            </a:xfrm>
          </p:grpSpPr>
          <p:cxnSp>
            <p:nvCxnSpPr>
              <p:cNvPr id="98"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99"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DS</a:t>
                </a:r>
              </a:p>
            </p:txBody>
          </p:sp>
        </p:grpSp>
        <p:pic>
          <p:nvPicPr>
            <p:cNvPr id="94"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5845" y="3133537"/>
              <a:ext cx="208128" cy="169365"/>
            </a:xfrm>
            <a:prstGeom prst="rect">
              <a:avLst/>
            </a:prstGeom>
            <a:noFill/>
            <a:ln w="9525">
              <a:noFill/>
              <a:miter lim="800000"/>
              <a:headEnd/>
              <a:tailEnd/>
            </a:ln>
          </p:spPr>
        </p:pic>
        <p:pic>
          <p:nvPicPr>
            <p:cNvPr id="95"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53740" y="2936597"/>
              <a:ext cx="208128" cy="169365"/>
            </a:xfrm>
            <a:prstGeom prst="rect">
              <a:avLst/>
            </a:prstGeom>
            <a:noFill/>
            <a:ln w="9525">
              <a:noFill/>
              <a:miter lim="800000"/>
              <a:headEnd/>
              <a:tailEnd/>
            </a:ln>
          </p:spPr>
        </p:pic>
        <p:pic>
          <p:nvPicPr>
            <p:cNvPr id="96"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2589" y="2905839"/>
              <a:ext cx="208128" cy="169365"/>
            </a:xfrm>
            <a:prstGeom prst="rect">
              <a:avLst/>
            </a:prstGeom>
            <a:noFill/>
            <a:ln w="9525">
              <a:noFill/>
              <a:miter lim="800000"/>
              <a:headEnd/>
              <a:tailEnd/>
            </a:ln>
          </p:spPr>
        </p:pic>
        <p:pic>
          <p:nvPicPr>
            <p:cNvPr id="97"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28287" y="2797957"/>
              <a:ext cx="208128" cy="169365"/>
            </a:xfrm>
            <a:prstGeom prst="rect">
              <a:avLst/>
            </a:prstGeom>
            <a:noFill/>
            <a:ln w="9525">
              <a:noFill/>
              <a:miter lim="800000"/>
              <a:headEnd/>
              <a:tailEnd/>
            </a:ln>
          </p:spPr>
        </p:pic>
      </p:grpSp>
      <p:sp>
        <p:nvSpPr>
          <p:cNvPr id="106" name="TextBox 32"/>
          <p:cNvSpPr txBox="1">
            <a:spLocks noChangeArrowheads="1"/>
          </p:cNvSpPr>
          <p:nvPr/>
        </p:nvSpPr>
        <p:spPr bwMode="auto">
          <a:xfrm>
            <a:off x="3386291" y="5835557"/>
            <a:ext cx="792163" cy="230187"/>
          </a:xfrm>
          <a:prstGeom prst="rect">
            <a:avLst/>
          </a:prstGeom>
          <a:noFill/>
          <a:ln w="9525">
            <a:noFill/>
            <a:miter lim="800000"/>
            <a:headEnd/>
            <a:tailEnd/>
          </a:ln>
        </p:spPr>
        <p:txBody>
          <a:bodyPr>
            <a:spAutoFit/>
          </a:bodyPr>
          <a:lstStyle/>
          <a:p>
            <a:pPr algn="ctr"/>
            <a:r>
              <a:rPr lang="en-US" sz="900" b="1" dirty="0">
                <a:latin typeface="+mn-lt"/>
              </a:rPr>
              <a:t>Namur</a:t>
            </a:r>
          </a:p>
        </p:txBody>
      </p:sp>
      <p:sp>
        <p:nvSpPr>
          <p:cNvPr id="107" name="TextBox 32"/>
          <p:cNvSpPr txBox="1">
            <a:spLocks noChangeArrowheads="1"/>
          </p:cNvSpPr>
          <p:nvPr/>
        </p:nvSpPr>
        <p:spPr bwMode="auto">
          <a:xfrm>
            <a:off x="3196801" y="1251473"/>
            <a:ext cx="792163" cy="230187"/>
          </a:xfrm>
          <a:prstGeom prst="rect">
            <a:avLst/>
          </a:prstGeom>
          <a:noFill/>
          <a:ln w="9525">
            <a:noFill/>
            <a:miter lim="800000"/>
            <a:headEnd/>
            <a:tailEnd/>
          </a:ln>
        </p:spPr>
        <p:txBody>
          <a:bodyPr>
            <a:spAutoFit/>
          </a:bodyPr>
          <a:lstStyle/>
          <a:p>
            <a:pPr algn="ctr"/>
            <a:r>
              <a:rPr lang="en-US" sz="900" b="1" dirty="0">
                <a:latin typeface="+mn-lt"/>
              </a:rPr>
              <a:t>Namur</a:t>
            </a:r>
          </a:p>
        </p:txBody>
      </p:sp>
      <p:pic>
        <p:nvPicPr>
          <p:cNvPr id="2" name="Picture 1">
            <a:extLst>
              <a:ext uri="{FF2B5EF4-FFF2-40B4-BE49-F238E27FC236}">
                <a16:creationId xmlns:a16="http://schemas.microsoft.com/office/drawing/2014/main" id="{85B14F4D-8236-4C9F-8726-9A282F4BC4F7}"/>
              </a:ext>
            </a:extLst>
          </p:cNvPr>
          <p:cNvPicPr>
            <a:picLocks noChangeAspect="1"/>
          </p:cNvPicPr>
          <p:nvPr/>
        </p:nvPicPr>
        <p:blipFill rotWithShape="1">
          <a:blip r:embed="rId9"/>
          <a:srcRect l="35092" t="80675"/>
          <a:stretch/>
        </p:blipFill>
        <p:spPr>
          <a:xfrm>
            <a:off x="2047721" y="5466397"/>
            <a:ext cx="94487" cy="697039"/>
          </a:xfrm>
          <a:prstGeom prst="rect">
            <a:avLst/>
          </a:prstGeom>
        </p:spPr>
      </p:pic>
      <p:pic>
        <p:nvPicPr>
          <p:cNvPr id="108" name="Picture 107">
            <a:extLst>
              <a:ext uri="{FF2B5EF4-FFF2-40B4-BE49-F238E27FC236}">
                <a16:creationId xmlns:a16="http://schemas.microsoft.com/office/drawing/2014/main" id="{D23AA8CE-3FCA-495A-AEF7-3708CB54370B}"/>
              </a:ext>
            </a:extLst>
          </p:cNvPr>
          <p:cNvPicPr>
            <a:picLocks noChangeAspect="1"/>
          </p:cNvPicPr>
          <p:nvPr/>
        </p:nvPicPr>
        <p:blipFill>
          <a:blip r:embed="rId10"/>
          <a:stretch>
            <a:fillRect/>
          </a:stretch>
        </p:blipFill>
        <p:spPr>
          <a:xfrm>
            <a:off x="2151652" y="5832463"/>
            <a:ext cx="231668" cy="323116"/>
          </a:xfrm>
          <a:prstGeom prst="rect">
            <a:avLst/>
          </a:prstGeom>
        </p:spPr>
      </p:pic>
    </p:spTree>
    <p:extLst>
      <p:ext uri="{BB962C8B-B14F-4D97-AF65-F5344CB8AC3E}">
        <p14:creationId xmlns:p14="http://schemas.microsoft.com/office/powerpoint/2010/main" val="3310511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1314DD4-AAB3-E64A-9F6D-104FDF60A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4" y="143486"/>
            <a:ext cx="2253863" cy="2348881"/>
          </a:xfrm>
          <a:prstGeom prst="rect">
            <a:avLst/>
          </a:prstGeom>
        </p:spPr>
      </p:pic>
      <p:sp>
        <p:nvSpPr>
          <p:cNvPr id="13" name="Espace réservé du numéro de diapositive 1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14" name="Rectangle 13">
            <a:extLst>
              <a:ext uri="{FF2B5EF4-FFF2-40B4-BE49-F238E27FC236}">
                <a16:creationId xmlns:a16="http://schemas.microsoft.com/office/drawing/2014/main" id="{8FD3F6EC-6AE3-B342-88AB-21D4D9DC9595}"/>
              </a:ext>
            </a:extLst>
          </p:cNvPr>
          <p:cNvSpPr/>
          <p:nvPr/>
        </p:nvSpPr>
        <p:spPr>
          <a:xfrm>
            <a:off x="64782" y="1709896"/>
            <a:ext cx="1872885" cy="707886"/>
          </a:xfrm>
          <a:prstGeom prst="rect">
            <a:avLst/>
          </a:prstGeom>
        </p:spPr>
        <p:txBody>
          <a:bodyPr wrap="none">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rPr>
              <a:t>Objectifs </a:t>
            </a:r>
          </a:p>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rPr>
              <a:t>d’apprentissage</a:t>
            </a:r>
          </a:p>
        </p:txBody>
      </p:sp>
      <p:sp>
        <p:nvSpPr>
          <p:cNvPr id="19" name="Content Placeholder 3">
            <a:extLst>
              <a:ext uri="{FF2B5EF4-FFF2-40B4-BE49-F238E27FC236}">
                <a16:creationId xmlns:a16="http://schemas.microsoft.com/office/drawing/2014/main" id="{951DAB11-6FB3-3145-895D-C864AC7D8032}"/>
              </a:ext>
            </a:extLst>
          </p:cNvPr>
          <p:cNvSpPr txBox="1">
            <a:spLocks/>
          </p:cNvSpPr>
          <p:nvPr/>
        </p:nvSpPr>
        <p:spPr>
          <a:xfrm>
            <a:off x="2063552" y="728876"/>
            <a:ext cx="8396363" cy="354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600"/>
              </a:spcAft>
              <a:buNone/>
              <a:defRPr/>
            </a:pPr>
            <a:endParaRPr lang="fr-BE" sz="1800" dirty="0"/>
          </a:p>
          <a:p>
            <a:pPr marL="0" indent="0" algn="just">
              <a:spcBef>
                <a:spcPts val="0"/>
              </a:spcBef>
              <a:spcAft>
                <a:spcPts val="600"/>
              </a:spcAft>
              <a:buNone/>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20" name="Connecteur droit 19">
            <a:extLst>
              <a:ext uri="{FF2B5EF4-FFF2-40B4-BE49-F238E27FC236}">
                <a16:creationId xmlns:a16="http://schemas.microsoft.com/office/drawing/2014/main" id="{84FC49E8-8412-4948-B9CE-C1C4A5B1F44F}"/>
              </a:ext>
            </a:extLst>
          </p:cNvPr>
          <p:cNvCxnSpPr>
            <a:cxnSpLocks/>
          </p:cNvCxnSpPr>
          <p:nvPr/>
        </p:nvCxnSpPr>
        <p:spPr bwMode="auto">
          <a:xfrm flipH="1">
            <a:off x="2146800" y="1297205"/>
            <a:ext cx="9478372" cy="125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Connecteur droit 22">
            <a:extLst>
              <a:ext uri="{FF2B5EF4-FFF2-40B4-BE49-F238E27FC236}">
                <a16:creationId xmlns:a16="http://schemas.microsoft.com/office/drawing/2014/main" id="{2FB259F6-373F-E240-BD2E-167983DCF784}"/>
              </a:ext>
            </a:extLst>
          </p:cNvPr>
          <p:cNvCxnSpPr>
            <a:cxnSpLocks/>
          </p:cNvCxnSpPr>
          <p:nvPr/>
        </p:nvCxnSpPr>
        <p:spPr bwMode="auto">
          <a:xfrm flipH="1">
            <a:off x="2213334" y="3773153"/>
            <a:ext cx="9489798" cy="9632"/>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
        <p:nvSpPr>
          <p:cNvPr id="27" name="Espace réservé du texte 1"/>
          <p:cNvSpPr txBox="1">
            <a:spLocks/>
          </p:cNvSpPr>
          <p:nvPr/>
        </p:nvSpPr>
        <p:spPr>
          <a:xfrm>
            <a:off x="2063552" y="845232"/>
            <a:ext cx="9558961" cy="4785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fr-BE" sz="2700" b="1" dirty="0">
                <a:solidFill>
                  <a:schemeClr val="accent2"/>
                </a:solidFill>
                <a:cs typeface="Arial" panose="020B0604020202020204" pitchFamily="34" charset="0"/>
              </a:rPr>
              <a:t>A la fin de cette session, vous serez capable de:</a:t>
            </a:r>
          </a:p>
          <a:p>
            <a:pPr marL="0" indent="0" fontAlgn="auto">
              <a:spcAft>
                <a:spcPts val="0"/>
              </a:spcAft>
              <a:buNone/>
            </a:pPr>
            <a:endParaRPr lang="fr-FR" dirty="0"/>
          </a:p>
        </p:txBody>
      </p:sp>
      <p:sp>
        <p:nvSpPr>
          <p:cNvPr id="28" name="Espace réservé du texte 3"/>
          <p:cNvSpPr txBox="1">
            <a:spLocks/>
          </p:cNvSpPr>
          <p:nvPr/>
        </p:nvSpPr>
        <p:spPr>
          <a:xfrm>
            <a:off x="1991544" y="1488480"/>
            <a:ext cx="9558961" cy="27523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spcAft>
                <a:spcPts val="0"/>
              </a:spcAft>
              <a:buNone/>
            </a:pPr>
            <a:r>
              <a:rPr lang="fr-BE" sz="1600" dirty="0"/>
              <a:t>L’apprenant connaît ses obligations en tant que chef de travail / agent responsable de la sécurité lors de la mise en place d’un système de sécurité avec Vigie et peut appliquer :</a:t>
            </a:r>
          </a:p>
          <a:p>
            <a:pPr marL="827088" lvl="2" indent="-285750" algn="just">
              <a:defRPr/>
            </a:pPr>
            <a:r>
              <a:rPr lang="fr-BE" sz="1600" dirty="0"/>
              <a:t>le fonctionnement du système de sécurité ‘Vigie’;</a:t>
            </a:r>
          </a:p>
          <a:p>
            <a:pPr marL="827088" lvl="2" indent="-285750" algn="just">
              <a:defRPr/>
            </a:pPr>
            <a:r>
              <a:rPr lang="fr-BE" sz="1600" dirty="0"/>
              <a:t>les points de détection à partir du temps d’annonce et de l’emplacement du vigie ;</a:t>
            </a:r>
          </a:p>
          <a:p>
            <a:pPr marL="827088" lvl="2" indent="-285750" algn="just">
              <a:defRPr/>
            </a:pPr>
            <a:r>
              <a:rPr lang="fr-BE" sz="1600" dirty="0"/>
              <a:t>vérifier l’étude théorique sur le terrain ;</a:t>
            </a:r>
          </a:p>
          <a:p>
            <a:pPr marL="827088" lvl="2" indent="-285750" algn="just">
              <a:defRPr/>
            </a:pPr>
            <a:r>
              <a:rPr lang="fr-BE" sz="1600" dirty="0"/>
              <a:t>les éléments principaux à communiquer lors du briefing au vigie et aux opérateurs de travail ;</a:t>
            </a:r>
          </a:p>
          <a:p>
            <a:pPr marL="827088" lvl="2" indent="-285750" algn="just">
              <a:defRPr/>
            </a:pPr>
            <a:r>
              <a:rPr lang="fr-BE" sz="1600" dirty="0"/>
              <a:t>l’exécution des tests préliminaires et les modifications éventuelles.</a:t>
            </a:r>
          </a:p>
          <a:p>
            <a:pPr marL="541338" lvl="2" indent="0" algn="just">
              <a:buNone/>
              <a:defRPr/>
            </a:pPr>
            <a:endParaRPr lang="fr-BE" sz="1600" dirty="0"/>
          </a:p>
          <a:p>
            <a:pPr marL="0" indent="0" fontAlgn="auto">
              <a:spcBef>
                <a:spcPts val="0"/>
              </a:spcBef>
              <a:spcAft>
                <a:spcPts val="0"/>
              </a:spcAft>
              <a:buNone/>
              <a:defRPr/>
            </a:pPr>
            <a:r>
              <a:rPr lang="fr-BE" sz="1600" kern="0" dirty="0"/>
              <a:t>	</a:t>
            </a:r>
            <a:endParaRPr lang="fr-FR" sz="1600" kern="0" dirty="0"/>
          </a:p>
          <a:p>
            <a:pPr fontAlgn="auto">
              <a:spcAft>
                <a:spcPts val="0"/>
              </a:spcAft>
            </a:pPr>
            <a:endParaRPr lang="fr-FR" dirty="0"/>
          </a:p>
        </p:txBody>
      </p:sp>
      <p:sp>
        <p:nvSpPr>
          <p:cNvPr id="15" name="TextBox 14"/>
          <p:cNvSpPr txBox="1"/>
          <p:nvPr/>
        </p:nvSpPr>
        <p:spPr>
          <a:xfrm>
            <a:off x="2092967" y="5366647"/>
            <a:ext cx="7892817" cy="1169551"/>
          </a:xfrm>
          <a:prstGeom prst="rect">
            <a:avLst/>
          </a:prstGeom>
          <a:noFill/>
        </p:spPr>
        <p:txBody>
          <a:bodyPr wrap="square" rtlCol="0">
            <a:spAutoFit/>
          </a:bodyPr>
          <a:lstStyle/>
          <a:p>
            <a:pPr algn="just"/>
            <a:r>
              <a:rPr lang="en-US" sz="1400" dirty="0"/>
              <a:t>Si la protection des </a:t>
            </a:r>
            <a:r>
              <a:rPr lang="en-US" sz="1400" dirty="0" err="1"/>
              <a:t>travailleurs</a:t>
            </a:r>
            <a:r>
              <a:rPr lang="en-US" sz="1400" dirty="0"/>
              <a:t> ne </a:t>
            </a:r>
            <a:r>
              <a:rPr lang="en-US" sz="1400" dirty="0" err="1"/>
              <a:t>peut</a:t>
            </a:r>
            <a:r>
              <a:rPr lang="en-US" sz="1400" dirty="0"/>
              <a:t> pas </a:t>
            </a:r>
            <a:r>
              <a:rPr lang="en-US" sz="1400" dirty="0" err="1"/>
              <a:t>être</a:t>
            </a:r>
            <a:r>
              <a:rPr lang="en-US" sz="1400" dirty="0"/>
              <a:t> </a:t>
            </a:r>
            <a:r>
              <a:rPr lang="en-US" sz="1400" dirty="0" err="1"/>
              <a:t>réalisée</a:t>
            </a:r>
            <a:r>
              <a:rPr lang="en-US" sz="1400" dirty="0"/>
              <a:t> par un agent </a:t>
            </a:r>
            <a:r>
              <a:rPr lang="en-US" sz="1400" dirty="0" err="1"/>
              <a:t>veillant</a:t>
            </a:r>
            <a:r>
              <a:rPr lang="en-US" sz="1400" dirty="0"/>
              <a:t> à la </a:t>
            </a:r>
            <a:r>
              <a:rPr lang="en-US" sz="1400" dirty="0" err="1"/>
              <a:t>sécurité</a:t>
            </a:r>
            <a:r>
              <a:rPr lang="en-US" sz="1400" dirty="0"/>
              <a:t> d’un </a:t>
            </a:r>
            <a:r>
              <a:rPr lang="en-US" sz="1400" dirty="0" err="1"/>
              <a:t>ou</a:t>
            </a:r>
            <a:r>
              <a:rPr lang="en-US" sz="1400" dirty="0"/>
              <a:t> deux agents au travail (par </a:t>
            </a:r>
            <a:r>
              <a:rPr lang="en-US" sz="1400" dirty="0" err="1"/>
              <a:t>exemple</a:t>
            </a:r>
            <a:r>
              <a:rPr lang="en-US" sz="1400" dirty="0"/>
              <a:t> </a:t>
            </a:r>
            <a:r>
              <a:rPr lang="en-US" sz="1400" dirty="0" err="1"/>
              <a:t>en</a:t>
            </a:r>
            <a:r>
              <a:rPr lang="en-US" sz="1400" dirty="0"/>
              <a:t> raison </a:t>
            </a:r>
            <a:r>
              <a:rPr lang="en-US" sz="1400" dirty="0" err="1"/>
              <a:t>d’une</a:t>
            </a:r>
            <a:r>
              <a:rPr lang="en-US" sz="1400" dirty="0"/>
              <a:t> </a:t>
            </a:r>
            <a:r>
              <a:rPr lang="en-US" sz="1400" dirty="0" err="1"/>
              <a:t>visibilité</a:t>
            </a:r>
            <a:r>
              <a:rPr lang="en-US" sz="1400" dirty="0"/>
              <a:t> </a:t>
            </a:r>
            <a:r>
              <a:rPr lang="en-US" sz="1400" dirty="0" err="1"/>
              <a:t>limitée</a:t>
            </a:r>
            <a:r>
              <a:rPr lang="en-US" sz="1400" dirty="0"/>
              <a:t> </a:t>
            </a:r>
            <a:r>
              <a:rPr lang="en-US" sz="1400" dirty="0" err="1"/>
              <a:t>ou</a:t>
            </a:r>
            <a:r>
              <a:rPr lang="en-US" sz="1400" dirty="0"/>
              <a:t> dans le cadre de travaux de </a:t>
            </a:r>
            <a:r>
              <a:rPr lang="en-US" sz="1400" dirty="0" err="1"/>
              <a:t>nuit</a:t>
            </a:r>
            <a:r>
              <a:rPr lang="en-US" sz="1400" dirty="0"/>
              <a:t>), </a:t>
            </a:r>
            <a:r>
              <a:rPr lang="en-US" sz="1400" dirty="0" err="1"/>
              <a:t>une</a:t>
            </a:r>
            <a:r>
              <a:rPr lang="en-US" sz="1400" dirty="0"/>
              <a:t> </a:t>
            </a:r>
            <a:r>
              <a:rPr lang="en-US" sz="1400" dirty="0" err="1"/>
              <a:t>autre</a:t>
            </a:r>
            <a:r>
              <a:rPr lang="en-US" sz="1400" dirty="0"/>
              <a:t> </a:t>
            </a:r>
            <a:r>
              <a:rPr lang="en-US" sz="1400" dirty="0" err="1"/>
              <a:t>mesure</a:t>
            </a:r>
            <a:r>
              <a:rPr lang="en-US" sz="1400" dirty="0"/>
              <a:t> de </a:t>
            </a:r>
            <a:r>
              <a:rPr lang="en-US" sz="1400" dirty="0" err="1"/>
              <a:t>sécurité</a:t>
            </a:r>
            <a:r>
              <a:rPr lang="en-US" sz="1400" dirty="0"/>
              <a:t> </a:t>
            </a:r>
            <a:r>
              <a:rPr lang="en-US" sz="1400" dirty="0" err="1"/>
              <a:t>située</a:t>
            </a:r>
            <a:r>
              <a:rPr lang="en-US" sz="1400" dirty="0"/>
              <a:t> à un </a:t>
            </a:r>
            <a:r>
              <a:rPr lang="en-US" sz="1400" dirty="0" err="1"/>
              <a:t>niveau</a:t>
            </a:r>
            <a:r>
              <a:rPr lang="en-US" sz="1400" dirty="0"/>
              <a:t> </a:t>
            </a:r>
            <a:r>
              <a:rPr lang="en-US" sz="1400" dirty="0" err="1"/>
              <a:t>supérieur</a:t>
            </a:r>
            <a:r>
              <a:rPr lang="en-US" sz="1400" dirty="0"/>
              <a:t> dans la </a:t>
            </a:r>
            <a:r>
              <a:rPr lang="en-US" sz="1400" dirty="0" err="1"/>
              <a:t>hiérarchie</a:t>
            </a:r>
            <a:r>
              <a:rPr lang="en-US" sz="1400" dirty="0"/>
              <a:t> des </a:t>
            </a:r>
            <a:r>
              <a:rPr lang="en-US" sz="1400" dirty="0" err="1"/>
              <a:t>mesures</a:t>
            </a:r>
            <a:r>
              <a:rPr lang="en-US" sz="1400" dirty="0"/>
              <a:t> de </a:t>
            </a:r>
            <a:r>
              <a:rPr lang="en-US" sz="1400" dirty="0" err="1"/>
              <a:t>sécurité</a:t>
            </a:r>
            <a:r>
              <a:rPr lang="en-US" sz="1400" dirty="0"/>
              <a:t> </a:t>
            </a:r>
            <a:r>
              <a:rPr lang="en-US" sz="1400" dirty="0" err="1"/>
              <a:t>doit</a:t>
            </a:r>
            <a:r>
              <a:rPr lang="en-US" sz="1400" dirty="0"/>
              <a:t> </a:t>
            </a:r>
            <a:r>
              <a:rPr lang="en-US" sz="1400" dirty="0" err="1"/>
              <a:t>être</a:t>
            </a:r>
            <a:r>
              <a:rPr lang="en-US" sz="1400" dirty="0"/>
              <a:t> </a:t>
            </a:r>
            <a:r>
              <a:rPr lang="en-US" sz="1400" dirty="0" err="1"/>
              <a:t>appliquée</a:t>
            </a:r>
            <a:r>
              <a:rPr lang="en-US" sz="1400" dirty="0"/>
              <a:t> (</a:t>
            </a:r>
            <a:r>
              <a:rPr lang="en-US" sz="1400" b="1" dirty="0"/>
              <a:t>non </a:t>
            </a:r>
            <a:r>
              <a:rPr lang="en-US" sz="1400" b="1" dirty="0" err="1"/>
              <a:t>abordé</a:t>
            </a:r>
            <a:r>
              <a:rPr lang="en-US" sz="1400" b="1" dirty="0"/>
              <a:t> dans </a:t>
            </a:r>
            <a:r>
              <a:rPr lang="en-US" sz="1400" b="1" dirty="0" err="1"/>
              <a:t>ce</a:t>
            </a:r>
            <a:r>
              <a:rPr lang="en-US" sz="1400" b="1" dirty="0"/>
              <a:t> module de formation</a:t>
            </a:r>
            <a:r>
              <a:rPr lang="en-US" sz="1400" dirty="0"/>
              <a:t>). </a:t>
            </a:r>
          </a:p>
          <a:p>
            <a:pPr algn="just"/>
            <a:endParaRPr lang="en-US" sz="1400" dirty="0">
              <a:latin typeface="+mn-lt"/>
            </a:endParaRPr>
          </a:p>
        </p:txBody>
      </p:sp>
      <p:sp>
        <p:nvSpPr>
          <p:cNvPr id="17" name="Rounded Rectangle 16"/>
          <p:cNvSpPr/>
          <p:nvPr/>
        </p:nvSpPr>
        <p:spPr bwMode="auto">
          <a:xfrm>
            <a:off x="2063552" y="5260257"/>
            <a:ext cx="8064896" cy="1165092"/>
          </a:xfrm>
          <a:prstGeom prst="roundRect">
            <a:avLst/>
          </a:prstGeom>
          <a:noFill/>
          <a:ln w="127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2" name="Picture 1"/>
          <p:cNvPicPr>
            <a:picLocks noChangeAspect="1"/>
          </p:cNvPicPr>
          <p:nvPr/>
        </p:nvPicPr>
        <p:blipFill>
          <a:blip r:embed="rId4"/>
          <a:stretch>
            <a:fillRect/>
          </a:stretch>
        </p:blipFill>
        <p:spPr>
          <a:xfrm>
            <a:off x="1429538" y="5447331"/>
            <a:ext cx="493819" cy="658425"/>
          </a:xfrm>
          <a:prstGeom prst="rect">
            <a:avLst/>
          </a:prstGeom>
        </p:spPr>
      </p:pic>
      <p:pic>
        <p:nvPicPr>
          <p:cNvPr id="3" name="Picture 2"/>
          <p:cNvPicPr>
            <a:picLocks noChangeAspect="1"/>
          </p:cNvPicPr>
          <p:nvPr/>
        </p:nvPicPr>
        <p:blipFill>
          <a:blip r:embed="rId5"/>
          <a:stretch>
            <a:fillRect/>
          </a:stretch>
        </p:blipFill>
        <p:spPr>
          <a:xfrm>
            <a:off x="10319696" y="5366647"/>
            <a:ext cx="1463167" cy="932769"/>
          </a:xfrm>
          <a:prstGeom prst="rect">
            <a:avLst/>
          </a:prstGeom>
        </p:spPr>
      </p:pic>
      <p:pic>
        <p:nvPicPr>
          <p:cNvPr id="4" name="Picture 3"/>
          <p:cNvPicPr>
            <a:picLocks noChangeAspect="1"/>
          </p:cNvPicPr>
          <p:nvPr/>
        </p:nvPicPr>
        <p:blipFill>
          <a:blip r:embed="rId5"/>
          <a:stretch>
            <a:fillRect/>
          </a:stretch>
        </p:blipFill>
        <p:spPr>
          <a:xfrm>
            <a:off x="10274546" y="640792"/>
            <a:ext cx="1463167" cy="932769"/>
          </a:xfrm>
          <a:prstGeom prst="rect">
            <a:avLst/>
          </a:prstGeom>
        </p:spPr>
      </p:pic>
      <p:sp>
        <p:nvSpPr>
          <p:cNvPr id="18" name="Espace réservé du texte 3"/>
          <p:cNvSpPr txBox="1">
            <a:spLocks/>
          </p:cNvSpPr>
          <p:nvPr/>
        </p:nvSpPr>
        <p:spPr>
          <a:xfrm>
            <a:off x="2178752" y="3575445"/>
            <a:ext cx="9558961" cy="151306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200000"/>
              </a:lnSpc>
              <a:spcBef>
                <a:spcPts val="0"/>
              </a:spcBef>
              <a:spcAft>
                <a:spcPts val="0"/>
              </a:spcAft>
              <a:buNone/>
            </a:pPr>
            <a:r>
              <a:rPr lang="fr-BE" sz="1600" dirty="0"/>
              <a:t>L’apprenant sait comment réagir face aux situations suivantes :</a:t>
            </a:r>
          </a:p>
          <a:p>
            <a:pPr marL="827088" lvl="2" indent="-285750" algn="just">
              <a:defRPr/>
            </a:pPr>
            <a:r>
              <a:rPr lang="fr-BE" sz="1600" dirty="0"/>
              <a:t>pas de libération de la voie ;</a:t>
            </a:r>
          </a:p>
          <a:p>
            <a:pPr marL="827088" lvl="2" indent="-285750" algn="just">
              <a:defRPr/>
            </a:pPr>
            <a:r>
              <a:rPr lang="fr-BE" sz="1600" dirty="0"/>
              <a:t>visibilité réduite ;</a:t>
            </a:r>
          </a:p>
          <a:p>
            <a:pPr marL="827088" lvl="2" indent="-285750" algn="just">
              <a:defRPr/>
            </a:pPr>
            <a:r>
              <a:rPr lang="fr-BE" sz="1600" dirty="0"/>
              <a:t>audition réduite.</a:t>
            </a:r>
            <a:endParaRPr lang="fr-FR" dirty="0"/>
          </a:p>
        </p:txBody>
      </p:sp>
    </p:spTree>
    <p:extLst>
      <p:ext uri="{BB962C8B-B14F-4D97-AF65-F5344CB8AC3E}">
        <p14:creationId xmlns:p14="http://schemas.microsoft.com/office/powerpoint/2010/main" val="26725847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2287DE-2AE3-440C-8D56-7C32FF8D349A}"/>
              </a:ext>
            </a:extLst>
          </p:cNvPr>
          <p:cNvPicPr>
            <a:picLocks noChangeAspect="1"/>
          </p:cNvPicPr>
          <p:nvPr/>
        </p:nvPicPr>
        <p:blipFill>
          <a:blip r:embed="rId2"/>
          <a:stretch>
            <a:fillRect/>
          </a:stretch>
        </p:blipFill>
        <p:spPr>
          <a:xfrm>
            <a:off x="1964254" y="1821937"/>
            <a:ext cx="164606" cy="4078577"/>
          </a:xfrm>
          <a:prstGeom prst="rect">
            <a:avLst/>
          </a:prstGeom>
        </p:spPr>
      </p:pic>
      <p:cxnSp>
        <p:nvCxnSpPr>
          <p:cNvPr id="7" name="Straight Connector 6"/>
          <p:cNvCxnSpPr/>
          <p:nvPr/>
        </p:nvCxnSpPr>
        <p:spPr bwMode="auto">
          <a:xfrm flipH="1">
            <a:off x="2043307" y="1623396"/>
            <a:ext cx="1" cy="54456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8" name="Straight Arrow Connector 135"/>
          <p:cNvCxnSpPr>
            <a:cxnSpLocks noChangeShapeType="1"/>
            <a:endCxn id="9" idx="0"/>
          </p:cNvCxnSpPr>
          <p:nvPr/>
        </p:nvCxnSpPr>
        <p:spPr bwMode="auto">
          <a:xfrm>
            <a:off x="2076589" y="692696"/>
            <a:ext cx="0" cy="468738"/>
          </a:xfrm>
          <a:prstGeom prst="straightConnector1">
            <a:avLst/>
          </a:prstGeom>
          <a:noFill/>
          <a:ln w="12700" algn="ctr">
            <a:solidFill>
              <a:schemeClr val="accent1"/>
            </a:solidFill>
            <a:prstDash val="dash"/>
            <a:round/>
            <a:headEnd/>
            <a:tailEnd type="none" w="med" len="med"/>
          </a:ln>
        </p:spPr>
      </p:cxnSp>
      <p:sp>
        <p:nvSpPr>
          <p:cNvPr id="9" name="Rounded Rectangle 122"/>
          <p:cNvSpPr>
            <a:spLocks noChangeArrowheads="1"/>
          </p:cNvSpPr>
          <p:nvPr/>
        </p:nvSpPr>
        <p:spPr bwMode="auto">
          <a:xfrm>
            <a:off x="1725752" y="1161434"/>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b="1" dirty="0">
                <a:latin typeface="+mn-lt"/>
              </a:rPr>
              <a:t>mouvement</a:t>
            </a:r>
          </a:p>
          <a:p>
            <a:pPr algn="ctr"/>
            <a:r>
              <a:rPr lang="nl-BE" sz="800" b="1" dirty="0">
                <a:latin typeface="+mn-lt"/>
              </a:rPr>
              <a:t>en passage</a:t>
            </a:r>
          </a:p>
        </p:txBody>
      </p:sp>
      <p:cxnSp>
        <p:nvCxnSpPr>
          <p:cNvPr id="11" name="Straight Connector 10"/>
          <p:cNvCxnSpPr/>
          <p:nvPr/>
        </p:nvCxnSpPr>
        <p:spPr bwMode="auto">
          <a:xfrm>
            <a:off x="2076589" y="904632"/>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7" name="Rounded Rectangle 16"/>
          <p:cNvSpPr/>
          <p:nvPr/>
        </p:nvSpPr>
        <p:spPr bwMode="auto">
          <a:xfrm>
            <a:off x="2952605" y="2073553"/>
            <a:ext cx="6719596" cy="570468"/>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dirty="0">
                <a:latin typeface="+mn-lt"/>
              </a:rPr>
              <a:t>Les </a:t>
            </a:r>
            <a:r>
              <a:rPr lang="en-US" sz="1600" dirty="0" err="1">
                <a:latin typeface="+mn-lt"/>
              </a:rPr>
              <a:t>mouvements</a:t>
            </a:r>
            <a:r>
              <a:rPr lang="en-US" sz="1600" dirty="0">
                <a:latin typeface="+mn-lt"/>
              </a:rPr>
              <a:t> </a:t>
            </a:r>
            <a:r>
              <a:rPr lang="en-US" sz="1600" dirty="0" err="1">
                <a:latin typeface="+mn-lt"/>
              </a:rPr>
              <a:t>en</a:t>
            </a:r>
            <a:r>
              <a:rPr lang="en-US" sz="1600" dirty="0">
                <a:latin typeface="+mn-lt"/>
              </a:rPr>
              <a:t> passage </a:t>
            </a:r>
            <a:r>
              <a:rPr lang="en-US" sz="1600" dirty="0" err="1">
                <a:latin typeface="+mn-lt"/>
              </a:rPr>
              <a:t>influencent</a:t>
            </a:r>
            <a:r>
              <a:rPr lang="en-US" sz="1600" dirty="0">
                <a:latin typeface="+mn-lt"/>
              </a:rPr>
              <a:t> </a:t>
            </a:r>
          </a:p>
          <a:p>
            <a:pPr algn="ctr"/>
            <a:r>
              <a:rPr lang="en-US" sz="1600" dirty="0">
                <a:latin typeface="+mn-lt"/>
              </a:rPr>
              <a:t>les conditions de bonne </a:t>
            </a:r>
            <a:r>
              <a:rPr lang="en-US" sz="1600" dirty="0" err="1">
                <a:latin typeface="+mn-lt"/>
              </a:rPr>
              <a:t>visibilité</a:t>
            </a:r>
            <a:r>
              <a:rPr lang="en-US" sz="1600" dirty="0">
                <a:latin typeface="+mn-lt"/>
              </a:rPr>
              <a:t> des points de </a:t>
            </a:r>
            <a:r>
              <a:rPr lang="en-US" sz="1600" dirty="0" err="1">
                <a:latin typeface="+mn-lt"/>
              </a:rPr>
              <a:t>détection</a:t>
            </a:r>
            <a:r>
              <a:rPr lang="en-US" sz="1600" dirty="0">
                <a:latin typeface="+mn-lt"/>
              </a:rPr>
              <a:t>.  </a:t>
            </a:r>
          </a:p>
        </p:txBody>
      </p:sp>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8837" y="1755024"/>
            <a:ext cx="471168" cy="637061"/>
          </a:xfrm>
          <a:prstGeom prst="rect">
            <a:avLst/>
          </a:prstGeom>
          <a:noFill/>
          <a:ln w="9525">
            <a:noFill/>
            <a:miter lim="800000"/>
            <a:headEnd/>
            <a:tailEnd/>
          </a:ln>
        </p:spPr>
      </p:pic>
      <p:sp>
        <p:nvSpPr>
          <p:cNvPr id="19" name="Rounded Rectangle 122"/>
          <p:cNvSpPr>
            <a:spLocks noChangeArrowheads="1"/>
          </p:cNvSpPr>
          <p:nvPr/>
        </p:nvSpPr>
        <p:spPr bwMode="auto">
          <a:xfrm>
            <a:off x="1722920" y="2182059"/>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b="1" dirty="0" err="1">
                <a:latin typeface="+mn-lt"/>
              </a:rPr>
              <a:t>visibilité</a:t>
            </a:r>
            <a:endParaRPr lang="nl-BE" sz="800" b="1" dirty="0">
              <a:latin typeface="+mn-lt"/>
            </a:endParaRPr>
          </a:p>
          <a:p>
            <a:pPr algn="ctr"/>
            <a:r>
              <a:rPr lang="nl-BE" sz="800" b="1" dirty="0" err="1">
                <a:latin typeface="+mn-lt"/>
              </a:rPr>
              <a:t>rétablie</a:t>
            </a:r>
            <a:endParaRPr lang="nl-BE" sz="800" b="1" dirty="0">
              <a:latin typeface="+mn-lt"/>
            </a:endParaRPr>
          </a:p>
        </p:txBody>
      </p:sp>
      <p:sp>
        <p:nvSpPr>
          <p:cNvPr id="27" name="Rounded Rectangle 122"/>
          <p:cNvSpPr>
            <a:spLocks noChangeArrowheads="1"/>
          </p:cNvSpPr>
          <p:nvPr/>
        </p:nvSpPr>
        <p:spPr bwMode="auto">
          <a:xfrm>
            <a:off x="2468664" y="4841454"/>
            <a:ext cx="1008063" cy="441325"/>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b="1" dirty="0" err="1">
                <a:latin typeface="+mn-lt"/>
              </a:rPr>
              <a:t>visibilité</a:t>
            </a:r>
            <a:r>
              <a:rPr lang="nl-BE" sz="800" b="1" dirty="0">
                <a:latin typeface="+mn-lt"/>
              </a:rPr>
              <a:t> du (des) point(s) de </a:t>
            </a:r>
            <a:r>
              <a:rPr lang="nl-BE" sz="800" b="1" dirty="0" err="1">
                <a:latin typeface="+mn-lt"/>
              </a:rPr>
              <a:t>détection</a:t>
            </a:r>
            <a:r>
              <a:rPr lang="nl-BE" sz="800" b="1" dirty="0">
                <a:latin typeface="+mn-lt"/>
              </a:rPr>
              <a:t> par la </a:t>
            </a:r>
            <a:r>
              <a:rPr lang="nl-BE" sz="800" b="1" dirty="0" err="1">
                <a:latin typeface="+mn-lt"/>
              </a:rPr>
              <a:t>vigie</a:t>
            </a:r>
            <a:r>
              <a:rPr lang="nl-BE" sz="800" b="1" dirty="0">
                <a:latin typeface="+mn-lt"/>
              </a:rPr>
              <a:t> </a:t>
            </a:r>
          </a:p>
        </p:txBody>
      </p:sp>
      <p:pic>
        <p:nvPicPr>
          <p:cNvPr id="26" name="Picture 11" descr="D:\Documents And Settings\GQR7802\Local Settings\Temporary Internet Files\Content.IE5\HNYX0581\MC900441310[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13201" y="4646191"/>
            <a:ext cx="479425" cy="390525"/>
          </a:xfrm>
          <a:prstGeom prst="rect">
            <a:avLst/>
          </a:prstGeom>
          <a:noFill/>
          <a:ln w="9525">
            <a:noFill/>
            <a:miter lim="800000"/>
            <a:headEnd/>
            <a:tailEnd/>
          </a:ln>
        </p:spPr>
      </p:pic>
      <p:sp>
        <p:nvSpPr>
          <p:cNvPr id="28" name="Rounded Rectangle 122"/>
          <p:cNvSpPr>
            <a:spLocks noChangeArrowheads="1"/>
          </p:cNvSpPr>
          <p:nvPr/>
        </p:nvSpPr>
        <p:spPr bwMode="auto">
          <a:xfrm>
            <a:off x="2468838" y="3587769"/>
            <a:ext cx="1008063" cy="441325"/>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b="1" dirty="0" err="1">
                <a:latin typeface="+mn-lt"/>
              </a:rPr>
              <a:t>visibilité</a:t>
            </a:r>
            <a:r>
              <a:rPr lang="nl-BE" sz="800" b="1" dirty="0">
                <a:latin typeface="+mn-lt"/>
              </a:rPr>
              <a:t> du (des) point(s) de </a:t>
            </a:r>
            <a:r>
              <a:rPr lang="nl-BE" sz="800" b="1" dirty="0" err="1">
                <a:latin typeface="+mn-lt"/>
              </a:rPr>
              <a:t>détection</a:t>
            </a:r>
            <a:r>
              <a:rPr lang="nl-BE" sz="800" b="1" dirty="0">
                <a:latin typeface="+mn-lt"/>
              </a:rPr>
              <a:t> par la </a:t>
            </a:r>
            <a:r>
              <a:rPr lang="nl-BE" sz="800" b="1" dirty="0" err="1">
                <a:latin typeface="+mn-lt"/>
              </a:rPr>
              <a:t>vigie</a:t>
            </a:r>
            <a:r>
              <a:rPr lang="nl-BE" sz="800" b="1" dirty="0">
                <a:latin typeface="+mn-lt"/>
              </a:rPr>
              <a:t> </a:t>
            </a:r>
          </a:p>
        </p:txBody>
      </p:sp>
      <p:cxnSp>
        <p:nvCxnSpPr>
          <p:cNvPr id="30" name="Straight Connector 29"/>
          <p:cNvCxnSpPr/>
          <p:nvPr/>
        </p:nvCxnSpPr>
        <p:spPr bwMode="auto">
          <a:xfrm flipH="1">
            <a:off x="2037006" y="2644022"/>
            <a:ext cx="2" cy="2434409"/>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34" name="Straight Connector 33"/>
          <p:cNvCxnSpPr>
            <a:endCxn id="28" idx="1"/>
          </p:cNvCxnSpPr>
          <p:nvPr/>
        </p:nvCxnSpPr>
        <p:spPr bwMode="auto">
          <a:xfrm>
            <a:off x="2037007" y="3783030"/>
            <a:ext cx="431831"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35" name="Straight Connector 34"/>
          <p:cNvCxnSpPr/>
          <p:nvPr/>
        </p:nvCxnSpPr>
        <p:spPr bwMode="auto">
          <a:xfrm>
            <a:off x="2036833" y="5046690"/>
            <a:ext cx="431831"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42" name="Straight Connector 41"/>
          <p:cNvCxnSpPr/>
          <p:nvPr/>
        </p:nvCxnSpPr>
        <p:spPr bwMode="auto">
          <a:xfrm>
            <a:off x="2039838" y="5078431"/>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43" name="Straight Arrow Connector 135"/>
          <p:cNvCxnSpPr>
            <a:cxnSpLocks noChangeShapeType="1"/>
          </p:cNvCxnSpPr>
          <p:nvPr/>
        </p:nvCxnSpPr>
        <p:spPr bwMode="auto">
          <a:xfrm>
            <a:off x="2039838" y="5274762"/>
            <a:ext cx="0" cy="468738"/>
          </a:xfrm>
          <a:prstGeom prst="straightConnector1">
            <a:avLst/>
          </a:prstGeom>
          <a:noFill/>
          <a:ln w="12700" algn="ctr">
            <a:solidFill>
              <a:schemeClr val="accent2"/>
            </a:solidFill>
            <a:prstDash val="dash"/>
            <a:round/>
            <a:headEnd/>
            <a:tailEnd type="none" w="med" len="med"/>
          </a:ln>
        </p:spPr>
      </p:cxnSp>
      <p:pic>
        <p:nvPicPr>
          <p:cNvPr id="33" name="Picture 3"/>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927649" y="578794"/>
            <a:ext cx="4118131" cy="1241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55"/>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96544" y="3422668"/>
            <a:ext cx="3127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Placeholder 2"/>
          <p:cNvSpPr txBox="1">
            <a:spLocks/>
          </p:cNvSpPr>
          <p:nvPr/>
        </p:nvSpPr>
        <p:spPr>
          <a:xfrm>
            <a:off x="9092302" y="191460"/>
            <a:ext cx="285625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6: </a:t>
            </a:r>
            <a:r>
              <a:rPr lang="en-GB" sz="900" kern="0" dirty="0" err="1">
                <a:latin typeface="Calibri" panose="020F0502020204030204" pitchFamily="34" charset="0"/>
                <a:cs typeface="Calibri" panose="020F0502020204030204" pitchFamily="34" charset="0"/>
              </a:rPr>
              <a:t>Fonctionnement</a:t>
            </a:r>
            <a:r>
              <a:rPr lang="en-GB" sz="900" kern="0" dirty="0">
                <a:latin typeface="Calibri" panose="020F0502020204030204" pitchFamily="34" charset="0"/>
                <a:cs typeface="Calibri" panose="020F0502020204030204" pitchFamily="34" charset="0"/>
              </a:rPr>
              <a:t> du </a:t>
            </a: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8731" y="2746165"/>
            <a:ext cx="3633945" cy="207373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2076" y="4779588"/>
            <a:ext cx="3550600" cy="1927823"/>
          </a:xfrm>
          <a:prstGeom prst="rect">
            <a:avLst/>
          </a:prstGeom>
        </p:spPr>
      </p:pic>
      <p:pic>
        <p:nvPicPr>
          <p:cNvPr id="32" name="Picture 31">
            <a:extLst>
              <a:ext uri="{FF2B5EF4-FFF2-40B4-BE49-F238E27FC236}">
                <a16:creationId xmlns:a16="http://schemas.microsoft.com/office/drawing/2014/main" id="{DB42E7BE-0686-4340-8B17-B33F69E03164}"/>
              </a:ext>
            </a:extLst>
          </p:cNvPr>
          <p:cNvPicPr>
            <a:picLocks noChangeAspect="1"/>
          </p:cNvPicPr>
          <p:nvPr/>
        </p:nvPicPr>
        <p:blipFill>
          <a:blip r:embed="rId9"/>
          <a:stretch>
            <a:fillRect/>
          </a:stretch>
        </p:blipFill>
        <p:spPr>
          <a:xfrm>
            <a:off x="2067094" y="5593268"/>
            <a:ext cx="231668" cy="323116"/>
          </a:xfrm>
          <a:prstGeom prst="rect">
            <a:avLst/>
          </a:prstGeom>
        </p:spPr>
      </p:pic>
      <p:sp>
        <p:nvSpPr>
          <p:cNvPr id="5" name="Rectangle 4">
            <a:extLst>
              <a:ext uri="{FF2B5EF4-FFF2-40B4-BE49-F238E27FC236}">
                <a16:creationId xmlns:a16="http://schemas.microsoft.com/office/drawing/2014/main" id="{16C4A863-054F-47AB-B308-B61AF375558A}"/>
              </a:ext>
            </a:extLst>
          </p:cNvPr>
          <p:cNvSpPr/>
          <p:nvPr/>
        </p:nvSpPr>
        <p:spPr>
          <a:xfrm>
            <a:off x="4295800" y="578794"/>
            <a:ext cx="1656184" cy="488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E5802FF-F5EA-4143-A9B4-35F819098DA5}"/>
              </a:ext>
            </a:extLst>
          </p:cNvPr>
          <p:cNvPicPr>
            <a:picLocks noChangeAspect="1"/>
          </p:cNvPicPr>
          <p:nvPr/>
        </p:nvPicPr>
        <p:blipFill>
          <a:blip r:embed="rId10"/>
          <a:stretch>
            <a:fillRect/>
          </a:stretch>
        </p:blipFill>
        <p:spPr>
          <a:xfrm>
            <a:off x="4523378" y="317759"/>
            <a:ext cx="926672" cy="749873"/>
          </a:xfrm>
          <a:prstGeom prst="rect">
            <a:avLst/>
          </a:prstGeom>
        </p:spPr>
      </p:pic>
    </p:spTree>
    <p:extLst>
      <p:ext uri="{BB962C8B-B14F-4D97-AF65-F5344CB8AC3E}">
        <p14:creationId xmlns:p14="http://schemas.microsoft.com/office/powerpoint/2010/main" val="5901514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135"/>
          <p:cNvCxnSpPr>
            <a:cxnSpLocks noChangeShapeType="1"/>
          </p:cNvCxnSpPr>
          <p:nvPr/>
        </p:nvCxnSpPr>
        <p:spPr bwMode="auto">
          <a:xfrm>
            <a:off x="2076589" y="692696"/>
            <a:ext cx="0" cy="468738"/>
          </a:xfrm>
          <a:prstGeom prst="straightConnector1">
            <a:avLst/>
          </a:prstGeom>
          <a:noFill/>
          <a:ln w="12700" algn="ctr">
            <a:solidFill>
              <a:schemeClr val="accent1"/>
            </a:solidFill>
            <a:prstDash val="dash"/>
            <a:round/>
            <a:headEnd/>
            <a:tailEnd type="none" w="med" len="med"/>
          </a:ln>
        </p:spPr>
      </p:cxnSp>
      <p:cxnSp>
        <p:nvCxnSpPr>
          <p:cNvPr id="10" name="Straight Connector 9"/>
          <p:cNvCxnSpPr/>
          <p:nvPr/>
        </p:nvCxnSpPr>
        <p:spPr bwMode="auto">
          <a:xfrm>
            <a:off x="2076589" y="1052408"/>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1" name="Rounded Rectangle 122"/>
          <p:cNvSpPr>
            <a:spLocks noChangeArrowheads="1"/>
          </p:cNvSpPr>
          <p:nvPr/>
        </p:nvSpPr>
        <p:spPr bwMode="auto">
          <a:xfrm>
            <a:off x="1706499" y="1323111"/>
            <a:ext cx="789101"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b="1" dirty="0" err="1">
                <a:latin typeface="+mn-lt"/>
              </a:rPr>
              <a:t>disposition</a:t>
            </a:r>
            <a:r>
              <a:rPr lang="nl-BE" sz="800" b="1" dirty="0">
                <a:latin typeface="+mn-lt"/>
              </a:rPr>
              <a:t> </a:t>
            </a:r>
          </a:p>
          <a:p>
            <a:pPr algn="ctr"/>
            <a:r>
              <a:rPr lang="nl-BE" sz="800" b="1" dirty="0">
                <a:latin typeface="+mn-lt"/>
              </a:rPr>
              <a:t>complémentaire</a:t>
            </a:r>
          </a:p>
        </p:txBody>
      </p:sp>
      <p:sp>
        <p:nvSpPr>
          <p:cNvPr id="18" name="Rounded Rectangle 122"/>
          <p:cNvSpPr>
            <a:spLocks noChangeArrowheads="1"/>
          </p:cNvSpPr>
          <p:nvPr/>
        </p:nvSpPr>
        <p:spPr bwMode="auto">
          <a:xfrm>
            <a:off x="1728468" y="3054003"/>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900" b="1" dirty="0" err="1">
                <a:latin typeface="+mn-lt"/>
              </a:rPr>
              <a:t>conditions</a:t>
            </a:r>
            <a:endParaRPr lang="nl-BE" sz="900" b="1" dirty="0">
              <a:latin typeface="+mn-lt"/>
            </a:endParaRPr>
          </a:p>
          <a:p>
            <a:pPr algn="ctr"/>
            <a:r>
              <a:rPr lang="nl-BE" sz="900" b="1" dirty="0">
                <a:latin typeface="+mn-lt"/>
              </a:rPr>
              <a:t>OK</a:t>
            </a:r>
          </a:p>
        </p:txBody>
      </p:sp>
      <p:cxnSp>
        <p:nvCxnSpPr>
          <p:cNvPr id="19" name="Straight Arrow Connector 135"/>
          <p:cNvCxnSpPr>
            <a:cxnSpLocks noChangeShapeType="1"/>
            <a:endCxn id="18" idx="0"/>
          </p:cNvCxnSpPr>
          <p:nvPr/>
        </p:nvCxnSpPr>
        <p:spPr bwMode="auto">
          <a:xfrm flipH="1">
            <a:off x="2079306" y="1785073"/>
            <a:ext cx="12261" cy="1268930"/>
          </a:xfrm>
          <a:prstGeom prst="straightConnector1">
            <a:avLst/>
          </a:prstGeom>
          <a:noFill/>
          <a:ln w="12700" algn="ctr">
            <a:solidFill>
              <a:schemeClr val="accent1"/>
            </a:solidFill>
            <a:prstDash val="dash"/>
            <a:round/>
            <a:headEnd/>
            <a:tailEnd type="none" w="med" len="med"/>
          </a:ln>
        </p:spPr>
      </p:cxnSp>
      <p:cxnSp>
        <p:nvCxnSpPr>
          <p:cNvPr id="21" name="Straight Connector 20"/>
          <p:cNvCxnSpPr/>
          <p:nvPr/>
        </p:nvCxnSpPr>
        <p:spPr bwMode="auto">
          <a:xfrm>
            <a:off x="2076119" y="2797201"/>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2" name="Straight Connector 21"/>
          <p:cNvCxnSpPr/>
          <p:nvPr/>
        </p:nvCxnSpPr>
        <p:spPr bwMode="auto">
          <a:xfrm>
            <a:off x="2091566" y="1785074"/>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3" name="Straight Connector 22"/>
          <p:cNvCxnSpPr/>
          <p:nvPr/>
        </p:nvCxnSpPr>
        <p:spPr bwMode="auto">
          <a:xfrm>
            <a:off x="2057839" y="351596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4" name="Straight Arrow Connector 135"/>
          <p:cNvCxnSpPr>
            <a:cxnSpLocks noChangeShapeType="1"/>
          </p:cNvCxnSpPr>
          <p:nvPr/>
        </p:nvCxnSpPr>
        <p:spPr bwMode="auto">
          <a:xfrm flipH="1">
            <a:off x="2048101" y="3515965"/>
            <a:ext cx="12261" cy="1268930"/>
          </a:xfrm>
          <a:prstGeom prst="straightConnector1">
            <a:avLst/>
          </a:prstGeom>
          <a:noFill/>
          <a:ln w="12700" algn="ctr">
            <a:solidFill>
              <a:schemeClr val="accent1"/>
            </a:solidFill>
            <a:prstDash val="dash"/>
            <a:round/>
            <a:headEnd/>
            <a:tailEnd type="none" w="med" len="med"/>
          </a:ln>
        </p:spPr>
      </p:cxnSp>
      <p:sp>
        <p:nvSpPr>
          <p:cNvPr id="25" name="Rounded Rectangle 122"/>
          <p:cNvSpPr>
            <a:spLocks noChangeArrowheads="1"/>
          </p:cNvSpPr>
          <p:nvPr/>
        </p:nvSpPr>
        <p:spPr bwMode="auto">
          <a:xfrm>
            <a:off x="1706499" y="4767951"/>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900" b="1" dirty="0">
                <a:latin typeface="+mn-lt"/>
              </a:rPr>
              <a:t>reprise du </a:t>
            </a:r>
            <a:r>
              <a:rPr lang="nl-BE" sz="900" b="1" dirty="0" err="1">
                <a:latin typeface="+mn-lt"/>
              </a:rPr>
              <a:t>travail</a:t>
            </a:r>
            <a:r>
              <a:rPr lang="nl-BE" sz="900" b="1" dirty="0">
                <a:latin typeface="+mn-lt"/>
              </a:rPr>
              <a:t> </a:t>
            </a:r>
          </a:p>
        </p:txBody>
      </p:sp>
      <p:cxnSp>
        <p:nvCxnSpPr>
          <p:cNvPr id="26" name="Straight Connector 25"/>
          <p:cNvCxnSpPr/>
          <p:nvPr/>
        </p:nvCxnSpPr>
        <p:spPr bwMode="auto">
          <a:xfrm>
            <a:off x="2054150" y="4511149"/>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7" name="Straight Connector 26"/>
          <p:cNvCxnSpPr/>
          <p:nvPr/>
        </p:nvCxnSpPr>
        <p:spPr bwMode="auto">
          <a:xfrm>
            <a:off x="2044964" y="5229913"/>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31" name="Rounded Rectangle 30"/>
          <p:cNvSpPr/>
          <p:nvPr/>
        </p:nvSpPr>
        <p:spPr bwMode="auto">
          <a:xfrm>
            <a:off x="3453338" y="1305001"/>
            <a:ext cx="7251174" cy="570468"/>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600" dirty="0">
                <a:solidFill>
                  <a:srgbClr val="FF0000"/>
                </a:solidFill>
                <a:latin typeface="Calibri" panose="020F0502020204030204" pitchFamily="34" charset="0"/>
                <a:cs typeface="Calibri" panose="020F0502020204030204" pitchFamily="34" charset="0"/>
              </a:rPr>
              <a:t>Avant de </a:t>
            </a:r>
            <a:r>
              <a:rPr lang="en-US" sz="1600" dirty="0" err="1">
                <a:solidFill>
                  <a:srgbClr val="FF0000"/>
                </a:solidFill>
                <a:latin typeface="Calibri" panose="020F0502020204030204" pitchFamily="34" charset="0"/>
                <a:cs typeface="Calibri" panose="020F0502020204030204" pitchFamily="34" charset="0"/>
              </a:rPr>
              <a:t>reprendre</a:t>
            </a:r>
            <a:r>
              <a:rPr lang="en-US" sz="1600" dirty="0">
                <a:solidFill>
                  <a:srgbClr val="FF0000"/>
                </a:solidFill>
                <a:latin typeface="Calibri" panose="020F0502020204030204" pitchFamily="34" charset="0"/>
                <a:cs typeface="Calibri" panose="020F0502020204030204" pitchFamily="34" charset="0"/>
              </a:rPr>
              <a:t> le travail, </a:t>
            </a:r>
            <a:r>
              <a:rPr lang="en-US" sz="1600" dirty="0" err="1">
                <a:solidFill>
                  <a:srgbClr val="FF0000"/>
                </a:solidFill>
                <a:latin typeface="Calibri" panose="020F0502020204030204" pitchFamily="34" charset="0"/>
                <a:cs typeface="Calibri" panose="020F0502020204030204" pitchFamily="34" charset="0"/>
              </a:rPr>
              <a:t>s’assurer</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qu’aucun</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autre</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mouvement</a:t>
            </a:r>
            <a:r>
              <a:rPr lang="en-US" sz="1600" dirty="0">
                <a:solidFill>
                  <a:srgbClr val="FF0000"/>
                </a:solidFill>
                <a:latin typeface="Calibri" panose="020F0502020204030204" pitchFamily="34" charset="0"/>
                <a:cs typeface="Calibri" panose="020F0502020204030204" pitchFamily="34" charset="0"/>
              </a:rPr>
              <a:t> ne </a:t>
            </a:r>
            <a:r>
              <a:rPr lang="en-US" sz="1600" dirty="0" err="1">
                <a:solidFill>
                  <a:srgbClr val="FF0000"/>
                </a:solidFill>
                <a:latin typeface="Calibri" panose="020F0502020204030204" pitchFamily="34" charset="0"/>
                <a:cs typeface="Calibri" panose="020F0502020204030204" pitchFamily="34" charset="0"/>
              </a:rPr>
              <a:t>survient</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ni</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n’a</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été</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signalé</a:t>
            </a:r>
            <a:r>
              <a:rPr lang="en-US" sz="1600" dirty="0">
                <a:solidFill>
                  <a:srgbClr val="FF0000"/>
                </a:solidFill>
                <a:latin typeface="Calibri" panose="020F0502020204030204" pitchFamily="34" charset="0"/>
                <a:cs typeface="Calibri" panose="020F0502020204030204" pitchFamily="34" charset="0"/>
              </a:rPr>
              <a:t>.  </a:t>
            </a:r>
          </a:p>
        </p:txBody>
      </p:sp>
      <p:pic>
        <p:nvPicPr>
          <p:cNvPr id="6" name="Picture 5"/>
          <p:cNvPicPr>
            <a:picLocks noChangeAspect="1"/>
          </p:cNvPicPr>
          <p:nvPr/>
        </p:nvPicPr>
        <p:blipFill>
          <a:blip r:embed="rId2"/>
          <a:stretch>
            <a:fillRect/>
          </a:stretch>
        </p:blipFill>
        <p:spPr>
          <a:xfrm>
            <a:off x="2835930" y="1273216"/>
            <a:ext cx="469433" cy="634039"/>
          </a:xfrm>
          <a:prstGeom prst="rect">
            <a:avLst/>
          </a:prstGeom>
        </p:spPr>
      </p:pic>
      <p:sp>
        <p:nvSpPr>
          <p:cNvPr id="32" name="Text Placeholder 2"/>
          <p:cNvSpPr txBox="1">
            <a:spLocks/>
          </p:cNvSpPr>
          <p:nvPr/>
        </p:nvSpPr>
        <p:spPr>
          <a:xfrm>
            <a:off x="8904312" y="220301"/>
            <a:ext cx="285625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6: </a:t>
            </a:r>
            <a:r>
              <a:rPr lang="en-GB" sz="900" kern="0" dirty="0" err="1">
                <a:latin typeface="Calibri" panose="020F0502020204030204" pitchFamily="34" charset="0"/>
                <a:cs typeface="Calibri" panose="020F0502020204030204" pitchFamily="34" charset="0"/>
              </a:rPr>
              <a:t>Fonctionnement</a:t>
            </a:r>
            <a:r>
              <a:rPr lang="en-GB" sz="900" kern="0" dirty="0">
                <a:latin typeface="Calibri" panose="020F0502020204030204" pitchFamily="34" charset="0"/>
                <a:cs typeface="Calibri" panose="020F0502020204030204" pitchFamily="34" charset="0"/>
              </a:rPr>
              <a:t> du </a:t>
            </a: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a:t>
            </a:r>
          </a:p>
        </p:txBody>
      </p:sp>
      <p:grpSp>
        <p:nvGrpSpPr>
          <p:cNvPr id="20" name="Group 19"/>
          <p:cNvGrpSpPr/>
          <p:nvPr/>
        </p:nvGrpSpPr>
        <p:grpSpPr>
          <a:xfrm>
            <a:off x="2639616" y="1988839"/>
            <a:ext cx="5472608" cy="2246091"/>
            <a:chOff x="1585896" y="135231"/>
            <a:chExt cx="8349308" cy="3744199"/>
          </a:xfrm>
        </p:grpSpPr>
        <p:sp>
          <p:nvSpPr>
            <p:cNvPr id="30" name="Rectangular Callout 50"/>
            <p:cNvSpPr>
              <a:spLocks noChangeArrowheads="1"/>
            </p:cNvSpPr>
            <p:nvPr/>
          </p:nvSpPr>
          <p:spPr bwMode="auto">
            <a:xfrm>
              <a:off x="6509948" y="235361"/>
              <a:ext cx="822426" cy="377824"/>
            </a:xfrm>
            <a:prstGeom prst="wedgeRectCallout">
              <a:avLst>
                <a:gd name="adj1" fmla="val -97459"/>
                <a:gd name="adj2" fmla="val -37906"/>
              </a:avLst>
            </a:prstGeom>
            <a:solidFill>
              <a:srgbClr val="92D050"/>
            </a:solidFill>
            <a:ln w="31750" algn="ctr">
              <a:solidFill>
                <a:srgbClr val="92D05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dirty="0">
                  <a:solidFill>
                    <a:schemeClr val="bg1"/>
                  </a:solidFill>
                  <a:latin typeface="+mn-lt"/>
                </a:rPr>
                <a:t>OK</a:t>
              </a:r>
              <a:endParaRPr lang="en-US" sz="1400" b="1" dirty="0">
                <a:solidFill>
                  <a:schemeClr val="bg1"/>
                </a:solidFill>
                <a:latin typeface="+mn-lt"/>
              </a:endParaRPr>
            </a:p>
          </p:txBody>
        </p:sp>
        <p:cxnSp>
          <p:nvCxnSpPr>
            <p:cNvPr id="33" name="Straight Arrow Connector 32"/>
            <p:cNvCxnSpPr>
              <a:endCxn id="47" idx="1"/>
            </p:cNvCxnSpPr>
            <p:nvPr/>
          </p:nvCxnSpPr>
          <p:spPr>
            <a:xfrm flipH="1">
              <a:off x="2759347" y="588215"/>
              <a:ext cx="2796359" cy="263929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48" idx="7"/>
            </p:cNvCxnSpPr>
            <p:nvPr/>
          </p:nvCxnSpPr>
          <p:spPr>
            <a:xfrm flipH="1">
              <a:off x="2836402" y="860436"/>
              <a:ext cx="2719580" cy="290806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5" name="Rechthoek 35"/>
            <p:cNvSpPr>
              <a:spLocks noChangeArrowheads="1"/>
            </p:cNvSpPr>
            <p:nvPr/>
          </p:nvSpPr>
          <p:spPr bwMode="auto">
            <a:xfrm>
              <a:off x="3604299" y="389882"/>
              <a:ext cx="1504925" cy="396874"/>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grpSp>
          <p:nvGrpSpPr>
            <p:cNvPr id="36" name="Group 35"/>
            <p:cNvGrpSpPr/>
            <p:nvPr/>
          </p:nvGrpSpPr>
          <p:grpSpPr>
            <a:xfrm>
              <a:off x="1585896" y="135231"/>
              <a:ext cx="8349308" cy="3744199"/>
              <a:chOff x="1848368" y="551450"/>
              <a:chExt cx="8349308" cy="3744199"/>
            </a:xfrm>
          </p:grpSpPr>
          <p:sp>
            <p:nvSpPr>
              <p:cNvPr id="41" name="TextBox 40"/>
              <p:cNvSpPr txBox="1"/>
              <p:nvPr/>
            </p:nvSpPr>
            <p:spPr>
              <a:xfrm>
                <a:off x="1886721" y="3113346"/>
                <a:ext cx="900400" cy="363823"/>
              </a:xfrm>
              <a:prstGeom prst="rect">
                <a:avLst/>
              </a:prstGeom>
              <a:noFill/>
            </p:spPr>
            <p:txBody>
              <a:bodyPr wrap="square" rtlCol="0">
                <a:spAutoFit/>
              </a:bodyPr>
              <a:lstStyle/>
              <a:p>
                <a:r>
                  <a:rPr lang="en-GB" sz="1000" b="1" dirty="0">
                    <a:latin typeface="+mn-lt"/>
                  </a:rPr>
                  <a:t>Namur</a:t>
                </a:r>
                <a:r>
                  <a:rPr lang="en-GB" sz="1200" dirty="0"/>
                  <a:t> </a:t>
                </a:r>
              </a:p>
            </p:txBody>
          </p:sp>
          <p:sp>
            <p:nvSpPr>
              <p:cNvPr id="42" name="Rectangle 41"/>
              <p:cNvSpPr/>
              <p:nvPr/>
            </p:nvSpPr>
            <p:spPr>
              <a:xfrm>
                <a:off x="9561773" y="3140899"/>
                <a:ext cx="635903" cy="323398"/>
              </a:xfrm>
              <a:prstGeom prst="rect">
                <a:avLst/>
              </a:prstGeom>
            </p:spPr>
            <p:txBody>
              <a:bodyPr wrap="none">
                <a:spAutoFit/>
              </a:bodyPr>
              <a:lstStyle/>
              <a:p>
                <a:r>
                  <a:rPr lang="en-GB" sz="1000" b="1" dirty="0">
                    <a:latin typeface="+mn-lt"/>
                  </a:rPr>
                  <a:t>Arlon</a:t>
                </a:r>
                <a:endParaRPr lang="en-GB" sz="1000" dirty="0">
                  <a:latin typeface="+mn-lt"/>
                </a:endParaRPr>
              </a:p>
            </p:txBody>
          </p:sp>
          <p:cxnSp>
            <p:nvCxnSpPr>
              <p:cNvPr id="43" name="Straight Connector 14"/>
              <p:cNvCxnSpPr/>
              <p:nvPr/>
            </p:nvCxnSpPr>
            <p:spPr bwMode="auto">
              <a:xfrm flipV="1">
                <a:off x="1897250" y="3662783"/>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728" y="551450"/>
                <a:ext cx="479860" cy="1131757"/>
              </a:xfrm>
              <a:prstGeom prst="rect">
                <a:avLst/>
              </a:prstGeom>
            </p:spPr>
          </p:pic>
          <p:cxnSp>
            <p:nvCxnSpPr>
              <p:cNvPr id="46" name="Straight Connector 14"/>
              <p:cNvCxnSpPr/>
              <p:nvPr/>
            </p:nvCxnSpPr>
            <p:spPr bwMode="auto">
              <a:xfrm flipV="1">
                <a:off x="1848368" y="4210748"/>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47" name="Oval 46"/>
              <p:cNvSpPr>
                <a:spLocks noChangeArrowheads="1"/>
              </p:cNvSpPr>
              <p:nvPr/>
            </p:nvSpPr>
            <p:spPr bwMode="auto">
              <a:xfrm>
                <a:off x="3006242" y="3627923"/>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8" name="Oval 63"/>
              <p:cNvSpPr>
                <a:spLocks noChangeArrowheads="1"/>
              </p:cNvSpPr>
              <p:nvPr/>
            </p:nvSpPr>
            <p:spPr bwMode="auto">
              <a:xfrm>
                <a:off x="3008088" y="4168911"/>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9" name="Rectangle 18"/>
              <p:cNvSpPr>
                <a:spLocks noChangeArrowheads="1"/>
              </p:cNvSpPr>
              <p:nvPr/>
            </p:nvSpPr>
            <p:spPr bwMode="auto">
              <a:xfrm>
                <a:off x="8939405" y="360168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50" name="Rectangle 18"/>
              <p:cNvSpPr>
                <a:spLocks noChangeArrowheads="1"/>
              </p:cNvSpPr>
              <p:nvPr/>
            </p:nvSpPr>
            <p:spPr bwMode="auto">
              <a:xfrm>
                <a:off x="8935160" y="4162176"/>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52" name="Rectangle 102"/>
              <p:cNvSpPr>
                <a:spLocks noChangeArrowheads="1"/>
              </p:cNvSpPr>
              <p:nvPr/>
            </p:nvSpPr>
            <p:spPr bwMode="auto">
              <a:xfrm>
                <a:off x="5506200" y="3510587"/>
                <a:ext cx="1265749" cy="317006"/>
              </a:xfrm>
              <a:prstGeom prst="rect">
                <a:avLst/>
              </a:prstGeom>
              <a:solidFill>
                <a:srgbClr val="FFFF00"/>
              </a:solidFill>
              <a:ln w="31750" algn="ctr">
                <a:solidFill>
                  <a:srgbClr val="FFC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54" name="Chevron 29"/>
              <p:cNvSpPr>
                <a:spLocks noChangeArrowheads="1"/>
              </p:cNvSpPr>
              <p:nvPr/>
            </p:nvSpPr>
            <p:spPr bwMode="auto">
              <a:xfrm>
                <a:off x="2265484" y="3606161"/>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55" name="Chevron 30"/>
              <p:cNvSpPr>
                <a:spLocks noChangeAspect="1"/>
              </p:cNvSpPr>
              <p:nvPr/>
            </p:nvSpPr>
            <p:spPr bwMode="auto">
              <a:xfrm flipH="1">
                <a:off x="2274162" y="4151187"/>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cxnSp>
            <p:nvCxnSpPr>
              <p:cNvPr id="56" name="Straight Arrow Connector 55"/>
              <p:cNvCxnSpPr>
                <a:stCxn id="45" idx="3"/>
                <a:endCxn id="49" idx="0"/>
              </p:cNvCxnSpPr>
              <p:nvPr/>
            </p:nvCxnSpPr>
            <p:spPr>
              <a:xfrm>
                <a:off x="6298588" y="1117329"/>
                <a:ext cx="2701936" cy="248435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50" idx="1"/>
              </p:cNvCxnSpPr>
              <p:nvPr/>
            </p:nvCxnSpPr>
            <p:spPr>
              <a:xfrm>
                <a:off x="6282621" y="1276655"/>
                <a:ext cx="2652539" cy="294584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6124764" y="1683207"/>
                <a:ext cx="15967" cy="519677"/>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9" name="Picture 58" descr="D:\Documents And Settings\GQR7802\Local Settings\Temporary Internet Files\Content.IE5\HNYX0581\MC900441310[1].png"/>
              <p:cNvPicPr/>
              <p:nvPr/>
            </p:nvPicPr>
            <p:blipFill>
              <a:blip r:embed="rId4" cstate="print"/>
              <a:srcRect/>
              <a:stretch>
                <a:fillRect/>
              </a:stretch>
            </p:blipFill>
            <p:spPr bwMode="auto">
              <a:xfrm>
                <a:off x="7530711" y="2232760"/>
                <a:ext cx="246380" cy="246380"/>
              </a:xfrm>
              <a:prstGeom prst="rect">
                <a:avLst/>
              </a:prstGeom>
              <a:noFill/>
            </p:spPr>
          </p:pic>
          <p:grpSp>
            <p:nvGrpSpPr>
              <p:cNvPr id="60" name="Group 176"/>
              <p:cNvGrpSpPr>
                <a:grpSpLocks noChangeAspect="1"/>
              </p:cNvGrpSpPr>
              <p:nvPr/>
            </p:nvGrpSpPr>
            <p:grpSpPr bwMode="auto">
              <a:xfrm>
                <a:off x="5424924" y="3624650"/>
                <a:ext cx="162552" cy="107572"/>
                <a:chOff x="7956376" y="548680"/>
                <a:chExt cx="216024" cy="144016"/>
              </a:xfrm>
            </p:grpSpPr>
            <p:cxnSp>
              <p:nvCxnSpPr>
                <p:cNvPr id="67"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68"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sp>
            <p:nvSpPr>
              <p:cNvPr id="61" name="Rectangle 47"/>
              <p:cNvSpPr>
                <a:spLocks noChangeArrowheads="1"/>
              </p:cNvSpPr>
              <p:nvPr/>
            </p:nvSpPr>
            <p:spPr bwMode="auto">
              <a:xfrm>
                <a:off x="8429895" y="2202884"/>
                <a:ext cx="1223433" cy="143933"/>
              </a:xfrm>
              <a:prstGeom prst="rect">
                <a:avLst/>
              </a:prstGeom>
              <a:solidFill>
                <a:schemeClr val="bg1"/>
              </a:solidFill>
              <a:ln w="31750" algn="ctr">
                <a:noFill/>
                <a:round/>
                <a:headEnd/>
                <a:tailEnd/>
              </a:ln>
            </p:spPr>
            <p:txBody>
              <a:bodyPr wrap="none" anchor="ctr"/>
              <a:lstStyle/>
              <a:p>
                <a:pPr algn="ctr"/>
                <a:endParaRPr lang="en-US"/>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3624" y="2271656"/>
                <a:ext cx="439152" cy="675172"/>
              </a:xfrm>
              <a:prstGeom prst="rect">
                <a:avLst/>
              </a:prstGeom>
            </p:spPr>
          </p:pic>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4245" y="2269386"/>
                <a:ext cx="439152" cy="675172"/>
              </a:xfrm>
              <a:prstGeom prst="rect">
                <a:avLst/>
              </a:prstGeom>
            </p:spPr>
          </p:pic>
          <p:grpSp>
            <p:nvGrpSpPr>
              <p:cNvPr id="64" name="Group 176"/>
              <p:cNvGrpSpPr>
                <a:grpSpLocks noChangeAspect="1"/>
              </p:cNvGrpSpPr>
              <p:nvPr/>
            </p:nvGrpSpPr>
            <p:grpSpPr bwMode="auto">
              <a:xfrm>
                <a:off x="6695388" y="3615250"/>
                <a:ext cx="162552" cy="107572"/>
                <a:chOff x="7956376" y="548680"/>
                <a:chExt cx="216024" cy="144016"/>
              </a:xfrm>
            </p:grpSpPr>
            <p:cxnSp>
              <p:nvCxnSpPr>
                <p:cNvPr id="65"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66"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pic>
          <p:nvPicPr>
            <p:cNvPr id="37" name="Picture 36" descr="D:\Documents And Settings\GQR7802\Local Settings\Temporary Internet Files\Content.IE5\HNYX0581\MC900441310[1].png"/>
            <p:cNvPicPr/>
            <p:nvPr/>
          </p:nvPicPr>
          <p:blipFill>
            <a:blip r:embed="rId4" cstate="print"/>
            <a:srcRect/>
            <a:stretch>
              <a:fillRect/>
            </a:stretch>
          </p:blipFill>
          <p:spPr bwMode="auto">
            <a:xfrm>
              <a:off x="7229054" y="2193143"/>
              <a:ext cx="246380" cy="246380"/>
            </a:xfrm>
            <a:prstGeom prst="rect">
              <a:avLst/>
            </a:prstGeom>
            <a:noFill/>
          </p:spPr>
        </p:pic>
        <p:pic>
          <p:nvPicPr>
            <p:cNvPr id="38" name="Picture 37" descr="D:\Documents And Settings\GQR7802\Local Settings\Temporary Internet Files\Content.IE5\HNYX0581\MC900441310[1].png"/>
            <p:cNvPicPr/>
            <p:nvPr/>
          </p:nvPicPr>
          <p:blipFill>
            <a:blip r:embed="rId4" cstate="print"/>
            <a:srcRect/>
            <a:stretch>
              <a:fillRect/>
            </a:stretch>
          </p:blipFill>
          <p:spPr bwMode="auto">
            <a:xfrm>
              <a:off x="5758918" y="1414333"/>
              <a:ext cx="246380" cy="246380"/>
            </a:xfrm>
            <a:prstGeom prst="rect">
              <a:avLst/>
            </a:prstGeom>
            <a:noFill/>
          </p:spPr>
        </p:pic>
        <p:pic>
          <p:nvPicPr>
            <p:cNvPr id="39" name="Picture 38" descr="D:\Documents And Settings\GQR7802\Local Settings\Temporary Internet Files\Content.IE5\HNYX0581\MC900441310[1].png"/>
            <p:cNvPicPr/>
            <p:nvPr/>
          </p:nvPicPr>
          <p:blipFill>
            <a:blip r:embed="rId4" cstate="print"/>
            <a:srcRect/>
            <a:stretch>
              <a:fillRect/>
            </a:stretch>
          </p:blipFill>
          <p:spPr bwMode="auto">
            <a:xfrm>
              <a:off x="4107666" y="2148714"/>
              <a:ext cx="246380" cy="246380"/>
            </a:xfrm>
            <a:prstGeom prst="rect">
              <a:avLst/>
            </a:prstGeom>
            <a:noFill/>
          </p:spPr>
        </p:pic>
        <p:pic>
          <p:nvPicPr>
            <p:cNvPr id="40" name="Picture 39" descr="D:\Documents And Settings\GQR7802\Local Settings\Temporary Internet Files\Content.IE5\HNYX0581\MC900441310[1].png"/>
            <p:cNvPicPr/>
            <p:nvPr/>
          </p:nvPicPr>
          <p:blipFill>
            <a:blip r:embed="rId4" cstate="print"/>
            <a:srcRect/>
            <a:stretch>
              <a:fillRect/>
            </a:stretch>
          </p:blipFill>
          <p:spPr bwMode="auto">
            <a:xfrm>
              <a:off x="3911146" y="1889306"/>
              <a:ext cx="246380" cy="246380"/>
            </a:xfrm>
            <a:prstGeom prst="rect">
              <a:avLst/>
            </a:prstGeom>
            <a:noFill/>
          </p:spPr>
        </p:pic>
      </p:grpSp>
      <p:grpSp>
        <p:nvGrpSpPr>
          <p:cNvPr id="69" name="Group 68"/>
          <p:cNvGrpSpPr/>
          <p:nvPr/>
        </p:nvGrpSpPr>
        <p:grpSpPr>
          <a:xfrm>
            <a:off x="2794317" y="4294337"/>
            <a:ext cx="5533931" cy="2339463"/>
            <a:chOff x="1585896" y="135231"/>
            <a:chExt cx="8449790" cy="3744199"/>
          </a:xfrm>
        </p:grpSpPr>
        <p:sp>
          <p:nvSpPr>
            <p:cNvPr id="70" name="Rectangular Callout 50"/>
            <p:cNvSpPr>
              <a:spLocks noChangeArrowheads="1"/>
            </p:cNvSpPr>
            <p:nvPr/>
          </p:nvSpPr>
          <p:spPr bwMode="auto">
            <a:xfrm>
              <a:off x="6509948" y="235363"/>
              <a:ext cx="3525738" cy="389665"/>
            </a:xfrm>
            <a:prstGeom prst="wedgeRectCallout">
              <a:avLst>
                <a:gd name="adj1" fmla="val -64175"/>
                <a:gd name="adj2" fmla="val -35332"/>
              </a:avLst>
            </a:prstGeom>
            <a:solidFill>
              <a:srgbClr val="92D050"/>
            </a:solidFill>
            <a:ln w="31750" algn="ctr">
              <a:solidFill>
                <a:srgbClr val="92D05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dirty="0">
                  <a:solidFill>
                    <a:schemeClr val="bg1"/>
                  </a:solidFill>
                  <a:latin typeface="+mn-lt"/>
                </a:rPr>
                <a:t>LES TRAVAUX PEUVENT REPRENDRE</a:t>
              </a:r>
              <a:endParaRPr lang="en-US" sz="1400" b="1" dirty="0">
                <a:solidFill>
                  <a:schemeClr val="bg1"/>
                </a:solidFill>
                <a:latin typeface="+mn-lt"/>
              </a:endParaRPr>
            </a:p>
          </p:txBody>
        </p:sp>
        <p:cxnSp>
          <p:nvCxnSpPr>
            <p:cNvPr id="71" name="Straight Arrow Connector 70"/>
            <p:cNvCxnSpPr>
              <a:endCxn id="85" idx="1"/>
            </p:cNvCxnSpPr>
            <p:nvPr/>
          </p:nvCxnSpPr>
          <p:spPr>
            <a:xfrm flipH="1">
              <a:off x="2759347" y="588215"/>
              <a:ext cx="2796359" cy="263929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86" idx="7"/>
            </p:cNvCxnSpPr>
            <p:nvPr/>
          </p:nvCxnSpPr>
          <p:spPr>
            <a:xfrm flipH="1">
              <a:off x="2836402" y="860436"/>
              <a:ext cx="2719580" cy="290806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3" name="Rechthoek 35"/>
            <p:cNvSpPr>
              <a:spLocks noChangeArrowheads="1"/>
            </p:cNvSpPr>
            <p:nvPr/>
          </p:nvSpPr>
          <p:spPr bwMode="auto">
            <a:xfrm>
              <a:off x="3604299" y="389882"/>
              <a:ext cx="1504925" cy="396874"/>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grpSp>
          <p:nvGrpSpPr>
            <p:cNvPr id="74" name="Group 73"/>
            <p:cNvGrpSpPr/>
            <p:nvPr/>
          </p:nvGrpSpPr>
          <p:grpSpPr>
            <a:xfrm>
              <a:off x="1585896" y="135231"/>
              <a:ext cx="8349308" cy="3744199"/>
              <a:chOff x="1848368" y="551450"/>
              <a:chExt cx="8349308" cy="3744199"/>
            </a:xfrm>
          </p:grpSpPr>
          <p:sp>
            <p:nvSpPr>
              <p:cNvPr id="79" name="TextBox 78"/>
              <p:cNvSpPr txBox="1"/>
              <p:nvPr/>
            </p:nvSpPr>
            <p:spPr>
              <a:xfrm>
                <a:off x="1886721" y="3113346"/>
                <a:ext cx="900400" cy="363823"/>
              </a:xfrm>
              <a:prstGeom prst="rect">
                <a:avLst/>
              </a:prstGeom>
              <a:noFill/>
            </p:spPr>
            <p:txBody>
              <a:bodyPr wrap="square" rtlCol="0">
                <a:spAutoFit/>
              </a:bodyPr>
              <a:lstStyle/>
              <a:p>
                <a:r>
                  <a:rPr lang="en-GB" sz="1000" b="1" dirty="0">
                    <a:latin typeface="+mn-lt"/>
                  </a:rPr>
                  <a:t>Namur</a:t>
                </a:r>
                <a:r>
                  <a:rPr lang="en-GB" sz="1200" dirty="0"/>
                  <a:t> </a:t>
                </a:r>
              </a:p>
            </p:txBody>
          </p:sp>
          <p:sp>
            <p:nvSpPr>
              <p:cNvPr id="80" name="Rectangle 79"/>
              <p:cNvSpPr/>
              <p:nvPr/>
            </p:nvSpPr>
            <p:spPr>
              <a:xfrm>
                <a:off x="9561773" y="3140899"/>
                <a:ext cx="635903" cy="323398"/>
              </a:xfrm>
              <a:prstGeom prst="rect">
                <a:avLst/>
              </a:prstGeom>
            </p:spPr>
            <p:txBody>
              <a:bodyPr wrap="none">
                <a:spAutoFit/>
              </a:bodyPr>
              <a:lstStyle/>
              <a:p>
                <a:r>
                  <a:rPr lang="en-GB" sz="1000" b="1" dirty="0">
                    <a:latin typeface="+mn-lt"/>
                  </a:rPr>
                  <a:t>Arlon</a:t>
                </a:r>
                <a:endParaRPr lang="en-GB" sz="1000" dirty="0">
                  <a:latin typeface="+mn-lt"/>
                </a:endParaRPr>
              </a:p>
            </p:txBody>
          </p:sp>
          <p:cxnSp>
            <p:nvCxnSpPr>
              <p:cNvPr id="81" name="Straight Connector 14"/>
              <p:cNvCxnSpPr/>
              <p:nvPr/>
            </p:nvCxnSpPr>
            <p:spPr bwMode="auto">
              <a:xfrm flipV="1">
                <a:off x="1897250" y="3662783"/>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728" y="551450"/>
                <a:ext cx="479860" cy="1131757"/>
              </a:xfrm>
              <a:prstGeom prst="rect">
                <a:avLst/>
              </a:prstGeom>
            </p:spPr>
          </p:pic>
          <p:cxnSp>
            <p:nvCxnSpPr>
              <p:cNvPr id="84" name="Straight Connector 14"/>
              <p:cNvCxnSpPr/>
              <p:nvPr/>
            </p:nvCxnSpPr>
            <p:spPr bwMode="auto">
              <a:xfrm flipV="1">
                <a:off x="1848368" y="4210748"/>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85" name="Oval 84"/>
              <p:cNvSpPr>
                <a:spLocks noChangeArrowheads="1"/>
              </p:cNvSpPr>
              <p:nvPr/>
            </p:nvSpPr>
            <p:spPr bwMode="auto">
              <a:xfrm>
                <a:off x="3006242" y="3627923"/>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6" name="Oval 63"/>
              <p:cNvSpPr>
                <a:spLocks noChangeArrowheads="1"/>
              </p:cNvSpPr>
              <p:nvPr/>
            </p:nvSpPr>
            <p:spPr bwMode="auto">
              <a:xfrm>
                <a:off x="3008088" y="4168911"/>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7" name="Rectangle 18"/>
              <p:cNvSpPr>
                <a:spLocks noChangeArrowheads="1"/>
              </p:cNvSpPr>
              <p:nvPr/>
            </p:nvSpPr>
            <p:spPr bwMode="auto">
              <a:xfrm>
                <a:off x="8939405" y="360168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8" name="Rectangle 18"/>
              <p:cNvSpPr>
                <a:spLocks noChangeArrowheads="1"/>
              </p:cNvSpPr>
              <p:nvPr/>
            </p:nvSpPr>
            <p:spPr bwMode="auto">
              <a:xfrm>
                <a:off x="8935160" y="4162176"/>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90" name="Rectangle 102"/>
              <p:cNvSpPr>
                <a:spLocks noChangeArrowheads="1"/>
              </p:cNvSpPr>
              <p:nvPr/>
            </p:nvSpPr>
            <p:spPr bwMode="auto">
              <a:xfrm>
                <a:off x="5506200" y="3510587"/>
                <a:ext cx="1265749" cy="317006"/>
              </a:xfrm>
              <a:prstGeom prst="rect">
                <a:avLst/>
              </a:prstGeom>
              <a:solidFill>
                <a:srgbClr val="FFFF00"/>
              </a:solidFill>
              <a:ln w="31750" algn="ctr">
                <a:solidFill>
                  <a:srgbClr val="FFC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92" name="Chevron 29"/>
              <p:cNvSpPr>
                <a:spLocks noChangeArrowheads="1"/>
              </p:cNvSpPr>
              <p:nvPr/>
            </p:nvSpPr>
            <p:spPr bwMode="auto">
              <a:xfrm>
                <a:off x="2265484" y="3606161"/>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93" name="Chevron 30"/>
              <p:cNvSpPr>
                <a:spLocks noChangeAspect="1"/>
              </p:cNvSpPr>
              <p:nvPr/>
            </p:nvSpPr>
            <p:spPr bwMode="auto">
              <a:xfrm flipH="1">
                <a:off x="2274162" y="4151187"/>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cxnSp>
            <p:nvCxnSpPr>
              <p:cNvPr id="94" name="Straight Arrow Connector 93"/>
              <p:cNvCxnSpPr>
                <a:stCxn id="83" idx="3"/>
                <a:endCxn id="87" idx="0"/>
              </p:cNvCxnSpPr>
              <p:nvPr/>
            </p:nvCxnSpPr>
            <p:spPr>
              <a:xfrm>
                <a:off x="6298588" y="1117329"/>
                <a:ext cx="2701936" cy="248435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endCxn id="88" idx="1"/>
              </p:cNvCxnSpPr>
              <p:nvPr/>
            </p:nvCxnSpPr>
            <p:spPr>
              <a:xfrm>
                <a:off x="6282621" y="1276655"/>
                <a:ext cx="2652539" cy="294584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6124764" y="1683207"/>
                <a:ext cx="15967" cy="519677"/>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7" name="Picture 96" descr="D:\Documents And Settings\GQR7802\Local Settings\Temporary Internet Files\Content.IE5\HNYX0581\MC900441310[1].png"/>
              <p:cNvPicPr/>
              <p:nvPr/>
            </p:nvPicPr>
            <p:blipFill>
              <a:blip r:embed="rId4" cstate="print"/>
              <a:srcRect/>
              <a:stretch>
                <a:fillRect/>
              </a:stretch>
            </p:blipFill>
            <p:spPr bwMode="auto">
              <a:xfrm>
                <a:off x="7530711" y="2232760"/>
                <a:ext cx="246380" cy="246380"/>
              </a:xfrm>
              <a:prstGeom prst="rect">
                <a:avLst/>
              </a:prstGeom>
              <a:noFill/>
            </p:spPr>
          </p:pic>
          <p:grpSp>
            <p:nvGrpSpPr>
              <p:cNvPr id="98" name="Group 176"/>
              <p:cNvGrpSpPr>
                <a:grpSpLocks noChangeAspect="1"/>
              </p:cNvGrpSpPr>
              <p:nvPr/>
            </p:nvGrpSpPr>
            <p:grpSpPr bwMode="auto">
              <a:xfrm>
                <a:off x="5424924" y="3624650"/>
                <a:ext cx="162552" cy="107572"/>
                <a:chOff x="7956376" y="548680"/>
                <a:chExt cx="216024" cy="144016"/>
              </a:xfrm>
            </p:grpSpPr>
            <p:cxnSp>
              <p:nvCxnSpPr>
                <p:cNvPr id="105"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06"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sp>
            <p:nvSpPr>
              <p:cNvPr id="99" name="Rectangle 47"/>
              <p:cNvSpPr>
                <a:spLocks noChangeArrowheads="1"/>
              </p:cNvSpPr>
              <p:nvPr/>
            </p:nvSpPr>
            <p:spPr bwMode="auto">
              <a:xfrm>
                <a:off x="8429895" y="2202884"/>
                <a:ext cx="1223433" cy="143933"/>
              </a:xfrm>
              <a:prstGeom prst="rect">
                <a:avLst/>
              </a:prstGeom>
              <a:solidFill>
                <a:schemeClr val="bg1"/>
              </a:solidFill>
              <a:ln w="31750" algn="ctr">
                <a:noFill/>
                <a:round/>
                <a:headEnd/>
                <a:tailEnd/>
              </a:ln>
            </p:spPr>
            <p:txBody>
              <a:bodyPr wrap="none" anchor="ctr"/>
              <a:lstStyle/>
              <a:p>
                <a:pPr algn="ctr"/>
                <a:endParaRPr lang="en-US"/>
              </a:p>
            </p:txBody>
          </p:sp>
          <p:pic>
            <p:nvPicPr>
              <p:cNvPr id="100" name="Picture 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3624" y="2271656"/>
                <a:ext cx="439152" cy="675172"/>
              </a:xfrm>
              <a:prstGeom prst="rect">
                <a:avLst/>
              </a:prstGeom>
            </p:spPr>
          </p:pic>
          <p:pic>
            <p:nvPicPr>
              <p:cNvPr id="101" name="Picture 1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4245" y="2269386"/>
                <a:ext cx="439152" cy="675172"/>
              </a:xfrm>
              <a:prstGeom prst="rect">
                <a:avLst/>
              </a:prstGeom>
            </p:spPr>
          </p:pic>
          <p:grpSp>
            <p:nvGrpSpPr>
              <p:cNvPr id="102" name="Group 176"/>
              <p:cNvGrpSpPr>
                <a:grpSpLocks noChangeAspect="1"/>
              </p:cNvGrpSpPr>
              <p:nvPr/>
            </p:nvGrpSpPr>
            <p:grpSpPr bwMode="auto">
              <a:xfrm>
                <a:off x="6695388" y="3615250"/>
                <a:ext cx="162552" cy="107572"/>
                <a:chOff x="7956376" y="548680"/>
                <a:chExt cx="216024" cy="144016"/>
              </a:xfrm>
            </p:grpSpPr>
            <p:cxnSp>
              <p:nvCxnSpPr>
                <p:cNvPr id="103"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04"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pic>
          <p:nvPicPr>
            <p:cNvPr id="75" name="Picture 74" descr="D:\Documents And Settings\GQR7802\Local Settings\Temporary Internet Files\Content.IE5\HNYX0581\MC900441310[1].png"/>
            <p:cNvPicPr/>
            <p:nvPr/>
          </p:nvPicPr>
          <p:blipFill>
            <a:blip r:embed="rId4" cstate="print"/>
            <a:srcRect/>
            <a:stretch>
              <a:fillRect/>
            </a:stretch>
          </p:blipFill>
          <p:spPr bwMode="auto">
            <a:xfrm>
              <a:off x="7229054" y="2193143"/>
              <a:ext cx="246380" cy="246380"/>
            </a:xfrm>
            <a:prstGeom prst="rect">
              <a:avLst/>
            </a:prstGeom>
            <a:noFill/>
          </p:spPr>
        </p:pic>
        <p:pic>
          <p:nvPicPr>
            <p:cNvPr id="76" name="Picture 75" descr="D:\Documents And Settings\GQR7802\Local Settings\Temporary Internet Files\Content.IE5\HNYX0581\MC900441310[1].png"/>
            <p:cNvPicPr/>
            <p:nvPr/>
          </p:nvPicPr>
          <p:blipFill>
            <a:blip r:embed="rId4" cstate="print"/>
            <a:srcRect/>
            <a:stretch>
              <a:fillRect/>
            </a:stretch>
          </p:blipFill>
          <p:spPr bwMode="auto">
            <a:xfrm>
              <a:off x="5758918" y="1414333"/>
              <a:ext cx="246380" cy="246380"/>
            </a:xfrm>
            <a:prstGeom prst="rect">
              <a:avLst/>
            </a:prstGeom>
            <a:noFill/>
          </p:spPr>
        </p:pic>
        <p:pic>
          <p:nvPicPr>
            <p:cNvPr id="77" name="Picture 76" descr="D:\Documents And Settings\GQR7802\Local Settings\Temporary Internet Files\Content.IE5\HNYX0581\MC900441310[1].png"/>
            <p:cNvPicPr/>
            <p:nvPr/>
          </p:nvPicPr>
          <p:blipFill>
            <a:blip r:embed="rId4" cstate="print"/>
            <a:srcRect/>
            <a:stretch>
              <a:fillRect/>
            </a:stretch>
          </p:blipFill>
          <p:spPr bwMode="auto">
            <a:xfrm>
              <a:off x="4107666" y="2148714"/>
              <a:ext cx="246380" cy="246380"/>
            </a:xfrm>
            <a:prstGeom prst="rect">
              <a:avLst/>
            </a:prstGeom>
            <a:noFill/>
          </p:spPr>
        </p:pic>
        <p:pic>
          <p:nvPicPr>
            <p:cNvPr id="78" name="Picture 77" descr="D:\Documents And Settings\GQR7802\Local Settings\Temporary Internet Files\Content.IE5\HNYX0581\MC900441310[1].png"/>
            <p:cNvPicPr/>
            <p:nvPr/>
          </p:nvPicPr>
          <p:blipFill>
            <a:blip r:embed="rId4" cstate="print"/>
            <a:srcRect/>
            <a:stretch>
              <a:fillRect/>
            </a:stretch>
          </p:blipFill>
          <p:spPr bwMode="auto">
            <a:xfrm>
              <a:off x="3911146" y="1889306"/>
              <a:ext cx="246380" cy="246380"/>
            </a:xfrm>
            <a:prstGeom prst="rect">
              <a:avLst/>
            </a:prstGeom>
            <a:noFill/>
          </p:spPr>
        </p:pic>
      </p:grpSp>
      <p:sp>
        <p:nvSpPr>
          <p:cNvPr id="107" name="Boog 80"/>
          <p:cNvSpPr/>
          <p:nvPr/>
        </p:nvSpPr>
        <p:spPr bwMode="auto">
          <a:xfrm rot="2379964">
            <a:off x="5300582" y="5540478"/>
            <a:ext cx="374453" cy="1022164"/>
          </a:xfrm>
          <a:prstGeom prst="arc">
            <a:avLst>
              <a:gd name="adj1" fmla="val 17342940"/>
              <a:gd name="adj2" fmla="val 0"/>
            </a:avLst>
          </a:prstGeom>
          <a:noFill/>
          <a:ln w="31750" cap="flat" cmpd="sng" algn="ctr">
            <a:solidFill>
              <a:srgbClr val="92D050"/>
            </a:solidFill>
            <a:prstDash val="solid"/>
            <a:round/>
            <a:headEnd type="none" w="med" len="med"/>
            <a:tailEnd type="arrow" w="med" len="med"/>
          </a:ln>
          <a:effectLst/>
        </p:spPr>
        <p:txBody>
          <a:bodyPr wrap="none" anchor="ctr"/>
          <a:lstStyle/>
          <a:p>
            <a:pPr algn="ctr">
              <a:defRPr/>
            </a:pPr>
            <a:endParaRPr lang="nl-BE">
              <a:latin typeface="Arial" charset="0"/>
              <a:cs typeface="Arial" charset="0"/>
            </a:endParaRPr>
          </a:p>
        </p:txBody>
      </p:sp>
      <p:cxnSp>
        <p:nvCxnSpPr>
          <p:cNvPr id="108" name="Straight Connector 111"/>
          <p:cNvCxnSpPr/>
          <p:nvPr/>
        </p:nvCxnSpPr>
        <p:spPr bwMode="auto">
          <a:xfrm>
            <a:off x="4338483" y="3454658"/>
            <a:ext cx="2111479"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109" name="Straight Connector 111"/>
          <p:cNvCxnSpPr/>
          <p:nvPr/>
        </p:nvCxnSpPr>
        <p:spPr bwMode="auto">
          <a:xfrm>
            <a:off x="4549728" y="5821091"/>
            <a:ext cx="2111479"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110" name="Tekstvak 104"/>
          <p:cNvSpPr txBox="1"/>
          <p:nvPr/>
        </p:nvSpPr>
        <p:spPr bwMode="auto">
          <a:xfrm>
            <a:off x="5695001" y="5902560"/>
            <a:ext cx="735307" cy="223025"/>
          </a:xfrm>
          <a:prstGeom prst="rect">
            <a:avLst/>
          </a:prstGeom>
          <a:noFill/>
          <a:ln w="9525">
            <a:noFill/>
          </a:ln>
        </p:spPr>
        <p:txBody>
          <a:bodyPr>
            <a:spAutoFit/>
          </a:bodyPr>
          <a:lstStyle/>
          <a:p>
            <a:pPr algn="ctr">
              <a:defRPr/>
            </a:pPr>
            <a:r>
              <a:rPr lang="nl-BE" sz="1000" dirty="0">
                <a:solidFill>
                  <a:schemeClr val="accent3"/>
                </a:solidFill>
              </a:rPr>
              <a:t>DS</a:t>
            </a:r>
          </a:p>
        </p:txBody>
      </p:sp>
      <p:sp>
        <p:nvSpPr>
          <p:cNvPr id="111" name="Tekstvak 104"/>
          <p:cNvSpPr txBox="1"/>
          <p:nvPr/>
        </p:nvSpPr>
        <p:spPr bwMode="auto">
          <a:xfrm>
            <a:off x="5532246" y="3529043"/>
            <a:ext cx="735307" cy="223025"/>
          </a:xfrm>
          <a:prstGeom prst="rect">
            <a:avLst/>
          </a:prstGeom>
          <a:noFill/>
          <a:ln w="9525">
            <a:noFill/>
          </a:ln>
        </p:spPr>
        <p:txBody>
          <a:bodyPr>
            <a:spAutoFit/>
          </a:bodyPr>
          <a:lstStyle/>
          <a:p>
            <a:pPr algn="ctr">
              <a:defRPr/>
            </a:pPr>
            <a:r>
              <a:rPr lang="nl-BE" sz="1000" dirty="0">
                <a:solidFill>
                  <a:schemeClr val="accent3"/>
                </a:solidFill>
              </a:rPr>
              <a:t>DS</a:t>
            </a:r>
          </a:p>
        </p:txBody>
      </p:sp>
      <p:cxnSp>
        <p:nvCxnSpPr>
          <p:cNvPr id="112" name="Rechte verbindingslijn met pijl 102"/>
          <p:cNvCxnSpPr/>
          <p:nvPr/>
        </p:nvCxnSpPr>
        <p:spPr bwMode="auto">
          <a:xfrm>
            <a:off x="5919038" y="5835095"/>
            <a:ext cx="0" cy="391372"/>
          </a:xfrm>
          <a:prstGeom prst="straightConnector1">
            <a:avLst/>
          </a:prstGeom>
          <a:solidFill>
            <a:schemeClr val="accent1"/>
          </a:solidFill>
          <a:ln w="9525" cap="flat" cmpd="sng" algn="ctr">
            <a:solidFill>
              <a:schemeClr val="accent3"/>
            </a:solidFill>
            <a:prstDash val="solid"/>
            <a:round/>
            <a:headEnd type="arrow"/>
            <a:tailEnd type="arrow"/>
          </a:ln>
          <a:effectLst/>
        </p:spPr>
      </p:cxnSp>
      <p:cxnSp>
        <p:nvCxnSpPr>
          <p:cNvPr id="113" name="Rechte verbindingslijn met pijl 102"/>
          <p:cNvCxnSpPr/>
          <p:nvPr/>
        </p:nvCxnSpPr>
        <p:spPr bwMode="auto">
          <a:xfrm>
            <a:off x="5725377" y="3460506"/>
            <a:ext cx="0" cy="391372"/>
          </a:xfrm>
          <a:prstGeom prst="straightConnector1">
            <a:avLst/>
          </a:prstGeom>
          <a:solidFill>
            <a:schemeClr val="accent1"/>
          </a:solidFill>
          <a:ln w="9525" cap="flat" cmpd="sng" algn="ctr">
            <a:solidFill>
              <a:schemeClr val="accent3"/>
            </a:solidFill>
            <a:prstDash val="solid"/>
            <a:round/>
            <a:headEnd type="arrow"/>
            <a:tailEnd type="arrow"/>
          </a:ln>
          <a:effectLst/>
        </p:spPr>
      </p:cxnSp>
      <p:pic>
        <p:nvPicPr>
          <p:cNvPr id="114" name="Picture 113">
            <a:extLst>
              <a:ext uri="{FF2B5EF4-FFF2-40B4-BE49-F238E27FC236}">
                <a16:creationId xmlns:a16="http://schemas.microsoft.com/office/drawing/2014/main" id="{93072D82-039B-41B3-B44F-02A4B1DE70D5}"/>
              </a:ext>
            </a:extLst>
          </p:cNvPr>
          <p:cNvPicPr>
            <a:picLocks noChangeAspect="1"/>
          </p:cNvPicPr>
          <p:nvPr/>
        </p:nvPicPr>
        <p:blipFill>
          <a:blip r:embed="rId6"/>
          <a:stretch>
            <a:fillRect/>
          </a:stretch>
        </p:blipFill>
        <p:spPr>
          <a:xfrm>
            <a:off x="2036859" y="5685615"/>
            <a:ext cx="231668" cy="323116"/>
          </a:xfrm>
          <a:prstGeom prst="rect">
            <a:avLst/>
          </a:prstGeom>
        </p:spPr>
      </p:pic>
      <p:pic>
        <p:nvPicPr>
          <p:cNvPr id="115" name="Picture 114">
            <a:extLst>
              <a:ext uri="{FF2B5EF4-FFF2-40B4-BE49-F238E27FC236}">
                <a16:creationId xmlns:a16="http://schemas.microsoft.com/office/drawing/2014/main" id="{095A7893-1FE1-4B2B-B915-26BDC16EF833}"/>
              </a:ext>
            </a:extLst>
          </p:cNvPr>
          <p:cNvPicPr>
            <a:picLocks noChangeAspect="1"/>
          </p:cNvPicPr>
          <p:nvPr/>
        </p:nvPicPr>
        <p:blipFill rotWithShape="1">
          <a:blip r:embed="rId7"/>
          <a:srcRect l="35092" t="80675"/>
          <a:stretch/>
        </p:blipFill>
        <p:spPr>
          <a:xfrm>
            <a:off x="2039007" y="5354521"/>
            <a:ext cx="75020" cy="697039"/>
          </a:xfrm>
          <a:prstGeom prst="rect">
            <a:avLst/>
          </a:prstGeom>
        </p:spPr>
      </p:pic>
    </p:spTree>
    <p:extLst>
      <p:ext uri="{BB962C8B-B14F-4D97-AF65-F5344CB8AC3E}">
        <p14:creationId xmlns:p14="http://schemas.microsoft.com/office/powerpoint/2010/main" val="242019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10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Validation de </a:t>
            </a:r>
            <a:r>
              <a:rPr lang="en-US" sz="1200" dirty="0" err="1">
                <a:latin typeface="Arial" panose="020B0604020202020204" pitchFamily="34" charset="0"/>
                <a:cs typeface="Arial" panose="020B0604020202020204" pitchFamily="34" charset="0"/>
              </a:rPr>
              <a:t>l’étude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théorique</a:t>
            </a:r>
            <a:r>
              <a:rPr lang="en-US" sz="1200" dirty="0">
                <a:latin typeface="Arial" panose="020B0604020202020204" pitchFamily="34" charset="0"/>
                <a:cs typeface="Arial" panose="020B0604020202020204" pitchFamily="34" charset="0"/>
              </a:rPr>
              <a:t> sur le terrain</a:t>
            </a:r>
          </a:p>
        </p:txBody>
      </p:sp>
      <p:sp>
        <p:nvSpPr>
          <p:cNvPr id="32" name="Rectangle 31"/>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latin typeface="Arial" panose="020B0604020202020204" pitchFamily="34" charset="0"/>
                <a:cs typeface="Arial" panose="020B0604020202020204" pitchFamily="34" charset="0"/>
              </a:rPr>
              <a:t>Calculs</a:t>
            </a:r>
            <a:r>
              <a:rPr lang="en-US" sz="1200" dirty="0">
                <a:latin typeface="Arial" panose="020B0604020202020204" pitchFamily="34" charset="0"/>
                <a:cs typeface="Arial" panose="020B0604020202020204" pitchFamily="34" charset="0"/>
              </a:rPr>
              <a:t> de base</a:t>
            </a:r>
          </a:p>
          <a:p>
            <a:pPr algn="ctr"/>
            <a:r>
              <a:rPr lang="en-US" sz="1200" dirty="0">
                <a:latin typeface="Arial" panose="020B0604020202020204" pitchFamily="34" charset="0"/>
                <a:cs typeface="Arial" panose="020B0604020202020204" pitchFamily="34" charset="0"/>
              </a:rPr>
              <a:t>Etude </a:t>
            </a:r>
            <a:r>
              <a:rPr lang="en-US" sz="1200" dirty="0" err="1">
                <a:latin typeface="Arial" panose="020B0604020202020204" pitchFamily="34" charset="0"/>
                <a:cs typeface="Arial" panose="020B0604020202020204" pitchFamily="34" charset="0"/>
              </a:rPr>
              <a:t>théorique</a:t>
            </a:r>
            <a:endParaRPr lang="en-US" sz="1200" dirty="0">
              <a:latin typeface="Arial" panose="020B0604020202020204" pitchFamily="34" charset="0"/>
              <a:cs typeface="Arial" panose="020B0604020202020204" pitchFamily="34" charset="0"/>
            </a:endParaRPr>
          </a:p>
        </p:txBody>
      </p:sp>
      <p:sp>
        <p:nvSpPr>
          <p:cNvPr id="33"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4"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35" name="Rectangle 34"/>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latin typeface="Arial" panose="020B0604020202020204" pitchFamily="34" charset="0"/>
                <a:cs typeface="Arial" panose="020B0604020202020204" pitchFamily="34" charset="0"/>
              </a:rPr>
              <a:t>Déterminer</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l’emplacement</a:t>
            </a:r>
            <a:r>
              <a:rPr lang="nl-NL" sz="1200" dirty="0">
                <a:latin typeface="Arial" panose="020B0604020202020204" pitchFamily="34" charset="0"/>
                <a:cs typeface="Arial" panose="020B0604020202020204" pitchFamily="34" charset="0"/>
              </a:rPr>
              <a:t> de la vigie </a:t>
            </a:r>
            <a:endParaRPr lang="en-US" sz="1200" dirty="0">
              <a:latin typeface="Arial" panose="020B0604020202020204" pitchFamily="34" charset="0"/>
              <a:cs typeface="Arial" panose="020B0604020202020204" pitchFamily="34" charset="0"/>
            </a:endParaRPr>
          </a:p>
        </p:txBody>
      </p:sp>
      <p:sp>
        <p:nvSpPr>
          <p:cNvPr id="36"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37" name="Rectangle 36"/>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Briefing des agents</a:t>
            </a:r>
          </a:p>
          <a:p>
            <a:pPr algn="ctr"/>
            <a:r>
              <a:rPr lang="en-US" sz="1200" dirty="0" err="1">
                <a:latin typeface="Arial" panose="020B0604020202020204" pitchFamily="34" charset="0"/>
                <a:cs typeface="Arial" panose="020B0604020202020204" pitchFamily="34" charset="0"/>
              </a:rPr>
              <a:t>Contrôle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l’équipement</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vigie</a:t>
            </a:r>
            <a:r>
              <a:rPr lang="en-US" sz="1200" dirty="0">
                <a:latin typeface="Arial" panose="020B0604020202020204" pitchFamily="34" charset="0"/>
                <a:cs typeface="Arial" panose="020B0604020202020204" pitchFamily="34" charset="0"/>
              </a:rPr>
              <a:t> </a:t>
            </a:r>
          </a:p>
        </p:txBody>
      </p:sp>
      <p:sp>
        <p:nvSpPr>
          <p:cNvPr id="38"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39" name="Rectangle 38"/>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Installation des agents</a:t>
            </a:r>
          </a:p>
          <a:p>
            <a:pPr algn="ctr"/>
            <a:r>
              <a:rPr lang="en-US" sz="1200" dirty="0">
                <a:latin typeface="Arial" panose="020B0604020202020204" pitchFamily="34" charset="0"/>
                <a:cs typeface="Arial" panose="020B0604020202020204" pitchFamily="34" charset="0"/>
              </a:rPr>
              <a:t>Tests </a:t>
            </a:r>
            <a:r>
              <a:rPr lang="en-US" sz="1200" dirty="0" err="1">
                <a:latin typeface="Arial" panose="020B0604020202020204" pitchFamily="34" charset="0"/>
                <a:cs typeface="Arial" panose="020B0604020202020204" pitchFamily="34" charset="0"/>
              </a:rPr>
              <a:t>préalables</a:t>
            </a:r>
            <a:endParaRPr lang="en-US" sz="1200" dirty="0">
              <a:latin typeface="Arial" panose="020B0604020202020204" pitchFamily="34" charset="0"/>
              <a:cs typeface="Arial" panose="020B0604020202020204" pitchFamily="34" charset="0"/>
            </a:endParaRPr>
          </a:p>
        </p:txBody>
      </p:sp>
      <p:sp>
        <p:nvSpPr>
          <p:cNvPr id="40"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41" name="Rectangle 40"/>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latin typeface="Arial" panose="020B0604020202020204" pitchFamily="34" charset="0"/>
                <a:cs typeface="Arial" panose="020B0604020202020204" pitchFamily="34" charset="0"/>
              </a:rPr>
              <a:t>Fonctionnement</a:t>
            </a:r>
            <a:r>
              <a:rPr lang="en-US" sz="1200" dirty="0">
                <a:latin typeface="Arial" panose="020B0604020202020204" pitchFamily="34" charset="0"/>
                <a:cs typeface="Arial" panose="020B0604020202020204" pitchFamily="34" charset="0"/>
              </a:rPr>
              <a:t> </a:t>
            </a:r>
          </a:p>
          <a:p>
            <a:pPr algn="ctr"/>
            <a:r>
              <a:rPr lang="en-US" sz="1200" dirty="0">
                <a:latin typeface="Arial" panose="020B0604020202020204" pitchFamily="34" charset="0"/>
                <a:cs typeface="Arial" panose="020B0604020202020204" pitchFamily="34" charset="0"/>
              </a:rPr>
              <a:t>du </a:t>
            </a:r>
            <a:r>
              <a:rPr lang="en-US" sz="1200" dirty="0" err="1">
                <a:latin typeface="Arial" panose="020B0604020202020204" pitchFamily="34" charset="0"/>
                <a:cs typeface="Arial" panose="020B0604020202020204" pitchFamily="34" charset="0"/>
              </a:rPr>
              <a:t>système</a:t>
            </a:r>
            <a:r>
              <a:rPr lang="en-US" sz="1200" dirty="0">
                <a:latin typeface="Arial" panose="020B0604020202020204" pitchFamily="34" charset="0"/>
                <a:cs typeface="Arial" panose="020B0604020202020204" pitchFamily="34" charset="0"/>
              </a:rPr>
              <a:t> de protection</a:t>
            </a:r>
          </a:p>
        </p:txBody>
      </p:sp>
      <p:sp>
        <p:nvSpPr>
          <p:cNvPr id="42" name="Ovaal 22"/>
          <p:cNvSpPr/>
          <p:nvPr/>
        </p:nvSpPr>
        <p:spPr bwMode="auto">
          <a:xfrm>
            <a:off x="4663710" y="500314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43" name="Rectangle 42"/>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Fin des </a:t>
            </a:r>
            <a:r>
              <a:rPr lang="en-US" sz="1200" dirty="0" err="1">
                <a:latin typeface="Arial" panose="020B0604020202020204" pitchFamily="34" charset="0"/>
                <a:cs typeface="Arial" panose="020B0604020202020204" pitchFamily="34" charset="0"/>
              </a:rPr>
              <a:t>travaux</a:t>
            </a:r>
            <a:r>
              <a:rPr lang="en-US" sz="1200" dirty="0">
                <a:latin typeface="Arial" panose="020B0604020202020204" pitchFamily="34" charset="0"/>
                <a:cs typeface="Arial" panose="020B0604020202020204" pitchFamily="34" charset="0"/>
              </a:rPr>
              <a:t> </a:t>
            </a:r>
          </a:p>
          <a:p>
            <a:pPr algn="ctr"/>
            <a:r>
              <a:rPr lang="en-US" sz="1200" dirty="0">
                <a:latin typeface="Arial" panose="020B0604020202020204" pitchFamily="34" charset="0"/>
                <a:cs typeface="Arial" panose="020B0604020202020204" pitchFamily="34" charset="0"/>
              </a:rPr>
              <a:t>Suppression de la </a:t>
            </a:r>
          </a:p>
          <a:p>
            <a:pPr algn="ctr"/>
            <a:r>
              <a:rPr lang="en-US" sz="1200" dirty="0">
                <a:latin typeface="Arial" panose="020B0604020202020204" pitchFamily="34" charset="0"/>
                <a:cs typeface="Arial" panose="020B0604020202020204" pitchFamily="34" charset="0"/>
              </a:rPr>
              <a:t>protection </a:t>
            </a:r>
          </a:p>
        </p:txBody>
      </p:sp>
      <p:sp>
        <p:nvSpPr>
          <p:cNvPr id="44"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nvGrpSpPr>
          <p:cNvPr id="45" name="Group 44"/>
          <p:cNvGrpSpPr/>
          <p:nvPr/>
        </p:nvGrpSpPr>
        <p:grpSpPr>
          <a:xfrm>
            <a:off x="3531526" y="2450767"/>
            <a:ext cx="3016740" cy="2160240"/>
            <a:chOff x="2007525" y="2644722"/>
            <a:chExt cx="3016740" cy="2160240"/>
          </a:xfrm>
        </p:grpSpPr>
        <p:sp>
          <p:nvSpPr>
            <p:cNvPr id="46"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47" name="Group 46"/>
            <p:cNvGrpSpPr/>
            <p:nvPr/>
          </p:nvGrpSpPr>
          <p:grpSpPr>
            <a:xfrm>
              <a:off x="2007525" y="2644722"/>
              <a:ext cx="2924776" cy="2160240"/>
              <a:chOff x="2007525" y="2644722"/>
              <a:chExt cx="2924776" cy="2160240"/>
            </a:xfrm>
          </p:grpSpPr>
          <p:sp>
            <p:nvSpPr>
              <p:cNvPr id="48"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50"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51"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54"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55"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56"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7" name="Ovaal 18"/>
              <p:cNvSpPr/>
              <p:nvPr/>
            </p:nvSpPr>
            <p:spPr bwMode="auto">
              <a:xfrm>
                <a:off x="3581051" y="448092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8"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grpSp>
      <p:pic>
        <p:nvPicPr>
          <p:cNvPr id="59"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60"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61"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2705887"/>
            <a:ext cx="519343" cy="423042"/>
          </a:xfrm>
          <a:prstGeom prst="rect">
            <a:avLst/>
          </a:prstGeom>
          <a:noFill/>
          <a:ln w="9525">
            <a:noFill/>
            <a:miter lim="800000"/>
            <a:headEnd/>
            <a:tailEnd/>
          </a:ln>
        </p:spPr>
      </p:pic>
      <p:pic>
        <p:nvPicPr>
          <p:cNvPr id="62"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3937197"/>
            <a:ext cx="519343" cy="423042"/>
          </a:xfrm>
          <a:prstGeom prst="rect">
            <a:avLst/>
          </a:prstGeom>
          <a:noFill/>
          <a:ln w="9525">
            <a:noFill/>
            <a:miter lim="800000"/>
            <a:headEnd/>
            <a:tailEnd/>
          </a:ln>
        </p:spPr>
      </p:pic>
      <p:pic>
        <p:nvPicPr>
          <p:cNvPr id="63"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5169863"/>
            <a:ext cx="519343" cy="423042"/>
          </a:xfrm>
          <a:prstGeom prst="rect">
            <a:avLst/>
          </a:prstGeom>
          <a:noFill/>
          <a:ln w="9525">
            <a:noFill/>
            <a:miter lim="800000"/>
            <a:headEnd/>
            <a:tailEnd/>
          </a:ln>
        </p:spPr>
      </p:pic>
      <p:pic>
        <p:nvPicPr>
          <p:cNvPr id="64"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2" y="4925282"/>
            <a:ext cx="519343" cy="423042"/>
          </a:xfrm>
          <a:prstGeom prst="rect">
            <a:avLst/>
          </a:prstGeom>
          <a:noFill/>
          <a:ln w="9525">
            <a:noFill/>
            <a:miter lim="800000"/>
            <a:headEnd/>
            <a:tailEnd/>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689" y="2915429"/>
            <a:ext cx="924911" cy="1253106"/>
          </a:xfrm>
          <a:prstGeom prst="rect">
            <a:avLst/>
          </a:prstGeom>
        </p:spPr>
      </p:pic>
      <p:sp>
        <p:nvSpPr>
          <p:cNvPr id="52" name="Wolkvormige toelichting 17"/>
          <p:cNvSpPr/>
          <p:nvPr/>
        </p:nvSpPr>
        <p:spPr bwMode="auto">
          <a:xfrm>
            <a:off x="1802680" y="2025135"/>
            <a:ext cx="2590502" cy="1096869"/>
          </a:xfrm>
          <a:prstGeom prst="cloudCallout">
            <a:avLst>
              <a:gd name="adj1" fmla="val 74185"/>
              <a:gd name="adj2" fmla="val 49152"/>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49" name="TextBox 48"/>
          <p:cNvSpPr txBox="1"/>
          <p:nvPr/>
        </p:nvSpPr>
        <p:spPr>
          <a:xfrm>
            <a:off x="2308478" y="2225451"/>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spTree>
    <p:extLst>
      <p:ext uri="{BB962C8B-B14F-4D97-AF65-F5344CB8AC3E}">
        <p14:creationId xmlns:p14="http://schemas.microsoft.com/office/powerpoint/2010/main" val="42872311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109">
            <a:extLst>
              <a:ext uri="{FF2B5EF4-FFF2-40B4-BE49-F238E27FC236}">
                <a16:creationId xmlns:a16="http://schemas.microsoft.com/office/drawing/2014/main" id="{35649E81-D70D-4F48-B9C2-2E6A913ADECF}"/>
              </a:ext>
            </a:extLst>
          </p:cNvPr>
          <p:cNvPicPr>
            <a:picLocks noChangeAspect="1"/>
          </p:cNvPicPr>
          <p:nvPr/>
        </p:nvPicPr>
        <p:blipFill rotWithShape="1">
          <a:blip r:embed="rId2"/>
          <a:srcRect l="35092" t="80675"/>
          <a:stretch/>
        </p:blipFill>
        <p:spPr>
          <a:xfrm>
            <a:off x="2016640" y="5433904"/>
            <a:ext cx="75020" cy="697039"/>
          </a:xfrm>
          <a:prstGeom prst="rect">
            <a:avLst/>
          </a:prstGeom>
        </p:spPr>
      </p:pic>
      <p:sp>
        <p:nvSpPr>
          <p:cNvPr id="14" name="Rounded Rectangle 122"/>
          <p:cNvSpPr>
            <a:spLocks noChangeArrowheads="1"/>
          </p:cNvSpPr>
          <p:nvPr/>
        </p:nvSpPr>
        <p:spPr bwMode="auto">
          <a:xfrm>
            <a:off x="1728468" y="3482628"/>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900" b="1" dirty="0" err="1">
                <a:latin typeface="+mn-lt"/>
              </a:rPr>
              <a:t>travaux</a:t>
            </a:r>
            <a:endParaRPr lang="nl-BE" sz="900" b="1" dirty="0">
              <a:latin typeface="+mn-lt"/>
            </a:endParaRPr>
          </a:p>
        </p:txBody>
      </p:sp>
      <p:cxnSp>
        <p:nvCxnSpPr>
          <p:cNvPr id="15" name="Straight Arrow Connector 135"/>
          <p:cNvCxnSpPr>
            <a:cxnSpLocks noChangeShapeType="1"/>
            <a:endCxn id="14" idx="0"/>
          </p:cNvCxnSpPr>
          <p:nvPr/>
        </p:nvCxnSpPr>
        <p:spPr bwMode="auto">
          <a:xfrm>
            <a:off x="2060361" y="2852936"/>
            <a:ext cx="0" cy="629692"/>
          </a:xfrm>
          <a:prstGeom prst="straightConnector1">
            <a:avLst/>
          </a:prstGeom>
          <a:noFill/>
          <a:ln w="12700" algn="ctr">
            <a:solidFill>
              <a:schemeClr val="accent1"/>
            </a:solidFill>
            <a:prstDash val="dash"/>
            <a:round/>
            <a:headEnd/>
            <a:tailEnd type="none" w="med" len="med"/>
          </a:ln>
        </p:spPr>
      </p:cxnSp>
      <p:cxnSp>
        <p:nvCxnSpPr>
          <p:cNvPr id="16" name="Straight Connector 15"/>
          <p:cNvCxnSpPr/>
          <p:nvPr/>
        </p:nvCxnSpPr>
        <p:spPr bwMode="auto">
          <a:xfrm>
            <a:off x="2057069" y="322582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8" name="Straight Connector 17"/>
          <p:cNvCxnSpPr/>
          <p:nvPr/>
        </p:nvCxnSpPr>
        <p:spPr bwMode="auto">
          <a:xfrm>
            <a:off x="2057839" y="3944591"/>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9" name="Straight Arrow Connector 135"/>
          <p:cNvCxnSpPr>
            <a:cxnSpLocks noChangeShapeType="1"/>
          </p:cNvCxnSpPr>
          <p:nvPr/>
        </p:nvCxnSpPr>
        <p:spPr bwMode="auto">
          <a:xfrm flipH="1">
            <a:off x="2057626" y="3944590"/>
            <a:ext cx="0" cy="1002230"/>
          </a:xfrm>
          <a:prstGeom prst="straightConnector1">
            <a:avLst/>
          </a:prstGeom>
          <a:noFill/>
          <a:ln w="12700" algn="ctr">
            <a:solidFill>
              <a:schemeClr val="accent1"/>
            </a:solidFill>
            <a:prstDash val="dash"/>
            <a:round/>
            <a:headEnd/>
            <a:tailEnd type="none" w="med" len="med"/>
          </a:ln>
        </p:spPr>
      </p:cxnSp>
      <p:sp>
        <p:nvSpPr>
          <p:cNvPr id="20" name="Rounded Rectangle 122"/>
          <p:cNvSpPr>
            <a:spLocks noChangeArrowheads="1"/>
          </p:cNvSpPr>
          <p:nvPr/>
        </p:nvSpPr>
        <p:spPr bwMode="auto">
          <a:xfrm>
            <a:off x="1706499" y="4929876"/>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900" b="1" dirty="0" err="1">
                <a:latin typeface="+mn-lt"/>
              </a:rPr>
              <a:t>travaux</a:t>
            </a:r>
            <a:r>
              <a:rPr lang="nl-BE" sz="900" b="1" dirty="0">
                <a:latin typeface="+mn-lt"/>
              </a:rPr>
              <a:t> </a:t>
            </a:r>
            <a:r>
              <a:rPr lang="nl-BE" sz="900" b="1" dirty="0" err="1">
                <a:latin typeface="+mn-lt"/>
              </a:rPr>
              <a:t>terminés</a:t>
            </a:r>
            <a:endParaRPr lang="nl-BE" sz="900" b="1" dirty="0">
              <a:latin typeface="+mn-lt"/>
            </a:endParaRPr>
          </a:p>
        </p:txBody>
      </p:sp>
      <p:cxnSp>
        <p:nvCxnSpPr>
          <p:cNvPr id="21" name="Straight Connector 20"/>
          <p:cNvCxnSpPr/>
          <p:nvPr/>
        </p:nvCxnSpPr>
        <p:spPr bwMode="auto">
          <a:xfrm>
            <a:off x="2054150" y="4673074"/>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2" name="Straight Connector 21"/>
          <p:cNvCxnSpPr/>
          <p:nvPr/>
        </p:nvCxnSpPr>
        <p:spPr bwMode="auto">
          <a:xfrm>
            <a:off x="2035870" y="5391839"/>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29" name="Rounded Rectangle 28"/>
          <p:cNvSpPr/>
          <p:nvPr/>
        </p:nvSpPr>
        <p:spPr bwMode="auto">
          <a:xfrm>
            <a:off x="8040216" y="4935058"/>
            <a:ext cx="3556170" cy="1163420"/>
          </a:xfrm>
          <a:prstGeom prst="roundRect">
            <a:avLst/>
          </a:prstGeom>
          <a:noFill/>
          <a:ln w="12700" cap="flat" cmpd="sng" algn="ctr">
            <a:solidFill>
              <a:srgbClr val="0070C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latin typeface="+mn-lt"/>
              </a:rPr>
              <a:t>L’ (les) agent(s) au travail </a:t>
            </a:r>
            <a:r>
              <a:rPr lang="en-US" sz="1400" dirty="0" err="1">
                <a:latin typeface="+mn-lt"/>
              </a:rPr>
              <a:t>contrôle</a:t>
            </a:r>
            <a:r>
              <a:rPr lang="en-US" sz="1400" dirty="0">
                <a:latin typeface="+mn-lt"/>
              </a:rPr>
              <a:t>(</a:t>
            </a:r>
            <a:r>
              <a:rPr lang="en-US" sz="1400" dirty="0" err="1">
                <a:latin typeface="+mn-lt"/>
              </a:rPr>
              <a:t>nt</a:t>
            </a:r>
            <a:r>
              <a:rPr lang="en-US" sz="1400" dirty="0">
                <a:latin typeface="+mn-lt"/>
              </a:rPr>
              <a:t>) </a:t>
            </a:r>
            <a:r>
              <a:rPr lang="en-US" sz="1400" dirty="0" err="1">
                <a:latin typeface="+mn-lt"/>
              </a:rPr>
              <a:t>si</a:t>
            </a:r>
            <a:r>
              <a:rPr lang="en-US" sz="1400" dirty="0">
                <a:latin typeface="+mn-lt"/>
              </a:rPr>
              <a:t> la (les) </a:t>
            </a:r>
            <a:r>
              <a:rPr lang="en-US" sz="1400" dirty="0" err="1">
                <a:latin typeface="+mn-lt"/>
              </a:rPr>
              <a:t>voie</a:t>
            </a:r>
            <a:r>
              <a:rPr lang="en-US" sz="1400" dirty="0">
                <a:latin typeface="+mn-lt"/>
              </a:rPr>
              <a:t>(s) </a:t>
            </a:r>
            <a:r>
              <a:rPr lang="en-US" sz="1400" dirty="0" err="1">
                <a:latin typeface="+mn-lt"/>
              </a:rPr>
              <a:t>est</a:t>
            </a:r>
            <a:r>
              <a:rPr lang="en-US" sz="1400" dirty="0">
                <a:latin typeface="+mn-lt"/>
              </a:rPr>
              <a:t> (</a:t>
            </a:r>
            <a:r>
              <a:rPr lang="en-US" sz="1400" dirty="0" err="1">
                <a:latin typeface="+mn-lt"/>
              </a:rPr>
              <a:t>sont</a:t>
            </a:r>
            <a:r>
              <a:rPr lang="en-US" sz="1400" dirty="0">
                <a:latin typeface="+mn-lt"/>
              </a:rPr>
              <a:t>) </a:t>
            </a:r>
            <a:r>
              <a:rPr lang="en-US" sz="1400" dirty="0" err="1">
                <a:latin typeface="+mn-lt"/>
              </a:rPr>
              <a:t>entièrement</a:t>
            </a:r>
            <a:r>
              <a:rPr lang="en-US" sz="1400" dirty="0">
                <a:latin typeface="+mn-lt"/>
              </a:rPr>
              <a:t> </a:t>
            </a:r>
            <a:r>
              <a:rPr lang="en-US" sz="1400" dirty="0" err="1">
                <a:latin typeface="+mn-lt"/>
              </a:rPr>
              <a:t>dégagée</a:t>
            </a:r>
            <a:r>
              <a:rPr lang="en-US" sz="1400" dirty="0">
                <a:latin typeface="+mn-lt"/>
              </a:rPr>
              <a:t>(s) de tout obstacle et </a:t>
            </a:r>
            <a:r>
              <a:rPr lang="en-US" sz="1400" dirty="0" err="1">
                <a:latin typeface="+mn-lt"/>
              </a:rPr>
              <a:t>qu’elle</a:t>
            </a:r>
            <a:r>
              <a:rPr lang="en-US" sz="1400" dirty="0">
                <a:latin typeface="+mn-lt"/>
              </a:rPr>
              <a:t>(s) </a:t>
            </a:r>
            <a:r>
              <a:rPr lang="en-US" sz="1400" dirty="0" err="1">
                <a:latin typeface="+mn-lt"/>
              </a:rPr>
              <a:t>est</a:t>
            </a:r>
            <a:r>
              <a:rPr lang="en-US" sz="1400" dirty="0">
                <a:latin typeface="+mn-lt"/>
              </a:rPr>
              <a:t> (</a:t>
            </a:r>
            <a:r>
              <a:rPr lang="en-US" sz="1400" dirty="0" err="1">
                <a:latin typeface="+mn-lt"/>
              </a:rPr>
              <a:t>sont</a:t>
            </a:r>
            <a:r>
              <a:rPr lang="en-US" sz="1400" dirty="0">
                <a:latin typeface="+mn-lt"/>
              </a:rPr>
              <a:t>) </a:t>
            </a:r>
            <a:r>
              <a:rPr lang="en-US" sz="1400" b="1" dirty="0">
                <a:solidFill>
                  <a:srgbClr val="00B050"/>
                </a:solidFill>
                <a:latin typeface="+mn-lt"/>
              </a:rPr>
              <a:t>OK</a:t>
            </a:r>
            <a:r>
              <a:rPr lang="en-US" sz="1400" dirty="0">
                <a:latin typeface="+mn-lt"/>
              </a:rPr>
              <a:t> </a:t>
            </a:r>
            <a:r>
              <a:rPr lang="en-US" sz="1400" dirty="0" err="1">
                <a:latin typeface="+mn-lt"/>
              </a:rPr>
              <a:t>afin</a:t>
            </a:r>
            <a:r>
              <a:rPr lang="en-US" sz="1400" dirty="0">
                <a:latin typeface="+mn-lt"/>
              </a:rPr>
              <a:t> de </a:t>
            </a:r>
            <a:r>
              <a:rPr lang="en-US" sz="1400" dirty="0" err="1">
                <a:latin typeface="+mn-lt"/>
              </a:rPr>
              <a:t>permettre</a:t>
            </a:r>
            <a:r>
              <a:rPr lang="en-US" sz="1400" dirty="0">
                <a:latin typeface="+mn-lt"/>
              </a:rPr>
              <a:t> la circulation des trains </a:t>
            </a:r>
            <a:r>
              <a:rPr lang="en-US" sz="1400" dirty="0" err="1">
                <a:latin typeface="+mn-lt"/>
              </a:rPr>
              <a:t>en</a:t>
            </a:r>
            <a:r>
              <a:rPr lang="en-US" sz="1400" dirty="0">
                <a:latin typeface="+mn-lt"/>
              </a:rPr>
              <a:t> </a:t>
            </a:r>
            <a:r>
              <a:rPr lang="en-US" sz="1400" dirty="0" err="1">
                <a:latin typeface="+mn-lt"/>
              </a:rPr>
              <a:t>toute</a:t>
            </a:r>
            <a:r>
              <a:rPr lang="en-US" sz="1400" dirty="0">
                <a:latin typeface="+mn-lt"/>
              </a:rPr>
              <a:t> </a:t>
            </a:r>
            <a:r>
              <a:rPr lang="en-US" sz="1400" dirty="0" err="1">
                <a:latin typeface="+mn-lt"/>
              </a:rPr>
              <a:t>sécurité</a:t>
            </a:r>
            <a:r>
              <a:rPr lang="en-US" sz="1400" dirty="0">
                <a:latin typeface="+mn-lt"/>
              </a:rPr>
              <a:t>. </a:t>
            </a:r>
          </a:p>
        </p:txBody>
      </p:sp>
      <p:sp>
        <p:nvSpPr>
          <p:cNvPr id="25" name="Title 1"/>
          <p:cNvSpPr txBox="1">
            <a:spLocks/>
          </p:cNvSpPr>
          <p:nvPr/>
        </p:nvSpPr>
        <p:spPr bwMode="auto">
          <a:xfrm>
            <a:off x="1919536" y="569962"/>
            <a:ext cx="8064500" cy="506413"/>
          </a:xfrm>
          <a:prstGeom prst="rect">
            <a:avLst/>
          </a:prstGeom>
          <a:noFill/>
          <a:ln w="9525">
            <a:noFill/>
            <a:miter lim="800000"/>
            <a:headEnd/>
            <a:tailEnd/>
          </a:ln>
          <a:effectLst/>
        </p:spPr>
        <p:txBody>
          <a:bodyPr lIns="0" tIns="0" rIns="0" bIns="0"/>
          <a:lstStyle/>
          <a:p>
            <a:pPr marL="895350" indent="-895350">
              <a:defRPr/>
            </a:pPr>
            <a:r>
              <a:rPr lang="en-US" sz="2000" b="1" kern="0" dirty="0">
                <a:solidFill>
                  <a:srgbClr val="0070C0"/>
                </a:solidFill>
                <a:latin typeface="+mj-lt"/>
                <a:ea typeface="+mj-ea"/>
                <a:cs typeface="+mj-cs"/>
              </a:rPr>
              <a:t>Fin des </a:t>
            </a:r>
            <a:r>
              <a:rPr lang="en-US" sz="2000" b="1" kern="0" dirty="0" err="1">
                <a:solidFill>
                  <a:srgbClr val="0070C0"/>
                </a:solidFill>
                <a:latin typeface="+mj-lt"/>
                <a:ea typeface="+mj-ea"/>
                <a:cs typeface="+mj-cs"/>
              </a:rPr>
              <a:t>travaux</a:t>
            </a:r>
            <a:endParaRPr lang="en-US" sz="2000" b="1" kern="0" dirty="0">
              <a:solidFill>
                <a:srgbClr val="0070C0"/>
              </a:solidFill>
              <a:latin typeface="+mj-lt"/>
              <a:ea typeface="+mj-ea"/>
              <a:cs typeface="+mj-cs"/>
            </a:endParaRPr>
          </a:p>
          <a:p>
            <a:pPr marL="895350" indent="-895350">
              <a:defRPr/>
            </a:pPr>
            <a:r>
              <a:rPr lang="en-US" sz="2000" b="1" kern="0" dirty="0">
                <a:solidFill>
                  <a:srgbClr val="0070C0"/>
                </a:solidFill>
                <a:latin typeface="+mj-lt"/>
                <a:ea typeface="+mj-ea"/>
                <a:cs typeface="+mj-cs"/>
              </a:rPr>
              <a:t>Suppression du </a:t>
            </a:r>
            <a:r>
              <a:rPr lang="en-US" sz="2000" b="1" kern="0" dirty="0" err="1">
                <a:solidFill>
                  <a:srgbClr val="0070C0"/>
                </a:solidFill>
                <a:latin typeface="+mj-lt"/>
                <a:ea typeface="+mj-ea"/>
                <a:cs typeface="+mj-cs"/>
              </a:rPr>
              <a:t>système</a:t>
            </a:r>
            <a:r>
              <a:rPr lang="en-US" sz="2000" b="1" kern="0" dirty="0">
                <a:solidFill>
                  <a:srgbClr val="0070C0"/>
                </a:solidFill>
                <a:latin typeface="+mj-lt"/>
                <a:ea typeface="+mj-ea"/>
                <a:cs typeface="+mj-cs"/>
              </a:rPr>
              <a:t> de protection avec </a:t>
            </a:r>
            <a:r>
              <a:rPr lang="en-US" sz="2000" b="1" kern="0" dirty="0" err="1">
                <a:solidFill>
                  <a:srgbClr val="0070C0"/>
                </a:solidFill>
                <a:latin typeface="+mj-lt"/>
                <a:ea typeface="+mj-ea"/>
                <a:cs typeface="+mj-cs"/>
              </a:rPr>
              <a:t>vigie</a:t>
            </a:r>
            <a:endParaRPr lang="en-US" sz="2000" b="1" kern="0" dirty="0">
              <a:solidFill>
                <a:srgbClr val="0070C0"/>
              </a:solidFill>
              <a:latin typeface="+mj-lt"/>
              <a:ea typeface="+mj-ea"/>
              <a:cs typeface="+mj-cs"/>
            </a:endParaRPr>
          </a:p>
        </p:txBody>
      </p:sp>
      <p:sp>
        <p:nvSpPr>
          <p:cNvPr id="2" name="TextBox 1"/>
          <p:cNvSpPr txBox="1"/>
          <p:nvPr/>
        </p:nvSpPr>
        <p:spPr>
          <a:xfrm>
            <a:off x="2965578" y="1413686"/>
            <a:ext cx="8026966" cy="938719"/>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GB"/>
            </a:defPPr>
            <a:lvl1pPr algn="just">
              <a:defRPr sz="1100">
                <a:solidFill>
                  <a:srgbClr val="0070C0"/>
                </a:solidFill>
              </a:defRPr>
            </a:lvl1pPr>
          </a:lstStyle>
          <a:p>
            <a:r>
              <a:rPr lang="en-US" sz="1600" dirty="0">
                <a:solidFill>
                  <a:schemeClr val="tx1"/>
                </a:solidFill>
                <a:latin typeface="+mn-lt"/>
              </a:rPr>
              <a:t>A la fin des </a:t>
            </a:r>
            <a:r>
              <a:rPr lang="en-US" sz="1600" dirty="0" err="1">
                <a:solidFill>
                  <a:schemeClr val="tx1"/>
                </a:solidFill>
                <a:latin typeface="+mn-lt"/>
              </a:rPr>
              <a:t>travaux</a:t>
            </a:r>
            <a:r>
              <a:rPr lang="en-US" sz="1600" dirty="0">
                <a:solidFill>
                  <a:schemeClr val="tx1"/>
                </a:solidFill>
                <a:latin typeface="+mn-lt"/>
              </a:rPr>
              <a:t>, la protection de la zone de travail ne </a:t>
            </a:r>
            <a:r>
              <a:rPr lang="en-US" sz="1600" dirty="0" err="1">
                <a:solidFill>
                  <a:schemeClr val="tx1"/>
                </a:solidFill>
                <a:latin typeface="+mn-lt"/>
              </a:rPr>
              <a:t>peut</a:t>
            </a:r>
            <a:r>
              <a:rPr lang="en-US" sz="1600" dirty="0">
                <a:solidFill>
                  <a:schemeClr val="tx1"/>
                </a:solidFill>
                <a:latin typeface="+mn-lt"/>
              </a:rPr>
              <a:t> </a:t>
            </a:r>
            <a:r>
              <a:rPr lang="en-US" sz="1600" dirty="0" err="1">
                <a:solidFill>
                  <a:schemeClr val="tx1"/>
                </a:solidFill>
                <a:latin typeface="+mn-lt"/>
              </a:rPr>
              <a:t>être</a:t>
            </a:r>
            <a:r>
              <a:rPr lang="en-US" sz="1600" dirty="0">
                <a:solidFill>
                  <a:schemeClr val="tx1"/>
                </a:solidFill>
                <a:latin typeface="+mn-lt"/>
              </a:rPr>
              <a:t> </a:t>
            </a:r>
            <a:r>
              <a:rPr lang="en-US" sz="1600" dirty="0" err="1">
                <a:solidFill>
                  <a:schemeClr val="tx1"/>
                </a:solidFill>
                <a:latin typeface="+mn-lt"/>
              </a:rPr>
              <a:t>supprimée</a:t>
            </a:r>
            <a:r>
              <a:rPr lang="en-US" sz="1600" dirty="0">
                <a:solidFill>
                  <a:schemeClr val="tx1"/>
                </a:solidFill>
                <a:latin typeface="+mn-lt"/>
              </a:rPr>
              <a:t> que </a:t>
            </a:r>
            <a:r>
              <a:rPr lang="en-US" sz="1600" dirty="0" err="1">
                <a:solidFill>
                  <a:schemeClr val="tx1"/>
                </a:solidFill>
                <a:latin typeface="+mn-lt"/>
              </a:rPr>
              <a:t>si</a:t>
            </a:r>
            <a:r>
              <a:rPr lang="en-US" sz="1600" dirty="0">
                <a:solidFill>
                  <a:schemeClr val="tx1"/>
                </a:solidFill>
                <a:latin typeface="+mn-lt"/>
              </a:rPr>
              <a:t> la (les) </a:t>
            </a:r>
            <a:r>
              <a:rPr lang="en-US" sz="1600" dirty="0" err="1">
                <a:solidFill>
                  <a:schemeClr val="tx1"/>
                </a:solidFill>
                <a:latin typeface="+mn-lt"/>
              </a:rPr>
              <a:t>voie</a:t>
            </a:r>
            <a:r>
              <a:rPr lang="en-US" sz="1600" dirty="0">
                <a:solidFill>
                  <a:schemeClr val="tx1"/>
                </a:solidFill>
                <a:latin typeface="+mn-lt"/>
              </a:rPr>
              <a:t>(s) </a:t>
            </a:r>
            <a:r>
              <a:rPr lang="en-US" sz="1600" dirty="0" err="1">
                <a:solidFill>
                  <a:schemeClr val="tx1"/>
                </a:solidFill>
                <a:latin typeface="+mn-lt"/>
              </a:rPr>
              <a:t>est</a:t>
            </a:r>
            <a:r>
              <a:rPr lang="en-US" sz="1600" dirty="0">
                <a:solidFill>
                  <a:schemeClr val="tx1"/>
                </a:solidFill>
                <a:latin typeface="+mn-lt"/>
              </a:rPr>
              <a:t> (</a:t>
            </a:r>
            <a:r>
              <a:rPr lang="en-US" sz="1600" dirty="0" err="1">
                <a:solidFill>
                  <a:schemeClr val="tx1"/>
                </a:solidFill>
                <a:latin typeface="+mn-lt"/>
              </a:rPr>
              <a:t>sont</a:t>
            </a:r>
            <a:r>
              <a:rPr lang="en-US" sz="1600" dirty="0">
                <a:solidFill>
                  <a:schemeClr val="tx1"/>
                </a:solidFill>
                <a:latin typeface="+mn-lt"/>
              </a:rPr>
              <a:t>) </a:t>
            </a:r>
            <a:r>
              <a:rPr lang="en-US" sz="1600" dirty="0" err="1">
                <a:solidFill>
                  <a:schemeClr val="tx1"/>
                </a:solidFill>
                <a:latin typeface="+mn-lt"/>
              </a:rPr>
              <a:t>entièrement</a:t>
            </a:r>
            <a:r>
              <a:rPr lang="en-US" sz="1600" dirty="0">
                <a:solidFill>
                  <a:schemeClr val="tx1"/>
                </a:solidFill>
                <a:latin typeface="+mn-lt"/>
              </a:rPr>
              <a:t> </a:t>
            </a:r>
            <a:r>
              <a:rPr lang="en-US" sz="1600" dirty="0" err="1">
                <a:solidFill>
                  <a:schemeClr val="tx1"/>
                </a:solidFill>
                <a:latin typeface="+mn-lt"/>
              </a:rPr>
              <a:t>dégagée</a:t>
            </a:r>
            <a:r>
              <a:rPr lang="en-US" sz="1600" dirty="0">
                <a:solidFill>
                  <a:schemeClr val="tx1"/>
                </a:solidFill>
                <a:latin typeface="+mn-lt"/>
              </a:rPr>
              <a:t>(s) de tout obstacle et </a:t>
            </a:r>
            <a:r>
              <a:rPr lang="en-US" sz="1600" dirty="0" err="1">
                <a:solidFill>
                  <a:schemeClr val="tx1"/>
                </a:solidFill>
                <a:latin typeface="+mn-lt"/>
              </a:rPr>
              <a:t>qu’elle</a:t>
            </a:r>
            <a:r>
              <a:rPr lang="en-US" sz="1600" dirty="0">
                <a:solidFill>
                  <a:schemeClr val="tx1"/>
                </a:solidFill>
                <a:latin typeface="+mn-lt"/>
              </a:rPr>
              <a:t>(s) </a:t>
            </a:r>
            <a:r>
              <a:rPr lang="en-US" sz="1600" dirty="0" err="1">
                <a:solidFill>
                  <a:schemeClr val="tx1"/>
                </a:solidFill>
                <a:latin typeface="+mn-lt"/>
              </a:rPr>
              <a:t>est</a:t>
            </a:r>
            <a:r>
              <a:rPr lang="en-US" sz="1600" dirty="0">
                <a:solidFill>
                  <a:schemeClr val="tx1"/>
                </a:solidFill>
                <a:latin typeface="+mn-lt"/>
              </a:rPr>
              <a:t> (</a:t>
            </a:r>
            <a:r>
              <a:rPr lang="en-US" sz="1600" dirty="0" err="1">
                <a:solidFill>
                  <a:schemeClr val="tx1"/>
                </a:solidFill>
                <a:latin typeface="+mn-lt"/>
              </a:rPr>
              <a:t>sont</a:t>
            </a:r>
            <a:r>
              <a:rPr lang="en-US" sz="1600" dirty="0">
                <a:solidFill>
                  <a:schemeClr val="tx1"/>
                </a:solidFill>
                <a:latin typeface="+mn-lt"/>
              </a:rPr>
              <a:t>) </a:t>
            </a:r>
            <a:r>
              <a:rPr lang="en-US" sz="1600" dirty="0" err="1">
                <a:solidFill>
                  <a:schemeClr val="tx1"/>
                </a:solidFill>
                <a:latin typeface="+mn-lt"/>
              </a:rPr>
              <a:t>dans</a:t>
            </a:r>
            <a:r>
              <a:rPr lang="en-US" sz="1600" dirty="0">
                <a:solidFill>
                  <a:schemeClr val="tx1"/>
                </a:solidFill>
                <a:latin typeface="+mn-lt"/>
              </a:rPr>
              <a:t> un </a:t>
            </a:r>
            <a:r>
              <a:rPr lang="en-US" sz="1600" dirty="0" err="1">
                <a:solidFill>
                  <a:schemeClr val="tx1"/>
                </a:solidFill>
                <a:latin typeface="+mn-lt"/>
              </a:rPr>
              <a:t>état</a:t>
            </a:r>
            <a:r>
              <a:rPr lang="en-US" sz="1600" dirty="0">
                <a:solidFill>
                  <a:schemeClr val="tx1"/>
                </a:solidFill>
                <a:latin typeface="+mn-lt"/>
              </a:rPr>
              <a:t> </a:t>
            </a:r>
            <a:r>
              <a:rPr lang="en-US" sz="1600" dirty="0" err="1">
                <a:solidFill>
                  <a:schemeClr val="tx1"/>
                </a:solidFill>
                <a:latin typeface="+mn-lt"/>
              </a:rPr>
              <a:t>tel</a:t>
            </a:r>
            <a:r>
              <a:rPr lang="en-US" sz="1600" dirty="0">
                <a:solidFill>
                  <a:schemeClr val="tx1"/>
                </a:solidFill>
                <a:latin typeface="+mn-lt"/>
              </a:rPr>
              <a:t> que la circulation des trains </a:t>
            </a:r>
            <a:r>
              <a:rPr lang="en-US" sz="1600" dirty="0" err="1">
                <a:solidFill>
                  <a:schemeClr val="tx1"/>
                </a:solidFill>
                <a:latin typeface="+mn-lt"/>
              </a:rPr>
              <a:t>puisse</a:t>
            </a:r>
            <a:r>
              <a:rPr lang="en-US" sz="1600" dirty="0">
                <a:solidFill>
                  <a:schemeClr val="tx1"/>
                </a:solidFill>
                <a:latin typeface="+mn-lt"/>
              </a:rPr>
              <a:t> </a:t>
            </a:r>
            <a:r>
              <a:rPr lang="en-US" sz="1600" dirty="0" err="1">
                <a:solidFill>
                  <a:schemeClr val="tx1"/>
                </a:solidFill>
                <a:latin typeface="+mn-lt"/>
              </a:rPr>
              <a:t>être</a:t>
            </a:r>
            <a:r>
              <a:rPr lang="en-US" sz="1600" dirty="0">
                <a:solidFill>
                  <a:schemeClr val="tx1"/>
                </a:solidFill>
                <a:latin typeface="+mn-lt"/>
              </a:rPr>
              <a:t> </a:t>
            </a:r>
            <a:r>
              <a:rPr lang="en-US" sz="1600" dirty="0" err="1">
                <a:solidFill>
                  <a:schemeClr val="tx1"/>
                </a:solidFill>
                <a:latin typeface="+mn-lt"/>
              </a:rPr>
              <a:t>assurée</a:t>
            </a:r>
            <a:r>
              <a:rPr lang="en-US" sz="1600" dirty="0">
                <a:solidFill>
                  <a:schemeClr val="tx1"/>
                </a:solidFill>
                <a:latin typeface="+mn-lt"/>
              </a:rPr>
              <a:t> sans danger. </a:t>
            </a:r>
          </a:p>
        </p:txBody>
      </p:sp>
      <p:pic>
        <p:nvPicPr>
          <p:cNvPr id="3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08173" y="1516952"/>
            <a:ext cx="471168" cy="637061"/>
          </a:xfrm>
          <a:prstGeom prst="rect">
            <a:avLst/>
          </a:prstGeom>
          <a:noFill/>
          <a:ln w="9525">
            <a:noFill/>
            <a:miter lim="800000"/>
            <a:headEnd/>
            <a:tailEnd/>
          </a:ln>
        </p:spPr>
      </p:pic>
      <p:pic>
        <p:nvPicPr>
          <p:cNvPr id="36"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83410" y="4512345"/>
            <a:ext cx="407378" cy="550811"/>
          </a:xfrm>
          <a:prstGeom prst="rect">
            <a:avLst/>
          </a:prstGeom>
          <a:noFill/>
          <a:ln w="9525">
            <a:noFill/>
            <a:miter lim="800000"/>
            <a:headEnd/>
            <a:tailEnd/>
          </a:ln>
        </p:spPr>
      </p:pic>
      <p:sp>
        <p:nvSpPr>
          <p:cNvPr id="26" name="Text Placeholder 2"/>
          <p:cNvSpPr txBox="1">
            <a:spLocks/>
          </p:cNvSpPr>
          <p:nvPr/>
        </p:nvSpPr>
        <p:spPr>
          <a:xfrm>
            <a:off x="8616280" y="222985"/>
            <a:ext cx="3288300"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7: Fin des </a:t>
            </a:r>
            <a:r>
              <a:rPr lang="en-GB" sz="900" kern="0" dirty="0" err="1">
                <a:latin typeface="Calibri" panose="020F0502020204030204" pitchFamily="34" charset="0"/>
                <a:cs typeface="Calibri" panose="020F0502020204030204" pitchFamily="34" charset="0"/>
              </a:rPr>
              <a:t>travaux</a:t>
            </a:r>
            <a:r>
              <a:rPr lang="en-GB" sz="900" kern="0" dirty="0">
                <a:latin typeface="Calibri" panose="020F0502020204030204" pitchFamily="34" charset="0"/>
                <a:cs typeface="Calibri" panose="020F0502020204030204" pitchFamily="34" charset="0"/>
              </a:rPr>
              <a:t> – Suppression du </a:t>
            </a: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a:t>
            </a:r>
          </a:p>
        </p:txBody>
      </p:sp>
      <p:sp>
        <p:nvSpPr>
          <p:cNvPr id="24" name="Ovaal 21"/>
          <p:cNvSpPr>
            <a:spLocks noChangeAspect="1"/>
          </p:cNvSpPr>
          <p:nvPr/>
        </p:nvSpPr>
        <p:spPr bwMode="auto">
          <a:xfrm>
            <a:off x="899038" y="468083"/>
            <a:ext cx="807461" cy="807461"/>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3200" b="1" dirty="0">
                <a:solidFill>
                  <a:schemeClr val="bg1"/>
                </a:solidFill>
                <a:latin typeface="Arial" charset="0"/>
                <a:cs typeface="Arial" charset="0"/>
              </a:rPr>
              <a:t>7</a:t>
            </a:r>
            <a:endParaRPr lang="nl-BE" sz="3200" b="1" dirty="0">
              <a:solidFill>
                <a:schemeClr val="bg1"/>
              </a:solidFill>
              <a:latin typeface="Arial" charset="0"/>
              <a:cs typeface="Arial" charset="0"/>
            </a:endParaRPr>
          </a:p>
        </p:txBody>
      </p:sp>
      <p:grpSp>
        <p:nvGrpSpPr>
          <p:cNvPr id="27" name="Group 26"/>
          <p:cNvGrpSpPr/>
          <p:nvPr/>
        </p:nvGrpSpPr>
        <p:grpSpPr>
          <a:xfrm>
            <a:off x="2385670" y="2383108"/>
            <a:ext cx="6662657" cy="2132019"/>
            <a:chOff x="2387600" y="1494987"/>
            <a:chExt cx="8101014" cy="2967256"/>
          </a:xfrm>
        </p:grpSpPr>
        <p:cxnSp>
          <p:nvCxnSpPr>
            <p:cNvPr id="28" name="Straight Connector 16"/>
            <p:cNvCxnSpPr>
              <a:cxnSpLocks noChangeShapeType="1"/>
            </p:cNvCxnSpPr>
            <p:nvPr/>
          </p:nvCxnSpPr>
          <p:spPr bwMode="auto">
            <a:xfrm flipV="1">
              <a:off x="2640013" y="3875089"/>
              <a:ext cx="7632700" cy="3175"/>
            </a:xfrm>
            <a:prstGeom prst="line">
              <a:avLst/>
            </a:prstGeom>
            <a:noFill/>
            <a:ln w="31750" algn="ctr">
              <a:solidFill>
                <a:schemeClr val="accent1"/>
              </a:solidFill>
              <a:round/>
              <a:headEnd/>
              <a:tailEnd/>
            </a:ln>
          </p:spPr>
        </p:cxnSp>
        <p:sp>
          <p:nvSpPr>
            <p:cNvPr id="30"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1"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32" name="Straight Connector 16"/>
            <p:cNvCxnSpPr>
              <a:cxnSpLocks noChangeShapeType="1"/>
            </p:cNvCxnSpPr>
            <p:nvPr/>
          </p:nvCxnSpPr>
          <p:spPr bwMode="auto">
            <a:xfrm flipV="1">
              <a:off x="2640013" y="4211639"/>
              <a:ext cx="7632700" cy="1587"/>
            </a:xfrm>
            <a:prstGeom prst="line">
              <a:avLst/>
            </a:prstGeom>
            <a:noFill/>
            <a:ln w="31750" algn="ctr">
              <a:solidFill>
                <a:schemeClr val="accent1"/>
              </a:solidFill>
              <a:round/>
              <a:headEnd/>
              <a:tailEnd/>
            </a:ln>
          </p:spPr>
        </p:cxnSp>
        <p:sp>
          <p:nvSpPr>
            <p:cNvPr id="33"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4"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7"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8"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9" name="TextBox 228"/>
            <p:cNvSpPr txBox="1">
              <a:spLocks noChangeArrowheads="1"/>
            </p:cNvSpPr>
            <p:nvPr/>
          </p:nvSpPr>
          <p:spPr bwMode="auto">
            <a:xfrm>
              <a:off x="2387600" y="3719513"/>
              <a:ext cx="323851" cy="342680"/>
            </a:xfrm>
            <a:prstGeom prst="rect">
              <a:avLst/>
            </a:prstGeom>
            <a:noFill/>
            <a:ln w="9525">
              <a:noFill/>
              <a:miter lim="800000"/>
              <a:headEnd/>
              <a:tailEnd/>
            </a:ln>
          </p:spPr>
          <p:txBody>
            <a:bodyPr>
              <a:spAutoFit/>
            </a:bodyPr>
            <a:lstStyle/>
            <a:p>
              <a:pPr algn="ctr"/>
              <a:r>
                <a:rPr lang="en-US" sz="1000" dirty="0"/>
                <a:t>A</a:t>
              </a:r>
            </a:p>
          </p:txBody>
        </p:sp>
        <p:sp>
          <p:nvSpPr>
            <p:cNvPr id="40" name="TextBox 229"/>
            <p:cNvSpPr txBox="1">
              <a:spLocks noChangeArrowheads="1"/>
            </p:cNvSpPr>
            <p:nvPr/>
          </p:nvSpPr>
          <p:spPr bwMode="auto">
            <a:xfrm>
              <a:off x="2387600" y="4119563"/>
              <a:ext cx="323851" cy="342680"/>
            </a:xfrm>
            <a:prstGeom prst="rect">
              <a:avLst/>
            </a:prstGeom>
            <a:noFill/>
            <a:ln w="9525">
              <a:noFill/>
              <a:miter lim="800000"/>
              <a:headEnd/>
              <a:tailEnd/>
            </a:ln>
          </p:spPr>
          <p:txBody>
            <a:bodyPr>
              <a:spAutoFit/>
            </a:bodyPr>
            <a:lstStyle/>
            <a:p>
              <a:pPr algn="ctr"/>
              <a:r>
                <a:rPr lang="en-US" sz="1000" dirty="0"/>
                <a:t>B</a:t>
              </a:r>
            </a:p>
          </p:txBody>
        </p:sp>
        <p:sp>
          <p:nvSpPr>
            <p:cNvPr id="41"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42" name="Group 188"/>
            <p:cNvGrpSpPr>
              <a:grpSpLocks noChangeAspect="1"/>
            </p:cNvGrpSpPr>
            <p:nvPr/>
          </p:nvGrpSpPr>
          <p:grpSpPr bwMode="auto">
            <a:xfrm>
              <a:off x="5808663" y="3844926"/>
              <a:ext cx="107950" cy="73025"/>
              <a:chOff x="7956376" y="548680"/>
              <a:chExt cx="216024" cy="144016"/>
            </a:xfrm>
          </p:grpSpPr>
          <p:cxnSp>
            <p:nvCxnSpPr>
              <p:cNvPr id="6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43" name="Group 188"/>
            <p:cNvGrpSpPr>
              <a:grpSpLocks noChangeAspect="1"/>
            </p:cNvGrpSpPr>
            <p:nvPr/>
          </p:nvGrpSpPr>
          <p:grpSpPr bwMode="auto">
            <a:xfrm>
              <a:off x="7032625" y="3844926"/>
              <a:ext cx="107950" cy="73025"/>
              <a:chOff x="7956376" y="548680"/>
              <a:chExt cx="216024" cy="144016"/>
            </a:xfrm>
          </p:grpSpPr>
          <p:cxnSp>
            <p:nvCxnSpPr>
              <p:cNvPr id="6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44" name="TextBox 32"/>
            <p:cNvSpPr txBox="1">
              <a:spLocks noChangeArrowheads="1"/>
            </p:cNvSpPr>
            <p:nvPr/>
          </p:nvSpPr>
          <p:spPr bwMode="auto">
            <a:xfrm>
              <a:off x="9551989" y="3284539"/>
              <a:ext cx="936625" cy="321263"/>
            </a:xfrm>
            <a:prstGeom prst="rect">
              <a:avLst/>
            </a:prstGeom>
            <a:noFill/>
            <a:ln w="9525">
              <a:noFill/>
              <a:miter lim="800000"/>
              <a:headEnd/>
              <a:tailEnd/>
            </a:ln>
          </p:spPr>
          <p:txBody>
            <a:bodyPr>
              <a:spAutoFit/>
            </a:bodyPr>
            <a:lstStyle/>
            <a:p>
              <a:pPr algn="ctr"/>
              <a:r>
                <a:rPr lang="en-US" sz="900" b="1" dirty="0">
                  <a:latin typeface="+mn-lt"/>
                </a:rPr>
                <a:t>Arlon</a:t>
              </a:r>
            </a:p>
          </p:txBody>
        </p:sp>
        <p:cxnSp>
          <p:nvCxnSpPr>
            <p:cNvPr id="45"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46"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47"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48"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49"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50" name="Rechthoek 35"/>
            <p:cNvSpPr>
              <a:spLocks noChangeArrowheads="1"/>
            </p:cNvSpPr>
            <p:nvPr/>
          </p:nvSpPr>
          <p:spPr bwMode="auto">
            <a:xfrm>
              <a:off x="6004434" y="1494987"/>
              <a:ext cx="975296"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VIGIE ENTREPRENEUR</a:t>
              </a:r>
            </a:p>
          </p:txBody>
        </p:sp>
        <p:cxnSp>
          <p:nvCxnSpPr>
            <p:cNvPr id="51" name="Straight Arrow Connector 287"/>
            <p:cNvCxnSpPr>
              <a:cxnSpLocks noChangeShapeType="1"/>
            </p:cNvCxnSpPr>
            <p:nvPr/>
          </p:nvCxnSpPr>
          <p:spPr bwMode="auto">
            <a:xfrm flipH="1">
              <a:off x="6456365" y="2100364"/>
              <a:ext cx="28156" cy="1112736"/>
            </a:xfrm>
            <a:prstGeom prst="straightConnector1">
              <a:avLst/>
            </a:prstGeom>
            <a:noFill/>
            <a:ln w="12700" algn="ctr">
              <a:solidFill>
                <a:schemeClr val="tx1"/>
              </a:solidFill>
              <a:prstDash val="dash"/>
              <a:round/>
              <a:headEnd/>
              <a:tailEnd type="arrow" w="med" len="med"/>
            </a:ln>
          </p:spPr>
        </p:cxnSp>
        <p:pic>
          <p:nvPicPr>
            <p:cNvPr id="52"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1864" y="3043735"/>
              <a:ext cx="208128" cy="169365"/>
            </a:xfrm>
            <a:prstGeom prst="rect">
              <a:avLst/>
            </a:prstGeom>
            <a:noFill/>
            <a:ln w="9525">
              <a:noFill/>
              <a:miter lim="800000"/>
              <a:headEnd/>
              <a:tailEnd/>
            </a:ln>
          </p:spPr>
        </p:pic>
        <p:pic>
          <p:nvPicPr>
            <p:cNvPr id="53"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4801" y="3253170"/>
              <a:ext cx="208128" cy="169365"/>
            </a:xfrm>
            <a:prstGeom prst="rect">
              <a:avLst/>
            </a:prstGeom>
            <a:noFill/>
            <a:ln w="9525">
              <a:noFill/>
              <a:miter lim="800000"/>
              <a:headEnd/>
              <a:tailEnd/>
            </a:ln>
          </p:spPr>
        </p:pic>
        <p:pic>
          <p:nvPicPr>
            <p:cNvPr id="54"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6576" y="3090914"/>
              <a:ext cx="208128" cy="169365"/>
            </a:xfrm>
            <a:prstGeom prst="rect">
              <a:avLst/>
            </a:prstGeom>
            <a:noFill/>
            <a:ln w="9525">
              <a:noFill/>
              <a:miter lim="800000"/>
              <a:headEnd/>
              <a:tailEnd/>
            </a:ln>
          </p:spPr>
        </p:pic>
        <p:pic>
          <p:nvPicPr>
            <p:cNvPr id="55"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6576" y="3284886"/>
              <a:ext cx="208128" cy="169365"/>
            </a:xfrm>
            <a:prstGeom prst="rect">
              <a:avLst/>
            </a:prstGeom>
            <a:noFill/>
            <a:ln w="9525">
              <a:noFill/>
              <a:miter lim="800000"/>
              <a:headEnd/>
              <a:tailEnd/>
            </a:ln>
          </p:spPr>
        </p:pic>
        <p:pic>
          <p:nvPicPr>
            <p:cNvPr id="56"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9113" y="2910681"/>
              <a:ext cx="208128" cy="169365"/>
            </a:xfrm>
            <a:prstGeom prst="rect">
              <a:avLst/>
            </a:prstGeom>
            <a:noFill/>
            <a:ln w="9525">
              <a:noFill/>
              <a:miter lim="800000"/>
              <a:headEnd/>
              <a:tailEnd/>
            </a:ln>
          </p:spPr>
        </p:pic>
        <p:pic>
          <p:nvPicPr>
            <p:cNvPr id="57" name="Picture 5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1901" y="2014435"/>
              <a:ext cx="323056" cy="763192"/>
            </a:xfrm>
            <a:prstGeom prst="rect">
              <a:avLst/>
            </a:prstGeom>
          </p:spPr>
        </p:pic>
        <p:pic>
          <p:nvPicPr>
            <p:cNvPr id="58" name="Picture 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5679" y="3294747"/>
              <a:ext cx="389418" cy="598708"/>
            </a:xfrm>
            <a:prstGeom prst="rect">
              <a:avLst/>
            </a:prstGeom>
          </p:spPr>
        </p:pic>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2532" y="3289301"/>
              <a:ext cx="389418" cy="598708"/>
            </a:xfrm>
            <a:prstGeom prst="rect">
              <a:avLst/>
            </a:prstGeom>
          </p:spPr>
        </p:pic>
      </p:grpSp>
      <p:sp>
        <p:nvSpPr>
          <p:cNvPr id="64" name="TextBox 32"/>
          <p:cNvSpPr txBox="1">
            <a:spLocks noChangeArrowheads="1"/>
          </p:cNvSpPr>
          <p:nvPr/>
        </p:nvSpPr>
        <p:spPr bwMode="auto">
          <a:xfrm>
            <a:off x="2770972" y="3701013"/>
            <a:ext cx="770325" cy="230832"/>
          </a:xfrm>
          <a:prstGeom prst="rect">
            <a:avLst/>
          </a:prstGeom>
          <a:noFill/>
          <a:ln w="9525">
            <a:noFill/>
            <a:miter lim="800000"/>
            <a:headEnd/>
            <a:tailEnd/>
          </a:ln>
        </p:spPr>
        <p:txBody>
          <a:bodyPr>
            <a:spAutoFit/>
          </a:bodyPr>
          <a:lstStyle/>
          <a:p>
            <a:pPr algn="ctr"/>
            <a:r>
              <a:rPr lang="en-US" sz="900" b="1" dirty="0">
                <a:latin typeface="+mn-lt"/>
              </a:rPr>
              <a:t>Namur</a:t>
            </a:r>
          </a:p>
        </p:txBody>
      </p:sp>
      <p:grpSp>
        <p:nvGrpSpPr>
          <p:cNvPr id="65" name="Group 64"/>
          <p:cNvGrpSpPr/>
          <p:nvPr/>
        </p:nvGrpSpPr>
        <p:grpSpPr>
          <a:xfrm>
            <a:off x="2365028" y="4560093"/>
            <a:ext cx="5815586" cy="2237200"/>
            <a:chOff x="2387600" y="1486497"/>
            <a:chExt cx="8047554" cy="2958694"/>
          </a:xfrm>
        </p:grpSpPr>
        <p:cxnSp>
          <p:nvCxnSpPr>
            <p:cNvPr id="66" name="Straight Connector 16"/>
            <p:cNvCxnSpPr>
              <a:cxnSpLocks noChangeShapeType="1"/>
            </p:cNvCxnSpPr>
            <p:nvPr/>
          </p:nvCxnSpPr>
          <p:spPr bwMode="auto">
            <a:xfrm flipV="1">
              <a:off x="2640013" y="3875089"/>
              <a:ext cx="7632700" cy="3175"/>
            </a:xfrm>
            <a:prstGeom prst="line">
              <a:avLst/>
            </a:prstGeom>
            <a:noFill/>
            <a:ln w="31750" algn="ctr">
              <a:solidFill>
                <a:schemeClr val="accent1"/>
              </a:solidFill>
              <a:round/>
              <a:headEnd/>
              <a:tailEnd/>
            </a:ln>
          </p:spPr>
        </p:cxnSp>
        <p:sp>
          <p:nvSpPr>
            <p:cNvPr id="67"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8"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69" name="Straight Connector 16"/>
            <p:cNvCxnSpPr>
              <a:cxnSpLocks noChangeShapeType="1"/>
            </p:cNvCxnSpPr>
            <p:nvPr/>
          </p:nvCxnSpPr>
          <p:spPr bwMode="auto">
            <a:xfrm flipV="1">
              <a:off x="2640013" y="4211639"/>
              <a:ext cx="7632700" cy="1587"/>
            </a:xfrm>
            <a:prstGeom prst="line">
              <a:avLst/>
            </a:prstGeom>
            <a:noFill/>
            <a:ln w="31750" algn="ctr">
              <a:solidFill>
                <a:schemeClr val="accent1"/>
              </a:solidFill>
              <a:round/>
              <a:headEnd/>
              <a:tailEnd/>
            </a:ln>
          </p:spPr>
        </p:cxnSp>
        <p:sp>
          <p:nvSpPr>
            <p:cNvPr id="70"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71"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72"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73"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74" name="TextBox 228"/>
            <p:cNvSpPr txBox="1">
              <a:spLocks noChangeArrowheads="1"/>
            </p:cNvSpPr>
            <p:nvPr/>
          </p:nvSpPr>
          <p:spPr bwMode="auto">
            <a:xfrm>
              <a:off x="2387600" y="3719513"/>
              <a:ext cx="323850" cy="325627"/>
            </a:xfrm>
            <a:prstGeom prst="rect">
              <a:avLst/>
            </a:prstGeom>
            <a:noFill/>
            <a:ln w="9525">
              <a:noFill/>
              <a:miter lim="800000"/>
              <a:headEnd/>
              <a:tailEnd/>
            </a:ln>
          </p:spPr>
          <p:txBody>
            <a:bodyPr>
              <a:spAutoFit/>
            </a:bodyPr>
            <a:lstStyle/>
            <a:p>
              <a:pPr algn="ctr"/>
              <a:r>
                <a:rPr lang="en-US" sz="1000" dirty="0"/>
                <a:t>A</a:t>
              </a:r>
            </a:p>
          </p:txBody>
        </p:sp>
        <p:sp>
          <p:nvSpPr>
            <p:cNvPr id="75" name="TextBox 229"/>
            <p:cNvSpPr txBox="1">
              <a:spLocks noChangeArrowheads="1"/>
            </p:cNvSpPr>
            <p:nvPr/>
          </p:nvSpPr>
          <p:spPr bwMode="auto">
            <a:xfrm>
              <a:off x="2387600" y="4119564"/>
              <a:ext cx="323850" cy="325627"/>
            </a:xfrm>
            <a:prstGeom prst="rect">
              <a:avLst/>
            </a:prstGeom>
            <a:noFill/>
            <a:ln w="9525">
              <a:noFill/>
              <a:miter lim="800000"/>
              <a:headEnd/>
              <a:tailEnd/>
            </a:ln>
          </p:spPr>
          <p:txBody>
            <a:bodyPr>
              <a:spAutoFit/>
            </a:bodyPr>
            <a:lstStyle/>
            <a:p>
              <a:pPr algn="ctr"/>
              <a:r>
                <a:rPr lang="en-US" sz="1000" dirty="0"/>
                <a:t>B</a:t>
              </a:r>
            </a:p>
          </p:txBody>
        </p:sp>
        <p:sp>
          <p:nvSpPr>
            <p:cNvPr id="76"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77" name="Group 188"/>
            <p:cNvGrpSpPr>
              <a:grpSpLocks noChangeAspect="1"/>
            </p:cNvGrpSpPr>
            <p:nvPr/>
          </p:nvGrpSpPr>
          <p:grpSpPr bwMode="auto">
            <a:xfrm>
              <a:off x="5808663" y="3844926"/>
              <a:ext cx="107950" cy="73025"/>
              <a:chOff x="7956376" y="548680"/>
              <a:chExt cx="216024" cy="144016"/>
            </a:xfrm>
          </p:grpSpPr>
          <p:cxnSp>
            <p:nvCxnSpPr>
              <p:cNvPr id="10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0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78" name="Group 188"/>
            <p:cNvGrpSpPr>
              <a:grpSpLocks noChangeAspect="1"/>
            </p:cNvGrpSpPr>
            <p:nvPr/>
          </p:nvGrpSpPr>
          <p:grpSpPr bwMode="auto">
            <a:xfrm>
              <a:off x="7032625" y="3844926"/>
              <a:ext cx="107950" cy="73025"/>
              <a:chOff x="7956376" y="548680"/>
              <a:chExt cx="216024" cy="144016"/>
            </a:xfrm>
          </p:grpSpPr>
          <p:cxnSp>
            <p:nvCxnSpPr>
              <p:cNvPr id="10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0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79" name="TextBox 32"/>
            <p:cNvSpPr txBox="1">
              <a:spLocks noChangeArrowheads="1"/>
            </p:cNvSpPr>
            <p:nvPr/>
          </p:nvSpPr>
          <p:spPr bwMode="auto">
            <a:xfrm>
              <a:off x="9498528" y="3334933"/>
              <a:ext cx="936626" cy="305275"/>
            </a:xfrm>
            <a:prstGeom prst="rect">
              <a:avLst/>
            </a:prstGeom>
            <a:noFill/>
            <a:ln w="9525">
              <a:noFill/>
              <a:miter lim="800000"/>
              <a:headEnd/>
              <a:tailEnd/>
            </a:ln>
          </p:spPr>
          <p:txBody>
            <a:bodyPr>
              <a:spAutoFit/>
            </a:bodyPr>
            <a:lstStyle/>
            <a:p>
              <a:pPr algn="ctr"/>
              <a:r>
                <a:rPr lang="en-US" sz="900" b="1" dirty="0">
                  <a:latin typeface="+mn-lt"/>
                </a:rPr>
                <a:t>Arlon</a:t>
              </a:r>
            </a:p>
          </p:txBody>
        </p:sp>
        <p:cxnSp>
          <p:nvCxnSpPr>
            <p:cNvPr id="80"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81"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82"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83"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grpSp>
          <p:nvGrpSpPr>
            <p:cNvPr id="84" name="Groep 70"/>
            <p:cNvGrpSpPr>
              <a:grpSpLocks/>
            </p:cNvGrpSpPr>
            <p:nvPr/>
          </p:nvGrpSpPr>
          <p:grpSpPr bwMode="auto">
            <a:xfrm>
              <a:off x="7324129" y="3415397"/>
              <a:ext cx="865187" cy="431800"/>
              <a:chOff x="4537764" y="2636912"/>
              <a:chExt cx="864096" cy="432048"/>
            </a:xfrm>
          </p:grpSpPr>
          <p:cxnSp>
            <p:nvCxnSpPr>
              <p:cNvPr id="98" name="Rechte verbindingslijn met pijl 71"/>
              <p:cNvCxnSpPr/>
              <p:nvPr/>
            </p:nvCxnSpPr>
            <p:spPr bwMode="auto">
              <a:xfrm>
                <a:off x="4717114"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99" name="Tekstvak 72"/>
              <p:cNvSpPr txBox="1"/>
              <p:nvPr/>
            </p:nvSpPr>
            <p:spPr>
              <a:xfrm>
                <a:off x="4537764" y="2692632"/>
                <a:ext cx="864096" cy="325814"/>
              </a:xfrm>
              <a:prstGeom prst="rect">
                <a:avLst/>
              </a:prstGeom>
              <a:noFill/>
              <a:ln w="9525">
                <a:noFill/>
              </a:ln>
            </p:spPr>
            <p:txBody>
              <a:bodyPr>
                <a:spAutoFit/>
              </a:bodyPr>
              <a:lstStyle/>
              <a:p>
                <a:pPr algn="ctr">
                  <a:defRPr/>
                </a:pPr>
                <a:r>
                  <a:rPr lang="nl-BE" sz="1000" dirty="0">
                    <a:solidFill>
                      <a:schemeClr val="accent3"/>
                    </a:solidFill>
                    <a:latin typeface="+mn-lt"/>
                  </a:rPr>
                  <a:t>DS</a:t>
                </a:r>
              </a:p>
            </p:txBody>
          </p:sp>
        </p:grpSp>
        <p:cxnSp>
          <p:nvCxnSpPr>
            <p:cNvPr id="85"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86"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87" name="Rechthoek 35"/>
            <p:cNvSpPr>
              <a:spLocks noChangeArrowheads="1"/>
            </p:cNvSpPr>
            <p:nvPr/>
          </p:nvSpPr>
          <p:spPr bwMode="auto">
            <a:xfrm>
              <a:off x="5820325" y="1486497"/>
              <a:ext cx="1325422" cy="332075"/>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VIGIE ENTREPRENEUR</a:t>
              </a:r>
            </a:p>
          </p:txBody>
        </p:sp>
        <p:cxnSp>
          <p:nvCxnSpPr>
            <p:cNvPr id="88" name="Straight Arrow Connector 287"/>
            <p:cNvCxnSpPr>
              <a:cxnSpLocks noChangeShapeType="1"/>
            </p:cNvCxnSpPr>
            <p:nvPr/>
          </p:nvCxnSpPr>
          <p:spPr bwMode="auto">
            <a:xfrm flipH="1">
              <a:off x="6462715" y="1978909"/>
              <a:ext cx="35716" cy="1246891"/>
            </a:xfrm>
            <a:prstGeom prst="straightConnector1">
              <a:avLst/>
            </a:prstGeom>
            <a:noFill/>
            <a:ln w="12700" algn="ctr">
              <a:solidFill>
                <a:schemeClr val="tx1"/>
              </a:solidFill>
              <a:prstDash val="dash"/>
              <a:round/>
              <a:headEnd/>
              <a:tailEnd type="arrow" w="med" len="med"/>
            </a:ln>
          </p:spPr>
        </p:cxnSp>
        <p:sp>
          <p:nvSpPr>
            <p:cNvPr id="89" name="Boog 69"/>
            <p:cNvSpPr/>
            <p:nvPr/>
          </p:nvSpPr>
          <p:spPr bwMode="auto">
            <a:xfrm rot="10274629">
              <a:off x="5969000" y="2682876"/>
              <a:ext cx="687388" cy="1216025"/>
            </a:xfrm>
            <a:prstGeom prst="arc">
              <a:avLst>
                <a:gd name="adj1" fmla="val 17342940"/>
                <a:gd name="adj2" fmla="val 0"/>
              </a:avLst>
            </a:prstGeom>
            <a:noFill/>
            <a:ln w="31750" cap="flat" cmpd="sng" algn="ctr">
              <a:solidFill>
                <a:srgbClr val="92D050"/>
              </a:solidFill>
              <a:prstDash val="solid"/>
              <a:round/>
              <a:headEnd type="none" w="med" len="med"/>
              <a:tailEnd type="arrow" w="med" len="med"/>
            </a:ln>
            <a:effectLst/>
          </p:spPr>
          <p:txBody>
            <a:bodyPr wrap="none" anchor="ctr"/>
            <a:lstStyle/>
            <a:p>
              <a:pPr algn="ctr">
                <a:defRPr/>
              </a:pPr>
              <a:endParaRPr lang="nl-BE"/>
            </a:p>
          </p:txBody>
        </p:sp>
        <p:pic>
          <p:nvPicPr>
            <p:cNvPr id="90"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4801" y="3253170"/>
              <a:ext cx="208128" cy="169365"/>
            </a:xfrm>
            <a:prstGeom prst="rect">
              <a:avLst/>
            </a:prstGeom>
            <a:noFill/>
            <a:ln w="9525">
              <a:noFill/>
              <a:miter lim="800000"/>
              <a:headEnd/>
              <a:tailEnd/>
            </a:ln>
          </p:spPr>
        </p:pic>
        <p:pic>
          <p:nvPicPr>
            <p:cNvPr id="91"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7838" y="3081969"/>
              <a:ext cx="208128" cy="169365"/>
            </a:xfrm>
            <a:prstGeom prst="rect">
              <a:avLst/>
            </a:prstGeom>
            <a:noFill/>
            <a:ln w="9525">
              <a:noFill/>
              <a:miter lim="800000"/>
              <a:headEnd/>
              <a:tailEnd/>
            </a:ln>
          </p:spPr>
        </p:pic>
        <p:pic>
          <p:nvPicPr>
            <p:cNvPr id="92"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1204" y="2839237"/>
              <a:ext cx="208128" cy="169365"/>
            </a:xfrm>
            <a:prstGeom prst="rect">
              <a:avLst/>
            </a:prstGeom>
            <a:noFill/>
            <a:ln w="9525">
              <a:noFill/>
              <a:miter lim="800000"/>
              <a:headEnd/>
              <a:tailEnd/>
            </a:ln>
          </p:spPr>
        </p:pic>
        <p:pic>
          <p:nvPicPr>
            <p:cNvPr id="93"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5775" y="3164340"/>
              <a:ext cx="208128" cy="169365"/>
            </a:xfrm>
            <a:prstGeom prst="rect">
              <a:avLst/>
            </a:prstGeom>
            <a:noFill/>
            <a:ln w="9525">
              <a:noFill/>
              <a:miter lim="800000"/>
              <a:headEnd/>
              <a:tailEnd/>
            </a:ln>
          </p:spPr>
        </p:pic>
        <p:pic>
          <p:nvPicPr>
            <p:cNvPr id="94"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5867" y="3381874"/>
              <a:ext cx="208128" cy="169365"/>
            </a:xfrm>
            <a:prstGeom prst="rect">
              <a:avLst/>
            </a:prstGeom>
            <a:noFill/>
            <a:ln w="9525">
              <a:noFill/>
              <a:miter lim="800000"/>
              <a:headEnd/>
              <a:tailEnd/>
            </a:ln>
          </p:spPr>
        </p:pic>
        <p:pic>
          <p:nvPicPr>
            <p:cNvPr id="95" name="Picture 9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4923" y="1926522"/>
              <a:ext cx="323056" cy="763192"/>
            </a:xfrm>
            <a:prstGeom prst="rect">
              <a:avLst/>
            </a:prstGeom>
          </p:spPr>
        </p:pic>
        <p:pic>
          <p:nvPicPr>
            <p:cNvPr id="96" name="Picture 9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5679" y="3294747"/>
              <a:ext cx="389418" cy="598708"/>
            </a:xfrm>
            <a:prstGeom prst="rect">
              <a:avLst/>
            </a:prstGeom>
          </p:spPr>
        </p:pic>
        <p:pic>
          <p:nvPicPr>
            <p:cNvPr id="97" name="Picture 9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3419" y="3275696"/>
              <a:ext cx="389418" cy="598708"/>
            </a:xfrm>
            <a:prstGeom prst="rect">
              <a:avLst/>
            </a:prstGeom>
          </p:spPr>
        </p:pic>
      </p:grpSp>
      <p:sp>
        <p:nvSpPr>
          <p:cNvPr id="104" name="TextBox 32"/>
          <p:cNvSpPr txBox="1">
            <a:spLocks noChangeArrowheads="1"/>
          </p:cNvSpPr>
          <p:nvPr/>
        </p:nvSpPr>
        <p:spPr bwMode="auto">
          <a:xfrm>
            <a:off x="2737813" y="5919673"/>
            <a:ext cx="676855" cy="230832"/>
          </a:xfrm>
          <a:prstGeom prst="rect">
            <a:avLst/>
          </a:prstGeom>
          <a:noFill/>
          <a:ln w="9525">
            <a:noFill/>
            <a:miter lim="800000"/>
            <a:headEnd/>
            <a:tailEnd/>
          </a:ln>
        </p:spPr>
        <p:txBody>
          <a:bodyPr>
            <a:spAutoFit/>
          </a:bodyPr>
          <a:lstStyle/>
          <a:p>
            <a:pPr algn="ctr"/>
            <a:r>
              <a:rPr lang="en-US" sz="900" b="1" dirty="0">
                <a:latin typeface="+mn-lt"/>
              </a:rPr>
              <a:t>Namur</a:t>
            </a:r>
          </a:p>
        </p:txBody>
      </p:sp>
      <p:sp>
        <p:nvSpPr>
          <p:cNvPr id="105" name="Rectangular Callout 50"/>
          <p:cNvSpPr>
            <a:spLocks noChangeArrowheads="1"/>
          </p:cNvSpPr>
          <p:nvPr/>
        </p:nvSpPr>
        <p:spPr bwMode="auto">
          <a:xfrm>
            <a:off x="3621762" y="4882446"/>
            <a:ext cx="1285321" cy="255876"/>
          </a:xfrm>
          <a:prstGeom prst="wedgeRectCallout">
            <a:avLst>
              <a:gd name="adj1" fmla="val 72803"/>
              <a:gd name="adj2" fmla="val -7781"/>
            </a:avLst>
          </a:prstGeom>
          <a:solidFill>
            <a:srgbClr val="92D050"/>
          </a:solidFill>
          <a:ln w="31750" algn="ctr">
            <a:solidFill>
              <a:srgbClr val="92D05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b="1" dirty="0">
                <a:solidFill>
                  <a:schemeClr val="bg1"/>
                </a:solidFill>
                <a:latin typeface="+mn-lt"/>
              </a:rPr>
              <a:t>TRAVAUX TERMINÉS</a:t>
            </a:r>
          </a:p>
          <a:p>
            <a:pPr algn="ctr"/>
            <a:r>
              <a:rPr lang="en-US" sz="1000" b="1" dirty="0">
                <a:solidFill>
                  <a:schemeClr val="bg1"/>
                </a:solidFill>
                <a:latin typeface="+mn-lt"/>
              </a:rPr>
              <a:t>LIBÉRER LA VOIE</a:t>
            </a:r>
            <a:endParaRPr lang="en-US" sz="1050" b="1" dirty="0">
              <a:solidFill>
                <a:schemeClr val="bg1"/>
              </a:solidFill>
              <a:latin typeface="+mn-lt"/>
            </a:endParaRPr>
          </a:p>
        </p:txBody>
      </p:sp>
      <p:cxnSp>
        <p:nvCxnSpPr>
          <p:cNvPr id="106" name="Straight Connector 111"/>
          <p:cNvCxnSpPr/>
          <p:nvPr/>
        </p:nvCxnSpPr>
        <p:spPr bwMode="auto">
          <a:xfrm>
            <a:off x="4820474" y="3617598"/>
            <a:ext cx="1795386"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107" name="Tekstvak 72"/>
          <p:cNvSpPr txBox="1"/>
          <p:nvPr/>
        </p:nvSpPr>
        <p:spPr bwMode="auto">
          <a:xfrm>
            <a:off x="5952097" y="3692022"/>
            <a:ext cx="625230" cy="246221"/>
          </a:xfrm>
          <a:prstGeom prst="rect">
            <a:avLst/>
          </a:prstGeom>
          <a:noFill/>
          <a:ln w="9525">
            <a:noFill/>
          </a:ln>
        </p:spPr>
        <p:txBody>
          <a:bodyPr>
            <a:spAutoFit/>
          </a:bodyPr>
          <a:lstStyle/>
          <a:p>
            <a:pPr algn="ctr">
              <a:defRPr/>
            </a:pPr>
            <a:r>
              <a:rPr lang="nl-BE" sz="1000" dirty="0">
                <a:solidFill>
                  <a:schemeClr val="accent3"/>
                </a:solidFill>
                <a:latin typeface="+mn-lt"/>
              </a:rPr>
              <a:t>DS</a:t>
            </a:r>
          </a:p>
        </p:txBody>
      </p:sp>
      <p:cxnSp>
        <p:nvCxnSpPr>
          <p:cNvPr id="108" name="Rechte verbindingslijn met pijl 71"/>
          <p:cNvCxnSpPr/>
          <p:nvPr/>
        </p:nvCxnSpPr>
        <p:spPr bwMode="auto">
          <a:xfrm>
            <a:off x="6162455" y="3617277"/>
            <a:ext cx="0" cy="434575"/>
          </a:xfrm>
          <a:prstGeom prst="straightConnector1">
            <a:avLst/>
          </a:prstGeom>
          <a:solidFill>
            <a:schemeClr val="accent1"/>
          </a:solidFill>
          <a:ln w="9525" cap="flat" cmpd="sng" algn="ctr">
            <a:solidFill>
              <a:schemeClr val="accent3"/>
            </a:solidFill>
            <a:prstDash val="solid"/>
            <a:round/>
            <a:headEnd type="arrow"/>
            <a:tailEnd type="arrow"/>
          </a:ln>
          <a:effectLst/>
        </p:spPr>
      </p:cxnSp>
      <p:pic>
        <p:nvPicPr>
          <p:cNvPr id="109" name="Picture 108">
            <a:extLst>
              <a:ext uri="{FF2B5EF4-FFF2-40B4-BE49-F238E27FC236}">
                <a16:creationId xmlns:a16="http://schemas.microsoft.com/office/drawing/2014/main" id="{C50AEA21-CC48-4B60-BE76-DEF3E9B886D9}"/>
              </a:ext>
            </a:extLst>
          </p:cNvPr>
          <p:cNvPicPr>
            <a:picLocks noChangeAspect="1"/>
          </p:cNvPicPr>
          <p:nvPr/>
        </p:nvPicPr>
        <p:blipFill>
          <a:blip r:embed="rId8"/>
          <a:stretch>
            <a:fillRect/>
          </a:stretch>
        </p:blipFill>
        <p:spPr>
          <a:xfrm>
            <a:off x="2056430" y="5910158"/>
            <a:ext cx="231668" cy="323116"/>
          </a:xfrm>
          <a:prstGeom prst="rect">
            <a:avLst/>
          </a:prstGeom>
        </p:spPr>
      </p:pic>
    </p:spTree>
    <p:extLst>
      <p:ext uri="{BB962C8B-B14F-4D97-AF65-F5344CB8AC3E}">
        <p14:creationId xmlns:p14="http://schemas.microsoft.com/office/powerpoint/2010/main" val="34188684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4B945FFF-FB87-4B47-AFE4-269B6A6F89C3}"/>
              </a:ext>
            </a:extLst>
          </p:cNvPr>
          <p:cNvPicPr>
            <a:picLocks noChangeAspect="1"/>
          </p:cNvPicPr>
          <p:nvPr/>
        </p:nvPicPr>
        <p:blipFill rotWithShape="1">
          <a:blip r:embed="rId2"/>
          <a:srcRect l="35092" t="80675"/>
          <a:stretch/>
        </p:blipFill>
        <p:spPr>
          <a:xfrm>
            <a:off x="2044308" y="5176830"/>
            <a:ext cx="75020" cy="697039"/>
          </a:xfrm>
          <a:prstGeom prst="rect">
            <a:avLst/>
          </a:prstGeom>
        </p:spPr>
      </p:pic>
      <p:sp>
        <p:nvSpPr>
          <p:cNvPr id="8" name="Rounded Rectangle 122"/>
          <p:cNvSpPr>
            <a:spLocks noChangeArrowheads="1"/>
          </p:cNvSpPr>
          <p:nvPr/>
        </p:nvSpPr>
        <p:spPr bwMode="auto">
          <a:xfrm>
            <a:off x="1731824" y="1399879"/>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900" b="1" dirty="0" err="1">
                <a:latin typeface="+mn-lt"/>
              </a:rPr>
              <a:t>suppression</a:t>
            </a:r>
            <a:endParaRPr lang="nl-BE" sz="900" b="1" dirty="0">
              <a:latin typeface="+mn-lt"/>
            </a:endParaRPr>
          </a:p>
          <a:p>
            <a:pPr algn="ctr"/>
            <a:r>
              <a:rPr lang="nl-BE" sz="900" b="1" dirty="0">
                <a:latin typeface="+mn-lt"/>
              </a:rPr>
              <a:t>de la </a:t>
            </a:r>
            <a:r>
              <a:rPr lang="nl-BE" sz="900" b="1" dirty="0" err="1">
                <a:latin typeface="+mn-lt"/>
              </a:rPr>
              <a:t>protection</a:t>
            </a:r>
            <a:endParaRPr lang="nl-BE" sz="900" b="1" dirty="0">
              <a:latin typeface="+mn-lt"/>
            </a:endParaRPr>
          </a:p>
        </p:txBody>
      </p:sp>
      <p:cxnSp>
        <p:nvCxnSpPr>
          <p:cNvPr id="9" name="Straight Arrow Connector 135"/>
          <p:cNvCxnSpPr>
            <a:cxnSpLocks noChangeShapeType="1"/>
            <a:endCxn id="8" idx="0"/>
          </p:cNvCxnSpPr>
          <p:nvPr/>
        </p:nvCxnSpPr>
        <p:spPr bwMode="auto">
          <a:xfrm>
            <a:off x="2063717" y="770187"/>
            <a:ext cx="0" cy="629692"/>
          </a:xfrm>
          <a:prstGeom prst="straightConnector1">
            <a:avLst/>
          </a:prstGeom>
          <a:noFill/>
          <a:ln w="12700" algn="ctr">
            <a:solidFill>
              <a:schemeClr val="accent1"/>
            </a:solidFill>
            <a:prstDash val="dash"/>
            <a:round/>
            <a:headEnd/>
            <a:tailEnd type="none" w="med" len="med"/>
          </a:ln>
        </p:spPr>
      </p:cxnSp>
      <p:cxnSp>
        <p:nvCxnSpPr>
          <p:cNvPr id="10" name="Straight Connector 9"/>
          <p:cNvCxnSpPr/>
          <p:nvPr/>
        </p:nvCxnSpPr>
        <p:spPr bwMode="auto">
          <a:xfrm>
            <a:off x="2082139" y="1194037"/>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1" name="Straight Connector 10"/>
          <p:cNvCxnSpPr>
            <a:cxnSpLocks/>
            <a:endCxn id="13" idx="0"/>
          </p:cNvCxnSpPr>
          <p:nvPr/>
        </p:nvCxnSpPr>
        <p:spPr bwMode="auto">
          <a:xfrm flipH="1">
            <a:off x="2063717" y="1864502"/>
            <a:ext cx="10596" cy="277006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3" name="Rounded Rectangle 122"/>
          <p:cNvSpPr>
            <a:spLocks noChangeArrowheads="1"/>
          </p:cNvSpPr>
          <p:nvPr/>
        </p:nvSpPr>
        <p:spPr bwMode="auto">
          <a:xfrm>
            <a:off x="1712879" y="4634562"/>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900" b="1" dirty="0">
                <a:latin typeface="+mn-lt"/>
              </a:rPr>
              <a:t>FIN</a:t>
            </a:r>
          </a:p>
        </p:txBody>
      </p:sp>
      <p:cxnSp>
        <p:nvCxnSpPr>
          <p:cNvPr id="15" name="Straight Connector 14"/>
          <p:cNvCxnSpPr>
            <a:cxnSpLocks/>
          </p:cNvCxnSpPr>
          <p:nvPr/>
        </p:nvCxnSpPr>
        <p:spPr bwMode="auto">
          <a:xfrm>
            <a:off x="2055431" y="5096524"/>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8" name="Text Placeholder 2"/>
          <p:cNvSpPr txBox="1">
            <a:spLocks/>
          </p:cNvSpPr>
          <p:nvPr/>
        </p:nvSpPr>
        <p:spPr>
          <a:xfrm>
            <a:off x="8472264" y="260648"/>
            <a:ext cx="3288300"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Vigie</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7: Fin des </a:t>
            </a:r>
            <a:r>
              <a:rPr lang="en-GB" sz="900" kern="0" dirty="0" err="1">
                <a:latin typeface="Calibri" panose="020F0502020204030204" pitchFamily="34" charset="0"/>
                <a:cs typeface="Calibri" panose="020F0502020204030204" pitchFamily="34" charset="0"/>
              </a:rPr>
              <a:t>travaux</a:t>
            </a:r>
            <a:r>
              <a:rPr lang="en-GB" sz="900" kern="0" dirty="0">
                <a:latin typeface="Calibri" panose="020F0502020204030204" pitchFamily="34" charset="0"/>
                <a:cs typeface="Calibri" panose="020F0502020204030204" pitchFamily="34" charset="0"/>
              </a:rPr>
              <a:t> – Suppression du </a:t>
            </a: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a:t>
            </a:r>
          </a:p>
        </p:txBody>
      </p:sp>
      <p:grpSp>
        <p:nvGrpSpPr>
          <p:cNvPr id="17" name="Group 16"/>
          <p:cNvGrpSpPr/>
          <p:nvPr/>
        </p:nvGrpSpPr>
        <p:grpSpPr>
          <a:xfrm>
            <a:off x="2433583" y="377562"/>
            <a:ext cx="6741773" cy="2301258"/>
            <a:chOff x="1197466" y="804910"/>
            <a:chExt cx="9098837" cy="3675842"/>
          </a:xfrm>
        </p:grpSpPr>
        <p:cxnSp>
          <p:nvCxnSpPr>
            <p:cNvPr id="19" name="Straight Connector 14"/>
            <p:cNvCxnSpPr/>
            <p:nvPr/>
          </p:nvCxnSpPr>
          <p:spPr bwMode="auto">
            <a:xfrm flipV="1">
              <a:off x="1897250" y="3662783"/>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4980" y="804910"/>
              <a:ext cx="479860" cy="1131757"/>
            </a:xfrm>
            <a:prstGeom prst="rect">
              <a:avLst/>
            </a:prstGeom>
          </p:spPr>
        </p:pic>
        <p:cxnSp>
          <p:nvCxnSpPr>
            <p:cNvPr id="22" name="Straight Connector 14"/>
            <p:cNvCxnSpPr/>
            <p:nvPr/>
          </p:nvCxnSpPr>
          <p:spPr bwMode="auto">
            <a:xfrm flipV="1">
              <a:off x="1848368" y="4210748"/>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25" name="TextBox 24"/>
            <p:cNvSpPr txBox="1"/>
            <p:nvPr/>
          </p:nvSpPr>
          <p:spPr>
            <a:xfrm>
              <a:off x="1933586" y="3045950"/>
              <a:ext cx="1218275" cy="462503"/>
            </a:xfrm>
            <a:prstGeom prst="rect">
              <a:avLst/>
            </a:prstGeom>
            <a:noFill/>
          </p:spPr>
          <p:txBody>
            <a:bodyPr wrap="square" rtlCol="0">
              <a:spAutoFit/>
            </a:bodyPr>
            <a:lstStyle/>
            <a:p>
              <a:r>
                <a:rPr lang="en-GB" sz="1000" b="1" dirty="0">
                  <a:latin typeface="+mn-lt"/>
                </a:rPr>
                <a:t>Namur</a:t>
              </a:r>
              <a:r>
                <a:rPr lang="en-GB" sz="1200" dirty="0"/>
                <a:t> </a:t>
              </a:r>
            </a:p>
          </p:txBody>
        </p:sp>
        <p:sp>
          <p:nvSpPr>
            <p:cNvPr id="26" name="Rectangle 25"/>
            <p:cNvSpPr/>
            <p:nvPr/>
          </p:nvSpPr>
          <p:spPr>
            <a:xfrm>
              <a:off x="9653328" y="3056252"/>
              <a:ext cx="642975" cy="393293"/>
            </a:xfrm>
            <a:prstGeom prst="rect">
              <a:avLst/>
            </a:prstGeom>
          </p:spPr>
          <p:txBody>
            <a:bodyPr wrap="none">
              <a:spAutoFit/>
            </a:bodyPr>
            <a:lstStyle/>
            <a:p>
              <a:r>
                <a:rPr lang="en-GB" sz="1000" b="1" dirty="0">
                  <a:latin typeface="+mn-lt"/>
                </a:rPr>
                <a:t>Arlon</a:t>
              </a:r>
            </a:p>
          </p:txBody>
        </p:sp>
        <p:sp>
          <p:nvSpPr>
            <p:cNvPr id="27" name="Chevron 29"/>
            <p:cNvSpPr>
              <a:spLocks noChangeArrowheads="1"/>
            </p:cNvSpPr>
            <p:nvPr/>
          </p:nvSpPr>
          <p:spPr bwMode="auto">
            <a:xfrm>
              <a:off x="2265484" y="3606161"/>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28" name="Chevron 30"/>
            <p:cNvSpPr>
              <a:spLocks noChangeAspect="1"/>
            </p:cNvSpPr>
            <p:nvPr/>
          </p:nvSpPr>
          <p:spPr bwMode="auto">
            <a:xfrm flipH="1">
              <a:off x="2274162" y="4151187"/>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29" name="TextBox 28"/>
            <p:cNvSpPr txBox="1"/>
            <p:nvPr/>
          </p:nvSpPr>
          <p:spPr>
            <a:xfrm>
              <a:off x="1197466" y="3521032"/>
              <a:ext cx="900399" cy="393293"/>
            </a:xfrm>
            <a:prstGeom prst="rect">
              <a:avLst/>
            </a:prstGeom>
            <a:noFill/>
          </p:spPr>
          <p:txBody>
            <a:bodyPr wrap="square" rtlCol="0">
              <a:spAutoFit/>
            </a:bodyPr>
            <a:lstStyle/>
            <a:p>
              <a:pPr algn="ctr"/>
              <a:r>
                <a:rPr lang="en-GB" sz="1000" dirty="0"/>
                <a:t>A </a:t>
              </a:r>
            </a:p>
          </p:txBody>
        </p:sp>
        <p:sp>
          <p:nvSpPr>
            <p:cNvPr id="30" name="TextBox 29"/>
            <p:cNvSpPr txBox="1"/>
            <p:nvPr/>
          </p:nvSpPr>
          <p:spPr>
            <a:xfrm>
              <a:off x="1217704" y="4038296"/>
              <a:ext cx="900399" cy="442456"/>
            </a:xfrm>
            <a:prstGeom prst="rect">
              <a:avLst/>
            </a:prstGeom>
            <a:noFill/>
          </p:spPr>
          <p:txBody>
            <a:bodyPr wrap="square" rtlCol="0">
              <a:spAutoFit/>
            </a:bodyPr>
            <a:lstStyle/>
            <a:p>
              <a:pPr algn="ctr"/>
              <a:r>
                <a:rPr lang="en-GB" sz="1000" dirty="0"/>
                <a:t>B</a:t>
              </a:r>
              <a:r>
                <a:rPr lang="en-GB" sz="1200" dirty="0"/>
                <a:t> </a:t>
              </a:r>
            </a:p>
          </p:txBody>
        </p:sp>
        <p:sp>
          <p:nvSpPr>
            <p:cNvPr id="31" name="Rectangle 47"/>
            <p:cNvSpPr>
              <a:spLocks noChangeArrowheads="1"/>
            </p:cNvSpPr>
            <p:nvPr/>
          </p:nvSpPr>
          <p:spPr bwMode="auto">
            <a:xfrm>
              <a:off x="8429895" y="2202884"/>
              <a:ext cx="1223433" cy="143933"/>
            </a:xfrm>
            <a:prstGeom prst="rect">
              <a:avLst/>
            </a:prstGeom>
            <a:solidFill>
              <a:schemeClr val="bg1"/>
            </a:solidFill>
            <a:ln w="31750" algn="ctr">
              <a:noFill/>
              <a:round/>
              <a:headEnd/>
              <a:tailEnd/>
            </a:ln>
          </p:spPr>
          <p:txBody>
            <a:bodyPr wrap="none" anchor="ctr"/>
            <a:lstStyle/>
            <a:p>
              <a:pPr algn="ctr"/>
              <a:endParaRPr lang="en-US"/>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4465" y="1862851"/>
              <a:ext cx="657064" cy="1010200"/>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4404" y="1865627"/>
              <a:ext cx="704699" cy="1083436"/>
            </a:xfrm>
            <a:prstGeom prst="rect">
              <a:avLst/>
            </a:prstGeom>
          </p:spPr>
        </p:pic>
      </p:grpSp>
      <p:sp>
        <p:nvSpPr>
          <p:cNvPr id="34" name="Rechthoek 35"/>
          <p:cNvSpPr>
            <a:spLocks noChangeArrowheads="1"/>
          </p:cNvSpPr>
          <p:nvPr/>
        </p:nvSpPr>
        <p:spPr bwMode="auto">
          <a:xfrm>
            <a:off x="4509993" y="297414"/>
            <a:ext cx="1153992" cy="305104"/>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VIGIE ENTREPRENEUR</a:t>
            </a:r>
          </a:p>
        </p:txBody>
      </p:sp>
      <p:sp>
        <p:nvSpPr>
          <p:cNvPr id="36" name="TextBox 29"/>
          <p:cNvSpPr txBox="1"/>
          <p:nvPr/>
        </p:nvSpPr>
        <p:spPr>
          <a:xfrm rot="10800000">
            <a:off x="4604034" y="3669874"/>
            <a:ext cx="4744235" cy="327835"/>
          </a:xfrm>
          <a:prstGeom prst="rect">
            <a:avLst/>
          </a:prstGeom>
          <a:noFill/>
        </p:spPr>
        <p:txBody>
          <a:bodyPr>
            <a:spAutoFit/>
          </a:bodyPr>
          <a:lstStyle/>
          <a:p>
            <a:pPr algn="r">
              <a:defRPr/>
            </a:pPr>
            <a:r>
              <a:rPr lang="en-US" dirty="0">
                <a:solidFill>
                  <a:schemeClr val="bg1">
                    <a:lumMod val="50000"/>
                  </a:schemeClr>
                </a:solidFill>
                <a:latin typeface="Arial" charset="0"/>
                <a:cs typeface="Arial" charset="0"/>
              </a:rPr>
              <a:t>► ► ►</a:t>
            </a:r>
          </a:p>
        </p:txBody>
      </p:sp>
      <p:sp>
        <p:nvSpPr>
          <p:cNvPr id="37" name="TextBox 29"/>
          <p:cNvSpPr txBox="1"/>
          <p:nvPr/>
        </p:nvSpPr>
        <p:spPr>
          <a:xfrm rot="10800000">
            <a:off x="3796245" y="3668016"/>
            <a:ext cx="4744235" cy="327835"/>
          </a:xfrm>
          <a:prstGeom prst="rect">
            <a:avLst/>
          </a:prstGeom>
          <a:noFill/>
        </p:spPr>
        <p:txBody>
          <a:bodyPr>
            <a:spAutoFit/>
          </a:bodyPr>
          <a:lstStyle/>
          <a:p>
            <a:pPr algn="r">
              <a:defRPr/>
            </a:pPr>
            <a:r>
              <a:rPr lang="en-US" dirty="0">
                <a:solidFill>
                  <a:schemeClr val="bg1">
                    <a:lumMod val="50000"/>
                  </a:schemeClr>
                </a:solidFill>
                <a:latin typeface="Arial" charset="0"/>
                <a:cs typeface="Arial" charset="0"/>
              </a:rPr>
              <a:t>► ► ►</a:t>
            </a:r>
          </a:p>
        </p:txBody>
      </p:sp>
      <p:pic>
        <p:nvPicPr>
          <p:cNvPr id="3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2735" y="2998188"/>
            <a:ext cx="1442629" cy="1384821"/>
          </a:xfrm>
          <a:prstGeom prst="rect">
            <a:avLst/>
          </a:prstGeom>
          <a:noFill/>
          <a:ln w="9525">
            <a:noFill/>
            <a:miter lim="800000"/>
            <a:headEnd/>
            <a:tailEnd/>
          </a:ln>
        </p:spPr>
      </p:pic>
      <p:sp>
        <p:nvSpPr>
          <p:cNvPr id="39" name="TextBox 30"/>
          <p:cNvSpPr txBox="1">
            <a:spLocks noChangeArrowheads="1"/>
          </p:cNvSpPr>
          <p:nvPr/>
        </p:nvSpPr>
        <p:spPr bwMode="auto">
          <a:xfrm>
            <a:off x="8032402" y="3103036"/>
            <a:ext cx="1323294" cy="520526"/>
          </a:xfrm>
          <a:prstGeom prst="rect">
            <a:avLst/>
          </a:prstGeom>
          <a:noFill/>
          <a:ln w="9525">
            <a:noFill/>
            <a:miter lim="800000"/>
            <a:headEnd/>
            <a:tailEnd/>
          </a:ln>
        </p:spPr>
        <p:txBody>
          <a:bodyPr wrap="square">
            <a:spAutoFit/>
          </a:bodyPr>
          <a:lstStyle/>
          <a:p>
            <a:pPr algn="ctr"/>
            <a:r>
              <a:rPr lang="en-US" sz="1600" b="1" dirty="0">
                <a:solidFill>
                  <a:srgbClr val="FF0000"/>
                </a:solidFill>
              </a:rPr>
              <a:t>FIN </a:t>
            </a:r>
          </a:p>
          <a:p>
            <a:pPr algn="ctr"/>
            <a:r>
              <a:rPr lang="en-US" sz="1600" b="1" dirty="0">
                <a:solidFill>
                  <a:srgbClr val="FF0000"/>
                </a:solidFill>
              </a:rPr>
              <a:t>des travaux</a:t>
            </a:r>
          </a:p>
        </p:txBody>
      </p:sp>
      <p:cxnSp>
        <p:nvCxnSpPr>
          <p:cNvPr id="41" name="Straight Connector 14"/>
          <p:cNvCxnSpPr/>
          <p:nvPr/>
        </p:nvCxnSpPr>
        <p:spPr bwMode="auto">
          <a:xfrm flipV="1">
            <a:off x="2894312" y="4841205"/>
            <a:ext cx="6850527" cy="23215"/>
          </a:xfrm>
          <a:prstGeom prst="line">
            <a:avLst/>
          </a:prstGeom>
          <a:solidFill>
            <a:schemeClr val="accent1"/>
          </a:solidFill>
          <a:ln w="22225" cap="flat" cmpd="sng" algn="ctr">
            <a:solidFill>
              <a:srgbClr val="0070C0"/>
            </a:solidFill>
            <a:prstDash val="solid"/>
            <a:round/>
            <a:headEnd type="none" w="med" len="med"/>
            <a:tailEnd type="none" w="med" len="med"/>
          </a:ln>
          <a:effectLst/>
        </p:spPr>
      </p:cxn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6037" y="3328227"/>
            <a:ext cx="400799" cy="1007412"/>
          </a:xfrm>
          <a:prstGeom prst="rect">
            <a:avLst/>
          </a:prstGeom>
        </p:spPr>
      </p:pic>
      <p:cxnSp>
        <p:nvCxnSpPr>
          <p:cNvPr id="44" name="Straight Connector 14"/>
          <p:cNvCxnSpPr/>
          <p:nvPr/>
        </p:nvCxnSpPr>
        <p:spPr bwMode="auto">
          <a:xfrm flipV="1">
            <a:off x="2853484" y="5328965"/>
            <a:ext cx="6850527" cy="23215"/>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47" name="TextBox 46"/>
          <p:cNvSpPr txBox="1"/>
          <p:nvPr/>
        </p:nvSpPr>
        <p:spPr>
          <a:xfrm>
            <a:off x="2959831" y="4413213"/>
            <a:ext cx="752052" cy="276999"/>
          </a:xfrm>
          <a:prstGeom prst="rect">
            <a:avLst/>
          </a:prstGeom>
          <a:noFill/>
        </p:spPr>
        <p:txBody>
          <a:bodyPr wrap="square" rtlCol="0">
            <a:spAutoFit/>
          </a:bodyPr>
          <a:lstStyle/>
          <a:p>
            <a:r>
              <a:rPr lang="en-GB" sz="1000" b="1" dirty="0">
                <a:latin typeface="+mn-lt"/>
              </a:rPr>
              <a:t>Namur</a:t>
            </a:r>
            <a:r>
              <a:rPr lang="en-GB" sz="1200" dirty="0"/>
              <a:t> </a:t>
            </a:r>
          </a:p>
        </p:txBody>
      </p:sp>
      <p:sp>
        <p:nvSpPr>
          <p:cNvPr id="48" name="Rectangle 47"/>
          <p:cNvSpPr/>
          <p:nvPr/>
        </p:nvSpPr>
        <p:spPr>
          <a:xfrm>
            <a:off x="9384859" y="4418273"/>
            <a:ext cx="476412" cy="246221"/>
          </a:xfrm>
          <a:prstGeom prst="rect">
            <a:avLst/>
          </a:prstGeom>
        </p:spPr>
        <p:txBody>
          <a:bodyPr wrap="none">
            <a:spAutoFit/>
          </a:bodyPr>
          <a:lstStyle/>
          <a:p>
            <a:r>
              <a:rPr lang="en-GB" sz="1000" b="1" dirty="0">
                <a:latin typeface="+mn-lt"/>
              </a:rPr>
              <a:t>Arlon</a:t>
            </a:r>
            <a:endParaRPr lang="en-GB" sz="1000" dirty="0">
              <a:latin typeface="+mn-lt"/>
            </a:endParaRPr>
          </a:p>
        </p:txBody>
      </p:sp>
      <p:sp>
        <p:nvSpPr>
          <p:cNvPr id="49" name="Chevron 29"/>
          <p:cNvSpPr>
            <a:spLocks noChangeArrowheads="1"/>
          </p:cNvSpPr>
          <p:nvPr/>
        </p:nvSpPr>
        <p:spPr bwMode="auto">
          <a:xfrm>
            <a:off x="3201877" y="4790804"/>
            <a:ext cx="119335" cy="128591"/>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50" name="Chevron 30"/>
          <p:cNvSpPr>
            <a:spLocks noChangeAspect="1"/>
          </p:cNvSpPr>
          <p:nvPr/>
        </p:nvSpPr>
        <p:spPr bwMode="auto">
          <a:xfrm flipH="1">
            <a:off x="3209125" y="5275948"/>
            <a:ext cx="119335" cy="128590"/>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51" name="TextBox 50"/>
          <p:cNvSpPr txBox="1"/>
          <p:nvPr/>
        </p:nvSpPr>
        <p:spPr>
          <a:xfrm>
            <a:off x="2330728" y="4740402"/>
            <a:ext cx="752052" cy="276999"/>
          </a:xfrm>
          <a:prstGeom prst="rect">
            <a:avLst/>
          </a:prstGeom>
          <a:noFill/>
        </p:spPr>
        <p:txBody>
          <a:bodyPr wrap="square" rtlCol="0">
            <a:spAutoFit/>
          </a:bodyPr>
          <a:lstStyle/>
          <a:p>
            <a:pPr algn="ctr"/>
            <a:r>
              <a:rPr lang="en-GB" sz="1000" dirty="0"/>
              <a:t>A</a:t>
            </a:r>
            <a:r>
              <a:rPr lang="en-GB" sz="1200" dirty="0"/>
              <a:t> </a:t>
            </a:r>
          </a:p>
        </p:txBody>
      </p:sp>
      <p:sp>
        <p:nvSpPr>
          <p:cNvPr id="52" name="TextBox 51"/>
          <p:cNvSpPr txBox="1"/>
          <p:nvPr/>
        </p:nvSpPr>
        <p:spPr>
          <a:xfrm>
            <a:off x="2347055" y="5241063"/>
            <a:ext cx="752052" cy="276999"/>
          </a:xfrm>
          <a:prstGeom prst="rect">
            <a:avLst/>
          </a:prstGeom>
          <a:noFill/>
        </p:spPr>
        <p:txBody>
          <a:bodyPr wrap="square" rtlCol="0">
            <a:spAutoFit/>
          </a:bodyPr>
          <a:lstStyle/>
          <a:p>
            <a:pPr algn="ctr"/>
            <a:r>
              <a:rPr lang="en-GB" sz="1000" dirty="0"/>
              <a:t>B</a:t>
            </a:r>
            <a:r>
              <a:rPr lang="en-GB" sz="1200" dirty="0"/>
              <a:t> </a:t>
            </a:r>
          </a:p>
        </p:txBody>
      </p:sp>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6916" y="3483005"/>
            <a:ext cx="548807" cy="899210"/>
          </a:xfrm>
          <a:prstGeom prst="rect">
            <a:avLst/>
          </a:prstGeom>
        </p:spPr>
      </p:pic>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6031" y="3415779"/>
            <a:ext cx="588594" cy="964400"/>
          </a:xfrm>
          <a:prstGeom prst="rect">
            <a:avLst/>
          </a:prstGeom>
        </p:spPr>
      </p:pic>
      <p:sp>
        <p:nvSpPr>
          <p:cNvPr id="55" name="Rechthoek 35"/>
          <p:cNvSpPr>
            <a:spLocks noChangeArrowheads="1"/>
          </p:cNvSpPr>
          <p:nvPr/>
        </p:nvSpPr>
        <p:spPr bwMode="auto">
          <a:xfrm>
            <a:off x="4157259" y="3036096"/>
            <a:ext cx="1153992" cy="305104"/>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VIGIE ENTREPRENEUR</a:t>
            </a:r>
          </a:p>
        </p:txBody>
      </p:sp>
      <p:cxnSp>
        <p:nvCxnSpPr>
          <p:cNvPr id="56" name="Straight Connector 111"/>
          <p:cNvCxnSpPr/>
          <p:nvPr/>
        </p:nvCxnSpPr>
        <p:spPr bwMode="auto">
          <a:xfrm flipV="1">
            <a:off x="3791744" y="1709963"/>
            <a:ext cx="4634392" cy="9944"/>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57" name="Tekstvak 72"/>
          <p:cNvSpPr txBox="1"/>
          <p:nvPr/>
        </p:nvSpPr>
        <p:spPr bwMode="auto">
          <a:xfrm>
            <a:off x="6970650" y="1812234"/>
            <a:ext cx="625230" cy="246221"/>
          </a:xfrm>
          <a:prstGeom prst="rect">
            <a:avLst/>
          </a:prstGeom>
          <a:noFill/>
          <a:ln w="9525">
            <a:noFill/>
          </a:ln>
        </p:spPr>
        <p:txBody>
          <a:bodyPr>
            <a:spAutoFit/>
          </a:bodyPr>
          <a:lstStyle/>
          <a:p>
            <a:pPr algn="ctr">
              <a:defRPr/>
            </a:pPr>
            <a:r>
              <a:rPr lang="nl-BE" sz="1000" dirty="0">
                <a:solidFill>
                  <a:schemeClr val="accent3"/>
                </a:solidFill>
                <a:latin typeface="+mn-lt"/>
              </a:rPr>
              <a:t>DS</a:t>
            </a:r>
          </a:p>
        </p:txBody>
      </p:sp>
      <p:cxnSp>
        <p:nvCxnSpPr>
          <p:cNvPr id="58" name="Rechte verbindingslijn met pijl 71"/>
          <p:cNvCxnSpPr/>
          <p:nvPr/>
        </p:nvCxnSpPr>
        <p:spPr bwMode="auto">
          <a:xfrm>
            <a:off x="7144625" y="1688731"/>
            <a:ext cx="0" cy="478033"/>
          </a:xfrm>
          <a:prstGeom prst="straightConnector1">
            <a:avLst/>
          </a:prstGeom>
          <a:solidFill>
            <a:schemeClr val="accent1"/>
          </a:solidFill>
          <a:ln w="9525" cap="flat" cmpd="sng" algn="ctr">
            <a:solidFill>
              <a:schemeClr val="accent3"/>
            </a:solidFill>
            <a:prstDash val="solid"/>
            <a:round/>
            <a:headEnd type="arrow"/>
            <a:tailEnd type="arrow"/>
          </a:ln>
          <a:effectLst/>
        </p:spPr>
      </p:cxnSp>
      <p:cxnSp>
        <p:nvCxnSpPr>
          <p:cNvPr id="59" name="Rechte verbindingslijn met pijl 71"/>
          <p:cNvCxnSpPr/>
          <p:nvPr/>
        </p:nvCxnSpPr>
        <p:spPr bwMode="auto">
          <a:xfrm>
            <a:off x="6948955" y="4307290"/>
            <a:ext cx="0" cy="578420"/>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0" name="Tekstvak 72"/>
          <p:cNvSpPr txBox="1"/>
          <p:nvPr/>
        </p:nvSpPr>
        <p:spPr bwMode="auto">
          <a:xfrm>
            <a:off x="6760569" y="4457281"/>
            <a:ext cx="625230" cy="246221"/>
          </a:xfrm>
          <a:prstGeom prst="rect">
            <a:avLst/>
          </a:prstGeom>
          <a:noFill/>
          <a:ln w="9525">
            <a:noFill/>
          </a:ln>
        </p:spPr>
        <p:txBody>
          <a:bodyPr>
            <a:spAutoFit/>
          </a:bodyPr>
          <a:lstStyle/>
          <a:p>
            <a:pPr algn="ctr">
              <a:defRPr/>
            </a:pPr>
            <a:r>
              <a:rPr lang="nl-BE" sz="1000" dirty="0">
                <a:solidFill>
                  <a:schemeClr val="accent3"/>
                </a:solidFill>
                <a:latin typeface="+mn-lt"/>
              </a:rPr>
              <a:t>DS</a:t>
            </a:r>
          </a:p>
        </p:txBody>
      </p:sp>
      <p:cxnSp>
        <p:nvCxnSpPr>
          <p:cNvPr id="61" name="Straight Connector 111"/>
          <p:cNvCxnSpPr/>
          <p:nvPr/>
        </p:nvCxnSpPr>
        <p:spPr bwMode="auto">
          <a:xfrm flipV="1">
            <a:off x="3330792" y="4338954"/>
            <a:ext cx="6168375" cy="9944"/>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62" name="Rectangular Callout 50"/>
          <p:cNvSpPr>
            <a:spLocks noChangeArrowheads="1"/>
          </p:cNvSpPr>
          <p:nvPr/>
        </p:nvSpPr>
        <p:spPr bwMode="auto">
          <a:xfrm>
            <a:off x="6530502" y="200256"/>
            <a:ext cx="2168442" cy="250735"/>
          </a:xfrm>
          <a:prstGeom prst="wedgeRectCallout">
            <a:avLst>
              <a:gd name="adj1" fmla="val -51695"/>
              <a:gd name="adj2" fmla="val 89004"/>
            </a:avLst>
          </a:prstGeom>
          <a:solidFill>
            <a:srgbClr val="92D050"/>
          </a:solidFill>
          <a:ln w="31750" algn="ctr">
            <a:solidFill>
              <a:srgbClr val="92D05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000" b="1" dirty="0">
                <a:solidFill>
                  <a:schemeClr val="bg1"/>
                </a:solidFill>
                <a:latin typeface="+mn-lt"/>
              </a:rPr>
              <a:t>LA PROTECTION PEUT ÊTRE SUPPRIMÉE</a:t>
            </a:r>
            <a:endParaRPr lang="en-US" sz="1050" b="1" dirty="0">
              <a:solidFill>
                <a:schemeClr val="bg1"/>
              </a:solidFill>
              <a:latin typeface="+mn-lt"/>
            </a:endParaRPr>
          </a:p>
        </p:txBody>
      </p:sp>
      <p:pic>
        <p:nvPicPr>
          <p:cNvPr id="63" name="Picture 62">
            <a:extLst>
              <a:ext uri="{FF2B5EF4-FFF2-40B4-BE49-F238E27FC236}">
                <a16:creationId xmlns:a16="http://schemas.microsoft.com/office/drawing/2014/main" id="{69080D1E-8225-4493-B110-3FCD98D75F57}"/>
              </a:ext>
            </a:extLst>
          </p:cNvPr>
          <p:cNvPicPr>
            <a:picLocks noChangeAspect="1"/>
          </p:cNvPicPr>
          <p:nvPr/>
        </p:nvPicPr>
        <p:blipFill>
          <a:blip r:embed="rId6"/>
          <a:stretch>
            <a:fillRect/>
          </a:stretch>
        </p:blipFill>
        <p:spPr>
          <a:xfrm>
            <a:off x="2099796" y="5681934"/>
            <a:ext cx="231668" cy="323116"/>
          </a:xfrm>
          <a:prstGeom prst="rect">
            <a:avLst/>
          </a:prstGeom>
        </p:spPr>
      </p:pic>
    </p:spTree>
    <p:extLst>
      <p:ext uri="{BB962C8B-B14F-4D97-AF65-F5344CB8AC3E}">
        <p14:creationId xmlns:p14="http://schemas.microsoft.com/office/powerpoint/2010/main" val="37656453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Validation de </a:t>
            </a:r>
            <a:r>
              <a:rPr lang="en-US" sz="1200" dirty="0" err="1">
                <a:latin typeface="Arial" panose="020B0604020202020204" pitchFamily="34" charset="0"/>
                <a:cs typeface="Arial" panose="020B0604020202020204" pitchFamily="34" charset="0"/>
              </a:rPr>
              <a:t>l’étude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théorique</a:t>
            </a:r>
            <a:r>
              <a:rPr lang="en-US" sz="1200" dirty="0">
                <a:latin typeface="Arial" panose="020B0604020202020204" pitchFamily="34" charset="0"/>
                <a:cs typeface="Arial" panose="020B0604020202020204" pitchFamily="34" charset="0"/>
              </a:rPr>
              <a:t> sur le terrain</a:t>
            </a:r>
          </a:p>
        </p:txBody>
      </p:sp>
      <p:sp>
        <p:nvSpPr>
          <p:cNvPr id="9" name="Rectangle 8"/>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latin typeface="Arial" panose="020B0604020202020204" pitchFamily="34" charset="0"/>
                <a:cs typeface="Arial" panose="020B0604020202020204" pitchFamily="34" charset="0"/>
              </a:rPr>
              <a:t>Calculs</a:t>
            </a:r>
            <a:r>
              <a:rPr lang="en-US" sz="1200" dirty="0">
                <a:latin typeface="Arial" panose="020B0604020202020204" pitchFamily="34" charset="0"/>
                <a:cs typeface="Arial" panose="020B0604020202020204" pitchFamily="34" charset="0"/>
              </a:rPr>
              <a:t> de base</a:t>
            </a:r>
          </a:p>
          <a:p>
            <a:pPr algn="ctr"/>
            <a:r>
              <a:rPr lang="en-US" sz="1200" dirty="0">
                <a:latin typeface="Arial" panose="020B0604020202020204" pitchFamily="34" charset="0"/>
                <a:cs typeface="Arial" panose="020B0604020202020204" pitchFamily="34" charset="0"/>
              </a:rPr>
              <a:t>Etude </a:t>
            </a:r>
            <a:r>
              <a:rPr lang="en-US" sz="1200" dirty="0" err="1">
                <a:latin typeface="Arial" panose="020B0604020202020204" pitchFamily="34" charset="0"/>
                <a:cs typeface="Arial" panose="020B0604020202020204" pitchFamily="34" charset="0"/>
              </a:rPr>
              <a:t>théorique</a:t>
            </a:r>
            <a:r>
              <a:rPr lang="en-US" sz="1200" dirty="0">
                <a:latin typeface="Arial" panose="020B0604020202020204" pitchFamily="34" charset="0"/>
                <a:cs typeface="Arial" panose="020B0604020202020204" pitchFamily="34" charset="0"/>
              </a:rPr>
              <a:t> </a:t>
            </a:r>
          </a:p>
        </p:txBody>
      </p:sp>
      <p:sp>
        <p:nvSpPr>
          <p:cNvPr id="10"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1"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12" name="Rectangle 11"/>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latin typeface="Arial" panose="020B0604020202020204" pitchFamily="34" charset="0"/>
                <a:cs typeface="Arial" panose="020B0604020202020204" pitchFamily="34" charset="0"/>
              </a:rPr>
              <a:t>Déterminer</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l’emplacement</a:t>
            </a:r>
            <a:r>
              <a:rPr lang="nl-NL" sz="1200" dirty="0">
                <a:latin typeface="Arial" panose="020B0604020202020204" pitchFamily="34" charset="0"/>
                <a:cs typeface="Arial" panose="020B0604020202020204" pitchFamily="34" charset="0"/>
              </a:rPr>
              <a:t> de la vigie </a:t>
            </a:r>
            <a:endParaRPr lang="en-US" sz="1200" dirty="0">
              <a:latin typeface="Arial" panose="020B0604020202020204" pitchFamily="34" charset="0"/>
              <a:cs typeface="Arial" panose="020B0604020202020204" pitchFamily="34" charset="0"/>
            </a:endParaRPr>
          </a:p>
        </p:txBody>
      </p:sp>
      <p:sp>
        <p:nvSpPr>
          <p:cNvPr id="13"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14" name="Rectangle 13"/>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Briefing des agents</a:t>
            </a:r>
          </a:p>
          <a:p>
            <a:pPr algn="ctr"/>
            <a:r>
              <a:rPr lang="en-US" sz="1200" dirty="0" err="1">
                <a:latin typeface="Arial" panose="020B0604020202020204" pitchFamily="34" charset="0"/>
                <a:cs typeface="Arial" panose="020B0604020202020204" pitchFamily="34" charset="0"/>
              </a:rPr>
              <a:t>Contrôle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l’équipement</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vigie</a:t>
            </a:r>
            <a:r>
              <a:rPr lang="en-US" sz="1200" dirty="0">
                <a:latin typeface="Arial" panose="020B0604020202020204" pitchFamily="34" charset="0"/>
                <a:cs typeface="Arial" panose="020B0604020202020204" pitchFamily="34" charset="0"/>
              </a:rPr>
              <a:t> </a:t>
            </a:r>
          </a:p>
        </p:txBody>
      </p:sp>
      <p:sp>
        <p:nvSpPr>
          <p:cNvPr id="15"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16" name="Rectangle 15"/>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Installation des agents</a:t>
            </a:r>
          </a:p>
          <a:p>
            <a:pPr algn="ctr"/>
            <a:r>
              <a:rPr lang="en-US" sz="1200" dirty="0">
                <a:latin typeface="Arial" panose="020B0604020202020204" pitchFamily="34" charset="0"/>
                <a:cs typeface="Arial" panose="020B0604020202020204" pitchFamily="34" charset="0"/>
              </a:rPr>
              <a:t>Tests </a:t>
            </a:r>
            <a:r>
              <a:rPr lang="en-US" sz="1200" dirty="0" err="1">
                <a:latin typeface="Arial" panose="020B0604020202020204" pitchFamily="34" charset="0"/>
                <a:cs typeface="Arial" panose="020B0604020202020204" pitchFamily="34" charset="0"/>
              </a:rPr>
              <a:t>préalables</a:t>
            </a:r>
            <a:r>
              <a:rPr lang="en-US" sz="1200" dirty="0">
                <a:latin typeface="Arial" panose="020B0604020202020204" pitchFamily="34" charset="0"/>
                <a:cs typeface="Arial" panose="020B0604020202020204" pitchFamily="34" charset="0"/>
              </a:rPr>
              <a:t> </a:t>
            </a:r>
          </a:p>
        </p:txBody>
      </p:sp>
      <p:sp>
        <p:nvSpPr>
          <p:cNvPr id="17"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18" name="Rectangle 17"/>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latin typeface="Arial" panose="020B0604020202020204" pitchFamily="34" charset="0"/>
                <a:cs typeface="Arial" panose="020B0604020202020204" pitchFamily="34" charset="0"/>
              </a:rPr>
              <a:t>Fonctionnement</a:t>
            </a: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du </a:t>
            </a:r>
            <a:r>
              <a:rPr lang="en-US" sz="1200" dirty="0" err="1">
                <a:latin typeface="Arial" panose="020B0604020202020204" pitchFamily="34" charset="0"/>
                <a:cs typeface="Arial" panose="020B0604020202020204" pitchFamily="34" charset="0"/>
              </a:rPr>
              <a:t>système</a:t>
            </a:r>
            <a:r>
              <a:rPr lang="en-US" sz="1200" dirty="0">
                <a:latin typeface="Arial" panose="020B0604020202020204" pitchFamily="34" charset="0"/>
                <a:cs typeface="Arial" panose="020B0604020202020204" pitchFamily="34" charset="0"/>
              </a:rPr>
              <a:t> de protection</a:t>
            </a:r>
          </a:p>
        </p:txBody>
      </p:sp>
      <p:sp>
        <p:nvSpPr>
          <p:cNvPr id="19"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20" name="Rectangle 19"/>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Fin des travaux</a:t>
            </a:r>
          </a:p>
          <a:p>
            <a:pPr algn="ctr"/>
            <a:r>
              <a:rPr lang="en-US" sz="1200" dirty="0">
                <a:latin typeface="Arial" panose="020B0604020202020204" pitchFamily="34" charset="0"/>
                <a:cs typeface="Arial" panose="020B0604020202020204" pitchFamily="34" charset="0"/>
              </a:rPr>
              <a:t>Suppression de la protection</a:t>
            </a:r>
          </a:p>
        </p:txBody>
      </p:sp>
      <p:sp>
        <p:nvSpPr>
          <p:cNvPr id="21" name="Ovaal 22"/>
          <p:cNvSpPr/>
          <p:nvPr/>
        </p:nvSpPr>
        <p:spPr bwMode="auto">
          <a:xfrm>
            <a:off x="2187717" y="500314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nvGrpSpPr>
          <p:cNvPr id="22" name="Group 21"/>
          <p:cNvGrpSpPr/>
          <p:nvPr/>
        </p:nvGrpSpPr>
        <p:grpSpPr>
          <a:xfrm>
            <a:off x="3531526" y="2450767"/>
            <a:ext cx="3016740" cy="2160240"/>
            <a:chOff x="2007525" y="2644722"/>
            <a:chExt cx="3016740" cy="2160240"/>
          </a:xfrm>
        </p:grpSpPr>
        <p:sp>
          <p:nvSpPr>
            <p:cNvPr id="23"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4" name="Group 23"/>
            <p:cNvGrpSpPr/>
            <p:nvPr/>
          </p:nvGrpSpPr>
          <p:grpSpPr>
            <a:xfrm>
              <a:off x="2007525" y="2644722"/>
              <a:ext cx="2924776" cy="2160240"/>
              <a:chOff x="2007525" y="2644722"/>
              <a:chExt cx="2924776" cy="2160240"/>
            </a:xfrm>
          </p:grpSpPr>
          <p:sp>
            <p:nvSpPr>
              <p:cNvPr id="25"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27"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28"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3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32"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33"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34"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5" name="Ovaal 18"/>
              <p:cNvSpPr/>
              <p:nvPr/>
            </p:nvSpPr>
            <p:spPr bwMode="auto">
              <a:xfrm>
                <a:off x="2943629" y="448092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grpSp>
      <p:pic>
        <p:nvPicPr>
          <p:cNvPr id="36"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37"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38"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2705887"/>
            <a:ext cx="519343" cy="423042"/>
          </a:xfrm>
          <a:prstGeom prst="rect">
            <a:avLst/>
          </a:prstGeom>
          <a:noFill/>
          <a:ln w="9525">
            <a:noFill/>
            <a:miter lim="800000"/>
            <a:headEnd/>
            <a:tailEnd/>
          </a:ln>
        </p:spPr>
      </p:pic>
      <p:pic>
        <p:nvPicPr>
          <p:cNvPr id="39"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3937197"/>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5169863"/>
            <a:ext cx="519343" cy="423042"/>
          </a:xfrm>
          <a:prstGeom prst="rect">
            <a:avLst/>
          </a:prstGeom>
          <a:noFill/>
          <a:ln w="9525">
            <a:noFill/>
            <a:miter lim="800000"/>
            <a:headEnd/>
            <a:tailEnd/>
          </a:ln>
        </p:spPr>
      </p:pic>
      <p:pic>
        <p:nvPicPr>
          <p:cNvPr id="41"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2" y="4925282"/>
            <a:ext cx="519343" cy="423042"/>
          </a:xfrm>
          <a:prstGeom prst="rect">
            <a:avLst/>
          </a:prstGeom>
          <a:noFill/>
          <a:ln w="9525">
            <a:noFill/>
            <a:miter lim="800000"/>
            <a:headEnd/>
            <a:tailEnd/>
          </a:ln>
        </p:spPr>
      </p:pic>
      <p:pic>
        <p:nvPicPr>
          <p:cNvPr id="42"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31230" y="4912320"/>
            <a:ext cx="519343" cy="423042"/>
          </a:xfrm>
          <a:prstGeom prst="rect">
            <a:avLst/>
          </a:prstGeom>
          <a:noFill/>
          <a:ln w="9525">
            <a:noFill/>
            <a:miter lim="800000"/>
            <a:headEnd/>
            <a:tailEnd/>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856" y="2842875"/>
            <a:ext cx="999583" cy="1354275"/>
          </a:xfrm>
          <a:prstGeom prst="rect">
            <a:avLst/>
          </a:prstGeom>
        </p:spPr>
      </p:pic>
      <p:sp>
        <p:nvSpPr>
          <p:cNvPr id="43" name="Wolkvormige toelichting 17"/>
          <p:cNvSpPr/>
          <p:nvPr/>
        </p:nvSpPr>
        <p:spPr bwMode="auto">
          <a:xfrm>
            <a:off x="1564429" y="2198386"/>
            <a:ext cx="2590502" cy="1096869"/>
          </a:xfrm>
          <a:prstGeom prst="cloudCallout">
            <a:avLst>
              <a:gd name="adj1" fmla="val 80959"/>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44" name="TextBox 43"/>
          <p:cNvSpPr txBox="1"/>
          <p:nvPr/>
        </p:nvSpPr>
        <p:spPr>
          <a:xfrm>
            <a:off x="1972810" y="2337916"/>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spTree>
    <p:extLst>
      <p:ext uri="{BB962C8B-B14F-4D97-AF65-F5344CB8AC3E}">
        <p14:creationId xmlns:p14="http://schemas.microsoft.com/office/powerpoint/2010/main" val="3261129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6975659" cy="4244400"/>
          </a:xfrm>
        </p:spPr>
        <p:txBody>
          <a:bodyPr/>
          <a:lstStyle/>
          <a:p>
            <a:br>
              <a:rPr lang="nl-BE" sz="2000" b="1" dirty="0">
                <a:solidFill>
                  <a:schemeClr val="tx1"/>
                </a:solidFill>
              </a:rPr>
            </a:br>
            <a:r>
              <a:rPr lang="nl-BE" sz="2000" b="1" dirty="0">
                <a:solidFill>
                  <a:schemeClr val="tx1"/>
                </a:solidFill>
              </a:rPr>
              <a:t>Photo de </a:t>
            </a:r>
            <a:r>
              <a:rPr lang="nl-BE" sz="2000" b="1" dirty="0" err="1">
                <a:solidFill>
                  <a:schemeClr val="tx1"/>
                </a:solidFill>
              </a:rPr>
              <a:t>famille</a:t>
            </a:r>
            <a:r>
              <a:rPr lang="nl-BE" sz="2000" b="1" dirty="0">
                <a:solidFill>
                  <a:schemeClr val="tx1"/>
                </a:solidFill>
              </a:rPr>
              <a:t> “Entrepreneur"</a:t>
            </a:r>
            <a:br>
              <a:rPr lang="nl-BE" sz="2000" b="1" dirty="0">
                <a:solidFill>
                  <a:schemeClr val="tx1"/>
                </a:solidFill>
              </a:rPr>
            </a:br>
            <a:br>
              <a:rPr lang="nl-BE" sz="2000" b="1" dirty="0">
                <a:solidFill>
                  <a:schemeClr val="tx1"/>
                </a:solidFill>
              </a:rPr>
            </a:br>
            <a:r>
              <a:rPr lang="nl-BE" sz="2000" b="1" dirty="0">
                <a:solidFill>
                  <a:schemeClr val="tx1"/>
                </a:solidFill>
              </a:rPr>
              <a:t>0. </a:t>
            </a:r>
            <a:r>
              <a:rPr lang="nl-BE" sz="2000" b="1" dirty="0" err="1">
                <a:solidFill>
                  <a:schemeClr val="tx1"/>
                </a:solidFill>
              </a:rPr>
              <a:t>Introduction</a:t>
            </a:r>
            <a:br>
              <a:rPr lang="nl-BE" sz="2000" b="1" dirty="0">
                <a:solidFill>
                  <a:schemeClr val="tx1"/>
                </a:solidFill>
              </a:rPr>
            </a:br>
            <a:br>
              <a:rPr lang="nl-BE" sz="2000" b="1" dirty="0">
                <a:solidFill>
                  <a:schemeClr val="tx1"/>
                </a:solidFill>
              </a:rPr>
            </a:br>
            <a:r>
              <a:rPr lang="nl-BE" sz="2000" b="1" dirty="0">
                <a:solidFill>
                  <a:schemeClr val="tx1"/>
                </a:solidFill>
              </a:rPr>
              <a:t>1. </a:t>
            </a:r>
            <a:r>
              <a:rPr lang="nl-BE" sz="2000" b="1" dirty="0" err="1">
                <a:solidFill>
                  <a:schemeClr val="tx1"/>
                </a:solidFill>
              </a:rPr>
              <a:t>Système</a:t>
            </a:r>
            <a:r>
              <a:rPr lang="nl-BE" sz="2000" b="1" dirty="0">
                <a:solidFill>
                  <a:schemeClr val="tx1"/>
                </a:solidFill>
              </a:rPr>
              <a:t> de </a:t>
            </a:r>
            <a:r>
              <a:rPr lang="nl-BE" sz="2000" b="1" dirty="0" err="1">
                <a:solidFill>
                  <a:schemeClr val="tx1"/>
                </a:solidFill>
              </a:rPr>
              <a:t>protection</a:t>
            </a:r>
            <a:r>
              <a:rPr lang="nl-BE" sz="2000" b="1" dirty="0">
                <a:solidFill>
                  <a:schemeClr val="tx1"/>
                </a:solidFill>
              </a:rPr>
              <a:t> </a:t>
            </a:r>
            <a:r>
              <a:rPr lang="nl-BE" sz="2000" b="1" dirty="0" err="1">
                <a:solidFill>
                  <a:schemeClr val="tx1"/>
                </a:solidFill>
              </a:rPr>
              <a:t>avec</a:t>
            </a:r>
            <a:r>
              <a:rPr lang="nl-BE" sz="2000" b="1" dirty="0">
                <a:solidFill>
                  <a:schemeClr val="tx1"/>
                </a:solidFill>
              </a:rPr>
              <a:t> </a:t>
            </a:r>
            <a:r>
              <a:rPr lang="nl-BE" sz="2000" b="1" dirty="0" err="1">
                <a:solidFill>
                  <a:schemeClr val="tx1"/>
                </a:solidFill>
              </a:rPr>
              <a:t>vigie</a:t>
            </a:r>
            <a:r>
              <a:rPr lang="nl-BE" sz="2000" b="1" dirty="0">
                <a:solidFill>
                  <a:schemeClr val="tx1"/>
                </a:solidFill>
              </a:rPr>
              <a:t> </a:t>
            </a:r>
          </a:p>
          <a:p>
            <a:br>
              <a:rPr lang="nl-BE" sz="2000" b="1" dirty="0"/>
            </a:br>
            <a:r>
              <a:rPr lang="nl-BE" sz="2000" b="1" dirty="0"/>
              <a:t>2. </a:t>
            </a:r>
            <a:r>
              <a:rPr lang="nl-BE" sz="2000" b="1" dirty="0" err="1"/>
              <a:t>Incidents</a:t>
            </a:r>
            <a:r>
              <a:rPr lang="nl-BE" sz="2000" b="1" dirty="0"/>
              <a:t> </a:t>
            </a:r>
            <a:r>
              <a:rPr lang="nl-BE" sz="2000" b="1" dirty="0">
                <a:solidFill>
                  <a:schemeClr val="tx1"/>
                </a:solidFill>
              </a:rPr>
              <a:t>	</a:t>
            </a:r>
          </a:p>
          <a:p>
            <a:r>
              <a:rPr lang="nl-BE" sz="2000" b="1" dirty="0">
                <a:solidFill>
                  <a:schemeClr val="tx1"/>
                </a:solidFill>
              </a:rPr>
              <a:t>	</a:t>
            </a:r>
            <a:r>
              <a:rPr lang="nl-BE" sz="1800" dirty="0">
                <a:solidFill>
                  <a:schemeClr val="tx1"/>
                </a:solidFill>
              </a:rPr>
              <a:t>2.1 Pas de </a:t>
            </a:r>
            <a:r>
              <a:rPr lang="nl-BE" sz="1800" dirty="0" err="1">
                <a:solidFill>
                  <a:schemeClr val="tx1"/>
                </a:solidFill>
              </a:rPr>
              <a:t>libération</a:t>
            </a:r>
            <a:r>
              <a:rPr lang="nl-BE" sz="1800" dirty="0">
                <a:solidFill>
                  <a:schemeClr val="tx1"/>
                </a:solidFill>
              </a:rPr>
              <a:t> de la </a:t>
            </a:r>
            <a:r>
              <a:rPr lang="nl-BE" sz="1800" dirty="0" err="1">
                <a:solidFill>
                  <a:schemeClr val="tx1"/>
                </a:solidFill>
              </a:rPr>
              <a:t>voie</a:t>
            </a:r>
            <a:r>
              <a:rPr lang="nl-BE" sz="1800" dirty="0">
                <a:solidFill>
                  <a:schemeClr val="tx1"/>
                </a:solidFill>
              </a:rPr>
              <a:t> </a:t>
            </a:r>
          </a:p>
          <a:p>
            <a:r>
              <a:rPr lang="nl-BE" sz="1800" dirty="0">
                <a:solidFill>
                  <a:schemeClr val="tx1"/>
                </a:solidFill>
              </a:rPr>
              <a:t>	2.2 Visibilité </a:t>
            </a:r>
            <a:r>
              <a:rPr lang="nl-BE" sz="1800" dirty="0" err="1">
                <a:solidFill>
                  <a:schemeClr val="tx1"/>
                </a:solidFill>
              </a:rPr>
              <a:t>réduite</a:t>
            </a:r>
            <a:endParaRPr lang="nl-BE" sz="1800" dirty="0">
              <a:solidFill>
                <a:schemeClr val="tx1"/>
              </a:solidFill>
            </a:endParaRPr>
          </a:p>
          <a:p>
            <a:r>
              <a:rPr lang="nl-BE" sz="1800" dirty="0">
                <a:solidFill>
                  <a:schemeClr val="tx1"/>
                </a:solidFill>
              </a:rPr>
              <a:t>	2.3 </a:t>
            </a:r>
            <a:r>
              <a:rPr lang="nl-BE" sz="1800" dirty="0" err="1">
                <a:solidFill>
                  <a:schemeClr val="tx1"/>
                </a:solidFill>
              </a:rPr>
              <a:t>Audition</a:t>
            </a:r>
            <a:r>
              <a:rPr lang="nl-BE" sz="1800" dirty="0">
                <a:solidFill>
                  <a:schemeClr val="tx1"/>
                </a:solidFill>
              </a:rPr>
              <a:t> </a:t>
            </a:r>
            <a:r>
              <a:rPr lang="nl-BE" sz="1800" dirty="0" err="1">
                <a:solidFill>
                  <a:schemeClr val="tx1"/>
                </a:solidFill>
              </a:rPr>
              <a:t>réduite</a:t>
            </a:r>
            <a:endParaRPr lang="nl-BE" sz="1800" dirty="0">
              <a:solidFill>
                <a:schemeClr val="tx1"/>
              </a:solidFill>
            </a:endParaRPr>
          </a:p>
          <a:p>
            <a:br>
              <a:rPr lang="nl-BE" sz="2000" dirty="0">
                <a:solidFill>
                  <a:schemeClr val="tx1"/>
                </a:solidFill>
              </a:rPr>
            </a:br>
            <a:endParaRPr lang="en-GB" sz="2000" dirty="0">
              <a:solidFill>
                <a:schemeClr val="tx1"/>
              </a:solidFill>
            </a:endParaRPr>
          </a:p>
        </p:txBody>
      </p:sp>
      <p:sp>
        <p:nvSpPr>
          <p:cNvPr id="3" name="Slide Number Placeholder 2"/>
          <p:cNvSpPr>
            <a:spLocks noGrp="1"/>
          </p:cNvSpPr>
          <p:nvPr>
            <p:ph type="sldNum" sz="quarter" idx="4294967295"/>
          </p:nvPr>
        </p:nvSpPr>
        <p:spPr>
          <a:xfrm>
            <a:off x="10244138" y="6492876"/>
            <a:ext cx="423862" cy="365125"/>
          </a:xfrm>
          <a:prstGeom prst="rect">
            <a:avLst/>
          </a:prstGeom>
        </p:spPr>
        <p:txBody>
          <a:bodyPr/>
          <a:lstStyle/>
          <a:p>
            <a:fld id="{070B80B4-B953-6547-A044-6E303DFD4AF3}" type="slidenum">
              <a:rPr lang="nl-BE" smtClean="0"/>
              <a:pPr/>
              <a:t>66</a:t>
            </a:fld>
            <a:endParaRPr lang="nl-BE" dirty="0"/>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26637226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124">
            <a:extLst>
              <a:ext uri="{FF2B5EF4-FFF2-40B4-BE49-F238E27FC236}">
                <a16:creationId xmlns:a16="http://schemas.microsoft.com/office/drawing/2014/main" id="{836F0A7B-6A40-4767-9B75-080F03CC8BCA}"/>
              </a:ext>
            </a:extLst>
          </p:cNvPr>
          <p:cNvPicPr>
            <a:picLocks noChangeAspect="1"/>
          </p:cNvPicPr>
          <p:nvPr/>
        </p:nvPicPr>
        <p:blipFill rotWithShape="1">
          <a:blip r:embed="rId2"/>
          <a:srcRect l="35092" t="80675"/>
          <a:stretch/>
        </p:blipFill>
        <p:spPr>
          <a:xfrm>
            <a:off x="2044629" y="5576006"/>
            <a:ext cx="75020" cy="697039"/>
          </a:xfrm>
          <a:prstGeom prst="rect">
            <a:avLst/>
          </a:prstGeom>
        </p:spPr>
      </p:pic>
      <p:sp>
        <p:nvSpPr>
          <p:cNvPr id="2" name="Text Placeholder 1"/>
          <p:cNvSpPr>
            <a:spLocks noGrp="1"/>
          </p:cNvSpPr>
          <p:nvPr>
            <p:ph type="body" sz="quarter" idx="18"/>
          </p:nvPr>
        </p:nvSpPr>
        <p:spPr>
          <a:xfrm>
            <a:off x="9899629" y="256784"/>
            <a:ext cx="1912823" cy="360363"/>
          </a:xfrm>
        </p:spPr>
        <p:txBody>
          <a:bodyPr/>
          <a:lstStyle/>
          <a:p>
            <a:r>
              <a:rPr lang="en-GB" dirty="0"/>
              <a:t>2. Incidents</a:t>
            </a:r>
          </a:p>
          <a:p>
            <a:r>
              <a:rPr lang="en-GB" dirty="0"/>
              <a:t>2.1 Pas de </a:t>
            </a:r>
            <a:r>
              <a:rPr lang="en-GB" dirty="0" err="1"/>
              <a:t>libération</a:t>
            </a:r>
            <a:r>
              <a:rPr lang="en-GB" dirty="0"/>
              <a:t> de la </a:t>
            </a:r>
            <a:r>
              <a:rPr lang="en-GB" dirty="0" err="1"/>
              <a:t>voie</a:t>
            </a:r>
            <a:endParaRPr lang="en-GB" dirty="0"/>
          </a:p>
        </p:txBody>
      </p:sp>
      <p:sp>
        <p:nvSpPr>
          <p:cNvPr id="10" name="Rounded Rectangle 9"/>
          <p:cNvSpPr/>
          <p:nvPr/>
        </p:nvSpPr>
        <p:spPr bwMode="auto">
          <a:xfrm>
            <a:off x="2575819" y="1318412"/>
            <a:ext cx="7482706" cy="2148952"/>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sz="1000" dirty="0">
              <a:solidFill>
                <a:srgbClr val="0070C0"/>
              </a:solidFill>
            </a:endParaRPr>
          </a:p>
          <a:p>
            <a:pPr algn="just"/>
            <a:r>
              <a:rPr lang="en-US" sz="1200" dirty="0">
                <a:latin typeface="+mn-lt"/>
              </a:rPr>
              <a:t>Si après </a:t>
            </a:r>
            <a:r>
              <a:rPr lang="en-US" sz="1200" dirty="0" err="1">
                <a:latin typeface="+mn-lt"/>
              </a:rPr>
              <a:t>avoir</a:t>
            </a:r>
            <a:r>
              <a:rPr lang="en-US" sz="1200" dirty="0">
                <a:latin typeface="+mn-lt"/>
              </a:rPr>
              <a:t> </a:t>
            </a:r>
            <a:r>
              <a:rPr lang="en-US" sz="1200" dirty="0" err="1">
                <a:latin typeface="+mn-lt"/>
              </a:rPr>
              <a:t>donné</a:t>
            </a:r>
            <a:r>
              <a:rPr lang="en-US" sz="1200" dirty="0">
                <a:latin typeface="+mn-lt"/>
              </a:rPr>
              <a:t> </a:t>
            </a:r>
            <a:r>
              <a:rPr lang="en-US" sz="1200" dirty="0" err="1">
                <a:latin typeface="+mn-lt"/>
              </a:rPr>
              <a:t>l’alarme</a:t>
            </a:r>
            <a:r>
              <a:rPr lang="en-US" sz="1200" dirty="0">
                <a:latin typeface="+mn-lt"/>
              </a:rPr>
              <a:t>, la </a:t>
            </a:r>
            <a:r>
              <a:rPr lang="en-US" sz="1200" dirty="0" err="1">
                <a:latin typeface="+mn-lt"/>
              </a:rPr>
              <a:t>vigie</a:t>
            </a:r>
            <a:r>
              <a:rPr lang="en-US" sz="1200" dirty="0">
                <a:latin typeface="+mn-lt"/>
              </a:rPr>
              <a:t> </a:t>
            </a:r>
            <a:r>
              <a:rPr lang="en-US" sz="1200" dirty="0" err="1">
                <a:latin typeface="+mn-lt"/>
              </a:rPr>
              <a:t>constate</a:t>
            </a:r>
            <a:r>
              <a:rPr lang="en-US" sz="1200" dirty="0">
                <a:latin typeface="+mn-lt"/>
              </a:rPr>
              <a:t> que la </a:t>
            </a:r>
            <a:r>
              <a:rPr lang="en-US" sz="1200" dirty="0" err="1">
                <a:latin typeface="+mn-lt"/>
              </a:rPr>
              <a:t>voie</a:t>
            </a:r>
            <a:r>
              <a:rPr lang="en-US" sz="1200" dirty="0">
                <a:latin typeface="+mn-lt"/>
              </a:rPr>
              <a:t> </a:t>
            </a:r>
            <a:r>
              <a:rPr lang="en-US" sz="1200" dirty="0" err="1">
                <a:latin typeface="+mn-lt"/>
              </a:rPr>
              <a:t>n’est</a:t>
            </a:r>
            <a:r>
              <a:rPr lang="en-US" sz="1200" dirty="0">
                <a:latin typeface="+mn-lt"/>
              </a:rPr>
              <a:t> pas </a:t>
            </a:r>
            <a:r>
              <a:rPr lang="en-US" sz="1200" b="1" dirty="0" err="1">
                <a:latin typeface="+mn-lt"/>
              </a:rPr>
              <a:t>complètement</a:t>
            </a:r>
            <a:r>
              <a:rPr lang="en-US" sz="1200" b="1" dirty="0">
                <a:latin typeface="+mn-lt"/>
              </a:rPr>
              <a:t> </a:t>
            </a:r>
            <a:r>
              <a:rPr lang="en-US" sz="1200" b="1" dirty="0" err="1">
                <a:latin typeface="+mn-lt"/>
              </a:rPr>
              <a:t>libérée</a:t>
            </a:r>
            <a:r>
              <a:rPr lang="en-US" sz="1200" dirty="0">
                <a:latin typeface="+mn-lt"/>
              </a:rPr>
              <a:t> (par ex: un des agents chute sur la </a:t>
            </a:r>
            <a:r>
              <a:rPr lang="en-US" sz="1200" dirty="0" err="1">
                <a:latin typeface="+mn-lt"/>
              </a:rPr>
              <a:t>voie</a:t>
            </a:r>
            <a:r>
              <a:rPr lang="en-US" sz="1200" dirty="0">
                <a:latin typeface="+mn-lt"/>
              </a:rPr>
              <a:t>, </a:t>
            </a:r>
            <a:r>
              <a:rPr lang="en-US" sz="1200" dirty="0" err="1">
                <a:latin typeface="+mn-lt"/>
              </a:rPr>
              <a:t>outillage</a:t>
            </a:r>
            <a:r>
              <a:rPr lang="en-US" sz="1200" dirty="0">
                <a:latin typeface="+mn-lt"/>
              </a:rPr>
              <a:t> </a:t>
            </a:r>
            <a:r>
              <a:rPr lang="en-US" sz="1200" dirty="0" err="1">
                <a:latin typeface="+mn-lt"/>
              </a:rPr>
              <a:t>restant</a:t>
            </a:r>
            <a:r>
              <a:rPr lang="en-US" sz="1200" dirty="0">
                <a:latin typeface="+mn-lt"/>
              </a:rPr>
              <a:t>), </a:t>
            </a:r>
            <a:r>
              <a:rPr lang="en-US" sz="1200" dirty="0" err="1">
                <a:latin typeface="+mn-lt"/>
              </a:rPr>
              <a:t>il</a:t>
            </a:r>
            <a:r>
              <a:rPr lang="en-US" sz="1200" dirty="0">
                <a:latin typeface="+mn-lt"/>
              </a:rPr>
              <a:t> </a:t>
            </a:r>
            <a:r>
              <a:rPr lang="en-US" sz="1200" dirty="0" err="1">
                <a:latin typeface="+mn-lt"/>
              </a:rPr>
              <a:t>entrepend</a:t>
            </a:r>
            <a:r>
              <a:rPr lang="en-US" sz="1200" dirty="0">
                <a:latin typeface="+mn-lt"/>
              </a:rPr>
              <a:t> les actions </a:t>
            </a:r>
            <a:r>
              <a:rPr lang="en-US" sz="1200" dirty="0" err="1">
                <a:latin typeface="+mn-lt"/>
              </a:rPr>
              <a:t>suivantes</a:t>
            </a:r>
            <a:r>
              <a:rPr lang="en-US" sz="1200" dirty="0">
                <a:latin typeface="+mn-lt"/>
              </a:rPr>
              <a:t>:</a:t>
            </a:r>
          </a:p>
          <a:p>
            <a:pPr algn="just"/>
            <a:endParaRPr lang="en-US" sz="1200" dirty="0">
              <a:latin typeface="+mn-lt"/>
            </a:endParaRPr>
          </a:p>
          <a:p>
            <a:pPr algn="just"/>
            <a:r>
              <a:rPr lang="en-US" sz="1200" dirty="0">
                <a:latin typeface="+mn-lt"/>
              </a:rPr>
              <a:t>-Il </a:t>
            </a:r>
            <a:r>
              <a:rPr lang="en-US" sz="1200" dirty="0" err="1">
                <a:latin typeface="+mn-lt"/>
              </a:rPr>
              <a:t>présente</a:t>
            </a:r>
            <a:r>
              <a:rPr lang="en-US" sz="1200" dirty="0">
                <a:latin typeface="+mn-lt"/>
              </a:rPr>
              <a:t> son </a:t>
            </a:r>
            <a:r>
              <a:rPr lang="en-US" sz="1200" b="1" dirty="0">
                <a:latin typeface="+mn-lt"/>
              </a:rPr>
              <a:t>signal mobile rouge</a:t>
            </a:r>
            <a:r>
              <a:rPr lang="en-US" sz="1200" dirty="0">
                <a:latin typeface="+mn-lt"/>
              </a:rPr>
              <a:t> </a:t>
            </a:r>
            <a:r>
              <a:rPr lang="en-US" sz="1200" dirty="0" err="1">
                <a:latin typeface="+mn-lt"/>
              </a:rPr>
              <a:t>en</a:t>
            </a:r>
            <a:r>
              <a:rPr lang="en-US" sz="1200" dirty="0">
                <a:latin typeface="+mn-lt"/>
              </a:rPr>
              <a:t> </a:t>
            </a:r>
            <a:r>
              <a:rPr lang="en-US" sz="1200" dirty="0" err="1">
                <a:latin typeface="+mn-lt"/>
              </a:rPr>
              <a:t>l’agitant</a:t>
            </a:r>
            <a:r>
              <a:rPr lang="en-US" sz="1200" dirty="0">
                <a:latin typeface="+mn-lt"/>
              </a:rPr>
              <a:t> ;</a:t>
            </a:r>
          </a:p>
          <a:p>
            <a:pPr algn="just"/>
            <a:endParaRPr lang="en-US" sz="1200" dirty="0">
              <a:latin typeface="+mn-lt"/>
            </a:endParaRPr>
          </a:p>
          <a:p>
            <a:pPr algn="just"/>
            <a:r>
              <a:rPr lang="en-US" sz="1200" dirty="0">
                <a:latin typeface="+mn-lt"/>
              </a:rPr>
              <a:t>-Il </a:t>
            </a:r>
            <a:r>
              <a:rPr lang="en-US" sz="1200" dirty="0" err="1">
                <a:latin typeface="+mn-lt"/>
              </a:rPr>
              <a:t>va</a:t>
            </a:r>
            <a:r>
              <a:rPr lang="en-US" sz="1200" dirty="0">
                <a:latin typeface="+mn-lt"/>
              </a:rPr>
              <a:t> </a:t>
            </a:r>
            <a:r>
              <a:rPr lang="en-US" sz="1200" b="1" dirty="0">
                <a:latin typeface="+mn-lt"/>
              </a:rPr>
              <a:t>à </a:t>
            </a:r>
            <a:r>
              <a:rPr lang="en-US" sz="1200" b="1" dirty="0" err="1">
                <a:latin typeface="+mn-lt"/>
              </a:rPr>
              <a:t>l’encontre</a:t>
            </a:r>
            <a:r>
              <a:rPr lang="en-US" sz="1200" b="1" dirty="0">
                <a:latin typeface="+mn-lt"/>
              </a:rPr>
              <a:t> </a:t>
            </a:r>
            <a:r>
              <a:rPr lang="en-US" sz="1200" dirty="0">
                <a:latin typeface="+mn-lt"/>
              </a:rPr>
              <a:t>du </a:t>
            </a:r>
            <a:r>
              <a:rPr lang="en-US" sz="1200" dirty="0" err="1">
                <a:latin typeface="+mn-lt"/>
              </a:rPr>
              <a:t>mouvement</a:t>
            </a:r>
            <a:r>
              <a:rPr lang="en-US" sz="1200" dirty="0">
                <a:latin typeface="+mn-lt"/>
              </a:rPr>
              <a:t> ;</a:t>
            </a:r>
          </a:p>
          <a:p>
            <a:pPr algn="just"/>
            <a:endParaRPr lang="en-US" sz="1200" dirty="0">
              <a:latin typeface="+mn-lt"/>
            </a:endParaRPr>
          </a:p>
          <a:p>
            <a:pPr algn="just"/>
            <a:r>
              <a:rPr lang="en-US" sz="1200" dirty="0">
                <a:latin typeface="+mn-lt"/>
              </a:rPr>
              <a:t>-Il </a:t>
            </a:r>
            <a:r>
              <a:rPr lang="en-US" sz="1200" dirty="0" err="1">
                <a:latin typeface="+mn-lt"/>
              </a:rPr>
              <a:t>provoque</a:t>
            </a:r>
            <a:r>
              <a:rPr lang="en-US" sz="1200" dirty="0">
                <a:latin typeface="+mn-lt"/>
              </a:rPr>
              <a:t> un </a:t>
            </a:r>
            <a:r>
              <a:rPr lang="en-US" sz="1200" b="1" dirty="0" err="1">
                <a:latin typeface="+mn-lt"/>
              </a:rPr>
              <a:t>freinage</a:t>
            </a:r>
            <a:r>
              <a:rPr lang="en-US" sz="1200" b="1" dirty="0">
                <a:latin typeface="+mn-lt"/>
              </a:rPr>
              <a:t> </a:t>
            </a:r>
            <a:r>
              <a:rPr lang="en-US" sz="1200" b="1" dirty="0" err="1">
                <a:latin typeface="+mn-lt"/>
              </a:rPr>
              <a:t>d’urgence</a:t>
            </a:r>
            <a:r>
              <a:rPr lang="en-US" sz="1200" dirty="0">
                <a:latin typeface="+mn-lt"/>
              </a:rPr>
              <a:t> ;</a:t>
            </a:r>
          </a:p>
          <a:p>
            <a:pPr algn="just"/>
            <a:endParaRPr lang="en-US" sz="1200" dirty="0">
              <a:latin typeface="+mn-lt"/>
            </a:endParaRPr>
          </a:p>
          <a:p>
            <a:pPr algn="just"/>
            <a:r>
              <a:rPr lang="en-US" sz="1200" dirty="0">
                <a:latin typeface="+mn-lt"/>
              </a:rPr>
              <a:t>Si </a:t>
            </a:r>
            <a:r>
              <a:rPr lang="en-US" sz="1200" dirty="0" err="1">
                <a:latin typeface="+mn-lt"/>
              </a:rPr>
              <a:t>nécéssaire</a:t>
            </a:r>
            <a:r>
              <a:rPr lang="en-US" sz="1200" dirty="0">
                <a:latin typeface="+mn-lt"/>
              </a:rPr>
              <a:t>, </a:t>
            </a:r>
            <a:r>
              <a:rPr lang="en-US" sz="1200" dirty="0" err="1">
                <a:latin typeface="+mn-lt"/>
              </a:rPr>
              <a:t>il</a:t>
            </a:r>
            <a:r>
              <a:rPr lang="en-US" sz="1200" dirty="0">
                <a:latin typeface="+mn-lt"/>
              </a:rPr>
              <a:t> </a:t>
            </a:r>
            <a:r>
              <a:rPr lang="en-US" sz="1200" b="1" dirty="0" err="1">
                <a:latin typeface="+mn-lt"/>
              </a:rPr>
              <a:t>répète</a:t>
            </a:r>
            <a:r>
              <a:rPr lang="en-US" sz="1200" b="1" dirty="0">
                <a:latin typeface="+mn-lt"/>
              </a:rPr>
              <a:t> </a:t>
            </a:r>
            <a:r>
              <a:rPr lang="en-US" sz="1200" b="1" dirty="0" err="1">
                <a:latin typeface="+mn-lt"/>
              </a:rPr>
              <a:t>immédiatement</a:t>
            </a:r>
            <a:r>
              <a:rPr lang="en-US" sz="1200" dirty="0">
                <a:latin typeface="+mn-lt"/>
              </a:rPr>
              <a:t> </a:t>
            </a:r>
            <a:r>
              <a:rPr lang="en-US" sz="1200" dirty="0" err="1">
                <a:latin typeface="+mn-lt"/>
              </a:rPr>
              <a:t>l’alarme</a:t>
            </a:r>
            <a:endParaRPr lang="en-US" sz="1600" dirty="0">
              <a:latin typeface="+mn-lt"/>
            </a:endParaRPr>
          </a:p>
          <a:p>
            <a:pPr algn="just"/>
            <a:endParaRPr lang="en-US" sz="1000" dirty="0">
              <a:solidFill>
                <a:srgbClr val="0070C0"/>
              </a:solidFill>
            </a:endParaRPr>
          </a:p>
        </p:txBody>
      </p:sp>
      <p:sp>
        <p:nvSpPr>
          <p:cNvPr id="11" name="TextBox 10"/>
          <p:cNvSpPr txBox="1"/>
          <p:nvPr/>
        </p:nvSpPr>
        <p:spPr>
          <a:xfrm>
            <a:off x="2594446" y="779274"/>
            <a:ext cx="4525023" cy="261610"/>
          </a:xfrm>
          <a:prstGeom prst="rect">
            <a:avLst/>
          </a:prstGeom>
          <a:noFill/>
        </p:spPr>
        <p:txBody>
          <a:bodyPr wrap="square" rtlCol="0">
            <a:spAutoFit/>
          </a:bodyPr>
          <a:lstStyle/>
          <a:p>
            <a:r>
              <a:rPr lang="en-US" sz="1100" b="1" u="sng" dirty="0" err="1">
                <a:solidFill>
                  <a:schemeClr val="accent2"/>
                </a:solidFill>
              </a:rPr>
              <a:t>Contexte</a:t>
            </a:r>
            <a:endParaRPr lang="en-US" sz="1100" u="sng" dirty="0"/>
          </a:p>
        </p:txBody>
      </p:sp>
      <p:sp>
        <p:nvSpPr>
          <p:cNvPr id="12" name="Rounded Rectangle 122"/>
          <p:cNvSpPr>
            <a:spLocks noChangeArrowheads="1"/>
          </p:cNvSpPr>
          <p:nvPr/>
        </p:nvSpPr>
        <p:spPr bwMode="auto">
          <a:xfrm>
            <a:off x="1753538" y="3641589"/>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900" b="1" dirty="0">
                <a:latin typeface="+mn-lt"/>
              </a:rPr>
              <a:t>arrêt du mouvement</a:t>
            </a:r>
          </a:p>
        </p:txBody>
      </p:sp>
      <p:cxnSp>
        <p:nvCxnSpPr>
          <p:cNvPr id="13" name="Straight Arrow Connector 135"/>
          <p:cNvCxnSpPr>
            <a:cxnSpLocks noChangeShapeType="1"/>
          </p:cNvCxnSpPr>
          <p:nvPr/>
        </p:nvCxnSpPr>
        <p:spPr bwMode="auto">
          <a:xfrm>
            <a:off x="2075902" y="2636911"/>
            <a:ext cx="5985" cy="1004678"/>
          </a:xfrm>
          <a:prstGeom prst="straightConnector1">
            <a:avLst/>
          </a:prstGeom>
          <a:noFill/>
          <a:ln w="12700" algn="ctr">
            <a:solidFill>
              <a:schemeClr val="accent1"/>
            </a:solidFill>
            <a:prstDash val="dash"/>
            <a:round/>
            <a:headEnd/>
            <a:tailEnd type="none" w="med" len="med"/>
          </a:ln>
        </p:spPr>
      </p:cxnSp>
      <p:cxnSp>
        <p:nvCxnSpPr>
          <p:cNvPr id="14" name="Straight Connector 13"/>
          <p:cNvCxnSpPr/>
          <p:nvPr/>
        </p:nvCxnSpPr>
        <p:spPr bwMode="auto">
          <a:xfrm>
            <a:off x="2082139" y="3384787"/>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5" name="Straight Connector 14"/>
          <p:cNvCxnSpPr/>
          <p:nvPr/>
        </p:nvCxnSpPr>
        <p:spPr bwMode="auto">
          <a:xfrm>
            <a:off x="2082909" y="4103552"/>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6" name="Straight Arrow Connector 135"/>
          <p:cNvCxnSpPr>
            <a:cxnSpLocks noChangeShapeType="1"/>
          </p:cNvCxnSpPr>
          <p:nvPr/>
        </p:nvCxnSpPr>
        <p:spPr bwMode="auto">
          <a:xfrm flipH="1">
            <a:off x="2082696" y="4103551"/>
            <a:ext cx="0" cy="1002230"/>
          </a:xfrm>
          <a:prstGeom prst="straightConnector1">
            <a:avLst/>
          </a:prstGeom>
          <a:noFill/>
          <a:ln w="12700" algn="ctr">
            <a:solidFill>
              <a:schemeClr val="accent1"/>
            </a:solidFill>
            <a:prstDash val="dash"/>
            <a:round/>
            <a:headEnd/>
            <a:tailEnd type="none" w="med" len="med"/>
          </a:ln>
        </p:spPr>
      </p:cxnSp>
      <p:sp>
        <p:nvSpPr>
          <p:cNvPr id="17" name="Rounded Rectangle 122"/>
          <p:cNvSpPr>
            <a:spLocks noChangeArrowheads="1"/>
          </p:cNvSpPr>
          <p:nvPr/>
        </p:nvSpPr>
        <p:spPr bwMode="auto">
          <a:xfrm>
            <a:off x="1731569" y="5088837"/>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900" b="1" dirty="0">
                <a:latin typeface="+mn-lt"/>
              </a:rPr>
              <a:t>train à</a:t>
            </a:r>
          </a:p>
          <a:p>
            <a:pPr algn="ctr"/>
            <a:r>
              <a:rPr lang="nl-BE" sz="900" b="1" dirty="0" err="1">
                <a:latin typeface="+mn-lt"/>
              </a:rPr>
              <a:t>l’arrêt</a:t>
            </a:r>
            <a:endParaRPr lang="nl-BE" sz="900" b="1" dirty="0">
              <a:latin typeface="+mn-lt"/>
            </a:endParaRPr>
          </a:p>
        </p:txBody>
      </p:sp>
      <p:cxnSp>
        <p:nvCxnSpPr>
          <p:cNvPr id="18" name="Straight Connector 17"/>
          <p:cNvCxnSpPr/>
          <p:nvPr/>
        </p:nvCxnSpPr>
        <p:spPr bwMode="auto">
          <a:xfrm>
            <a:off x="2079220" y="4832035"/>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9" name="Straight Connector 18"/>
          <p:cNvCxnSpPr/>
          <p:nvPr/>
        </p:nvCxnSpPr>
        <p:spPr bwMode="auto">
          <a:xfrm>
            <a:off x="2060940" y="5550800"/>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23" name="Rounded Rectangle 22"/>
          <p:cNvSpPr/>
          <p:nvPr/>
        </p:nvSpPr>
        <p:spPr bwMode="auto">
          <a:xfrm>
            <a:off x="7703600" y="5007918"/>
            <a:ext cx="2548058" cy="718765"/>
          </a:xfrm>
          <a:prstGeom prst="roundRect">
            <a:avLst/>
          </a:prstGeom>
          <a:noFill/>
          <a:ln w="12700" cap="flat" cmpd="sng" algn="ctr">
            <a:solidFill>
              <a:srgbClr val="FF33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solidFill>
                  <a:srgbClr val="FF0000"/>
                </a:solidFill>
                <a:latin typeface="+mn-lt"/>
              </a:rPr>
              <a:t>La </a:t>
            </a:r>
            <a:r>
              <a:rPr lang="en-US" sz="1400" dirty="0" err="1">
                <a:solidFill>
                  <a:srgbClr val="FF0000"/>
                </a:solidFill>
                <a:latin typeface="+mn-lt"/>
              </a:rPr>
              <a:t>vigie</a:t>
            </a:r>
            <a:r>
              <a:rPr lang="en-US" sz="1400" dirty="0">
                <a:solidFill>
                  <a:srgbClr val="FF0000"/>
                </a:solidFill>
                <a:latin typeface="+mn-lt"/>
              </a:rPr>
              <a:t> </a:t>
            </a:r>
            <a:r>
              <a:rPr lang="en-US" sz="1400" dirty="0" err="1">
                <a:solidFill>
                  <a:srgbClr val="FF0000"/>
                </a:solidFill>
                <a:latin typeface="+mn-lt"/>
              </a:rPr>
              <a:t>présente</a:t>
            </a:r>
            <a:r>
              <a:rPr lang="en-US" sz="1400" dirty="0">
                <a:solidFill>
                  <a:srgbClr val="FF0000"/>
                </a:solidFill>
                <a:latin typeface="+mn-lt"/>
              </a:rPr>
              <a:t> son </a:t>
            </a:r>
            <a:r>
              <a:rPr lang="en-US" sz="1400" dirty="0" err="1">
                <a:solidFill>
                  <a:srgbClr val="FF0000"/>
                </a:solidFill>
                <a:latin typeface="+mn-lt"/>
              </a:rPr>
              <a:t>drapeau</a:t>
            </a:r>
            <a:r>
              <a:rPr lang="en-US" sz="1400" dirty="0">
                <a:solidFill>
                  <a:srgbClr val="FF0000"/>
                </a:solidFill>
                <a:latin typeface="+mn-lt"/>
              </a:rPr>
              <a:t> rouge </a:t>
            </a:r>
            <a:r>
              <a:rPr lang="en-US" sz="1400" dirty="0" err="1">
                <a:solidFill>
                  <a:srgbClr val="FF0000"/>
                </a:solidFill>
                <a:latin typeface="+mn-lt"/>
              </a:rPr>
              <a:t>tant</a:t>
            </a:r>
            <a:r>
              <a:rPr lang="en-US" sz="1400" dirty="0">
                <a:solidFill>
                  <a:srgbClr val="FF0000"/>
                </a:solidFill>
                <a:latin typeface="+mn-lt"/>
              </a:rPr>
              <a:t> que la </a:t>
            </a:r>
            <a:r>
              <a:rPr lang="en-US" sz="1400" dirty="0" err="1">
                <a:solidFill>
                  <a:srgbClr val="FF0000"/>
                </a:solidFill>
                <a:latin typeface="+mn-lt"/>
              </a:rPr>
              <a:t>voie</a:t>
            </a:r>
            <a:r>
              <a:rPr lang="en-US" sz="1400" dirty="0">
                <a:solidFill>
                  <a:srgbClr val="FF0000"/>
                </a:solidFill>
                <a:latin typeface="+mn-lt"/>
              </a:rPr>
              <a:t> </a:t>
            </a:r>
            <a:r>
              <a:rPr lang="en-US" sz="1400" dirty="0" err="1">
                <a:solidFill>
                  <a:srgbClr val="FF0000"/>
                </a:solidFill>
                <a:latin typeface="+mn-lt"/>
              </a:rPr>
              <a:t>n’est</a:t>
            </a:r>
            <a:r>
              <a:rPr lang="en-US" sz="1400" dirty="0">
                <a:solidFill>
                  <a:srgbClr val="FF0000"/>
                </a:solidFill>
                <a:latin typeface="+mn-lt"/>
              </a:rPr>
              <a:t> pas </a:t>
            </a:r>
            <a:r>
              <a:rPr lang="en-US" sz="1400" dirty="0" err="1">
                <a:solidFill>
                  <a:srgbClr val="FF0000"/>
                </a:solidFill>
                <a:latin typeface="+mn-lt"/>
              </a:rPr>
              <a:t>libérée</a:t>
            </a:r>
            <a:r>
              <a:rPr lang="en-US" sz="1400" dirty="0">
                <a:solidFill>
                  <a:srgbClr val="FF0000"/>
                </a:solidFill>
                <a:latin typeface="+mn-lt"/>
              </a:rPr>
              <a:t>. </a:t>
            </a:r>
          </a:p>
        </p:txBody>
      </p:sp>
      <p:sp>
        <p:nvSpPr>
          <p:cNvPr id="30" name="Title 1"/>
          <p:cNvSpPr txBox="1">
            <a:spLocks/>
          </p:cNvSpPr>
          <p:nvPr/>
        </p:nvSpPr>
        <p:spPr bwMode="auto">
          <a:xfrm>
            <a:off x="944112" y="434611"/>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2.1. Pas de </a:t>
            </a:r>
            <a:r>
              <a:rPr lang="en-US" sz="2000" b="1" kern="0" dirty="0" err="1">
                <a:solidFill>
                  <a:srgbClr val="0070C0"/>
                </a:solidFill>
                <a:latin typeface="+mj-lt"/>
                <a:ea typeface="+mj-ea"/>
                <a:cs typeface="+mj-cs"/>
              </a:rPr>
              <a:t>libération</a:t>
            </a:r>
            <a:r>
              <a:rPr lang="en-US" sz="2000" b="1" kern="0" dirty="0">
                <a:solidFill>
                  <a:srgbClr val="0070C0"/>
                </a:solidFill>
                <a:latin typeface="+mj-lt"/>
                <a:ea typeface="+mj-ea"/>
                <a:cs typeface="+mj-cs"/>
              </a:rPr>
              <a:t> de la </a:t>
            </a:r>
            <a:r>
              <a:rPr lang="en-US" sz="2000" b="1" kern="0" dirty="0" err="1">
                <a:solidFill>
                  <a:srgbClr val="0070C0"/>
                </a:solidFill>
                <a:latin typeface="+mj-lt"/>
                <a:ea typeface="+mj-ea"/>
                <a:cs typeface="+mj-cs"/>
              </a:rPr>
              <a:t>voie</a:t>
            </a:r>
            <a:endParaRPr lang="en-US" sz="2000" b="1" kern="0" dirty="0">
              <a:solidFill>
                <a:srgbClr val="0070C0"/>
              </a:solidFill>
              <a:latin typeface="+mj-lt"/>
              <a:ea typeface="+mj-ea"/>
              <a:cs typeface="+mj-cs"/>
            </a:endParaRPr>
          </a:p>
        </p:txBody>
      </p:sp>
      <p:sp>
        <p:nvSpPr>
          <p:cNvPr id="22" name="Rounded Rectangle 122"/>
          <p:cNvSpPr>
            <a:spLocks noChangeArrowheads="1"/>
          </p:cNvSpPr>
          <p:nvPr/>
        </p:nvSpPr>
        <p:spPr bwMode="auto">
          <a:xfrm>
            <a:off x="1753285" y="2132856"/>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900" b="1" dirty="0">
                <a:latin typeface="+mn-lt"/>
              </a:rPr>
              <a:t>Pas de </a:t>
            </a:r>
            <a:r>
              <a:rPr lang="nl-BE" sz="900" b="1" dirty="0" err="1">
                <a:latin typeface="+mn-lt"/>
              </a:rPr>
              <a:t>libération</a:t>
            </a:r>
            <a:r>
              <a:rPr lang="nl-BE" sz="900" b="1" dirty="0">
                <a:latin typeface="+mn-lt"/>
              </a:rPr>
              <a:t> de </a:t>
            </a:r>
            <a:r>
              <a:rPr lang="nl-BE" sz="900" b="1" dirty="0" err="1">
                <a:latin typeface="+mn-lt"/>
              </a:rPr>
              <a:t>voie</a:t>
            </a:r>
            <a:endParaRPr lang="nl-BE" sz="900" b="1" dirty="0">
              <a:latin typeface="+mn-lt"/>
            </a:endParaRPr>
          </a:p>
        </p:txBody>
      </p:sp>
      <p:cxnSp>
        <p:nvCxnSpPr>
          <p:cNvPr id="26" name="Straight Connector 25"/>
          <p:cNvCxnSpPr/>
          <p:nvPr/>
        </p:nvCxnSpPr>
        <p:spPr bwMode="auto">
          <a:xfrm>
            <a:off x="2081886" y="1876054"/>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7" name="Straight Connector 26"/>
          <p:cNvCxnSpPr/>
          <p:nvPr/>
        </p:nvCxnSpPr>
        <p:spPr bwMode="auto">
          <a:xfrm>
            <a:off x="2075901" y="2596134"/>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8" name="Straight Arrow Connector 135"/>
          <p:cNvCxnSpPr>
            <a:cxnSpLocks noChangeShapeType="1"/>
          </p:cNvCxnSpPr>
          <p:nvPr/>
        </p:nvCxnSpPr>
        <p:spPr bwMode="auto">
          <a:xfrm>
            <a:off x="2081886" y="1609060"/>
            <a:ext cx="1" cy="533987"/>
          </a:xfrm>
          <a:prstGeom prst="straightConnector1">
            <a:avLst/>
          </a:prstGeom>
          <a:noFill/>
          <a:ln w="12700" algn="ctr">
            <a:solidFill>
              <a:schemeClr val="accent2"/>
            </a:solidFill>
            <a:prstDash val="dash"/>
            <a:round/>
            <a:headEnd/>
            <a:tailEnd type="none" w="med" len="med"/>
          </a:ln>
        </p:spPr>
      </p:cxnSp>
      <p:pic>
        <p:nvPicPr>
          <p:cNvPr id="31"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64389" y="5091894"/>
            <a:ext cx="407378" cy="550811"/>
          </a:xfrm>
          <a:prstGeom prst="rect">
            <a:avLst/>
          </a:prstGeom>
          <a:noFill/>
          <a:ln w="9525">
            <a:noFill/>
            <a:miter lim="800000"/>
            <a:headEnd/>
            <a:tailEnd/>
          </a:ln>
        </p:spPr>
      </p:pic>
      <p:grpSp>
        <p:nvGrpSpPr>
          <p:cNvPr id="29" name="Group 28"/>
          <p:cNvGrpSpPr/>
          <p:nvPr/>
        </p:nvGrpSpPr>
        <p:grpSpPr>
          <a:xfrm>
            <a:off x="2454959" y="3501008"/>
            <a:ext cx="4809429" cy="1713224"/>
            <a:chOff x="2387600" y="2211472"/>
            <a:chExt cx="8101014" cy="2228343"/>
          </a:xfrm>
        </p:grpSpPr>
        <p:sp>
          <p:nvSpPr>
            <p:cNvPr id="32" name="Rectangle 20"/>
            <p:cNvSpPr>
              <a:spLocks noChangeArrowheads="1"/>
            </p:cNvSpPr>
            <p:nvPr/>
          </p:nvSpPr>
          <p:spPr bwMode="auto">
            <a:xfrm flipH="1">
              <a:off x="6245121" y="3988775"/>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cxnSp>
          <p:nvCxnSpPr>
            <p:cNvPr id="33" name="Straight Connector 16"/>
            <p:cNvCxnSpPr>
              <a:cxnSpLocks noChangeShapeType="1"/>
            </p:cNvCxnSpPr>
            <p:nvPr/>
          </p:nvCxnSpPr>
          <p:spPr bwMode="auto">
            <a:xfrm flipV="1">
              <a:off x="2640013" y="3875089"/>
              <a:ext cx="7632700" cy="3175"/>
            </a:xfrm>
            <a:prstGeom prst="line">
              <a:avLst/>
            </a:prstGeom>
            <a:noFill/>
            <a:ln w="31750" algn="ctr">
              <a:solidFill>
                <a:schemeClr val="accent1"/>
              </a:solidFill>
              <a:round/>
              <a:headEnd/>
              <a:tailEnd/>
            </a:ln>
          </p:spPr>
        </p:cxnSp>
        <p:sp>
          <p:nvSpPr>
            <p:cNvPr id="34"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35" name="Straight Connector 16"/>
            <p:cNvCxnSpPr>
              <a:cxnSpLocks noChangeShapeType="1"/>
            </p:cNvCxnSpPr>
            <p:nvPr/>
          </p:nvCxnSpPr>
          <p:spPr bwMode="auto">
            <a:xfrm flipV="1">
              <a:off x="2640013" y="4211639"/>
              <a:ext cx="7632700" cy="1587"/>
            </a:xfrm>
            <a:prstGeom prst="line">
              <a:avLst/>
            </a:prstGeom>
            <a:noFill/>
            <a:ln w="31750" algn="ctr">
              <a:solidFill>
                <a:schemeClr val="accent1"/>
              </a:solidFill>
              <a:round/>
              <a:headEnd/>
              <a:tailEnd/>
            </a:ln>
          </p:spPr>
        </p:cxnSp>
        <p:sp>
          <p:nvSpPr>
            <p:cNvPr id="36"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7"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8"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9"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6" name="TextBox 228"/>
            <p:cNvSpPr txBox="1">
              <a:spLocks noChangeArrowheads="1"/>
            </p:cNvSpPr>
            <p:nvPr/>
          </p:nvSpPr>
          <p:spPr bwMode="auto">
            <a:xfrm>
              <a:off x="2387600" y="3719513"/>
              <a:ext cx="323850" cy="320253"/>
            </a:xfrm>
            <a:prstGeom prst="rect">
              <a:avLst/>
            </a:prstGeom>
            <a:noFill/>
            <a:ln w="9525">
              <a:noFill/>
              <a:miter lim="800000"/>
              <a:headEnd/>
              <a:tailEnd/>
            </a:ln>
          </p:spPr>
          <p:txBody>
            <a:bodyPr>
              <a:spAutoFit/>
            </a:bodyPr>
            <a:lstStyle/>
            <a:p>
              <a:pPr algn="ctr"/>
              <a:r>
                <a:rPr lang="en-US" sz="1000" dirty="0"/>
                <a:t>A</a:t>
              </a:r>
            </a:p>
          </p:txBody>
        </p:sp>
        <p:sp>
          <p:nvSpPr>
            <p:cNvPr id="47" name="TextBox 229"/>
            <p:cNvSpPr txBox="1">
              <a:spLocks noChangeArrowheads="1"/>
            </p:cNvSpPr>
            <p:nvPr/>
          </p:nvSpPr>
          <p:spPr bwMode="auto">
            <a:xfrm>
              <a:off x="2387600" y="4119562"/>
              <a:ext cx="323850" cy="320253"/>
            </a:xfrm>
            <a:prstGeom prst="rect">
              <a:avLst/>
            </a:prstGeom>
            <a:noFill/>
            <a:ln w="9525">
              <a:noFill/>
              <a:miter lim="800000"/>
              <a:headEnd/>
              <a:tailEnd/>
            </a:ln>
          </p:spPr>
          <p:txBody>
            <a:bodyPr>
              <a:spAutoFit/>
            </a:bodyPr>
            <a:lstStyle/>
            <a:p>
              <a:pPr algn="ctr"/>
              <a:r>
                <a:rPr lang="en-US" sz="1000" dirty="0"/>
                <a:t>B</a:t>
              </a:r>
            </a:p>
          </p:txBody>
        </p:sp>
        <p:sp>
          <p:nvSpPr>
            <p:cNvPr id="48" name="TextBox 32"/>
            <p:cNvSpPr txBox="1">
              <a:spLocks noChangeArrowheads="1"/>
            </p:cNvSpPr>
            <p:nvPr/>
          </p:nvSpPr>
          <p:spPr bwMode="auto">
            <a:xfrm>
              <a:off x="9551989" y="3409949"/>
              <a:ext cx="936625" cy="300237"/>
            </a:xfrm>
            <a:prstGeom prst="rect">
              <a:avLst/>
            </a:prstGeom>
            <a:noFill/>
            <a:ln w="9525">
              <a:noFill/>
              <a:miter lim="800000"/>
              <a:headEnd/>
              <a:tailEnd/>
            </a:ln>
          </p:spPr>
          <p:txBody>
            <a:bodyPr>
              <a:spAutoFit/>
            </a:bodyPr>
            <a:lstStyle/>
            <a:p>
              <a:pPr algn="ctr"/>
              <a:r>
                <a:rPr lang="en-US" sz="900" b="1" dirty="0">
                  <a:latin typeface="+mn-lt"/>
                </a:rPr>
                <a:t>Arlon</a:t>
              </a:r>
            </a:p>
          </p:txBody>
        </p:sp>
        <p:sp>
          <p:nvSpPr>
            <p:cNvPr id="49" name="Rectangle 20"/>
            <p:cNvSpPr>
              <a:spLocks noChangeArrowheads="1"/>
            </p:cNvSpPr>
            <p:nvPr/>
          </p:nvSpPr>
          <p:spPr bwMode="auto">
            <a:xfrm>
              <a:off x="6245121" y="3697216"/>
              <a:ext cx="1214437" cy="304800"/>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50" name="Group 188"/>
            <p:cNvGrpSpPr>
              <a:grpSpLocks noChangeAspect="1"/>
            </p:cNvGrpSpPr>
            <p:nvPr/>
          </p:nvGrpSpPr>
          <p:grpSpPr bwMode="auto">
            <a:xfrm>
              <a:off x="6183451" y="3839308"/>
              <a:ext cx="107950" cy="76206"/>
              <a:chOff x="5967960" y="506292"/>
              <a:chExt cx="216024" cy="150289"/>
            </a:xfrm>
          </p:grpSpPr>
          <p:cxnSp>
            <p:nvCxnSpPr>
              <p:cNvPr id="85" name="Straight Connector 189"/>
              <p:cNvCxnSpPr>
                <a:cxnSpLocks noChangeShapeType="1"/>
              </p:cNvCxnSpPr>
              <p:nvPr/>
            </p:nvCxnSpPr>
            <p:spPr bwMode="auto">
              <a:xfrm>
                <a:off x="5967960" y="506292"/>
                <a:ext cx="216024" cy="144018"/>
              </a:xfrm>
              <a:prstGeom prst="line">
                <a:avLst/>
              </a:prstGeom>
              <a:noFill/>
              <a:ln w="38100" algn="ctr">
                <a:solidFill>
                  <a:srgbClr val="FF0000"/>
                </a:solidFill>
                <a:round/>
                <a:headEnd/>
                <a:tailEnd/>
              </a:ln>
            </p:spPr>
          </p:cxnSp>
          <p:cxnSp>
            <p:nvCxnSpPr>
              <p:cNvPr id="86" name="Straight Connector 190"/>
              <p:cNvCxnSpPr>
                <a:cxnSpLocks noChangeShapeType="1"/>
              </p:cNvCxnSpPr>
              <p:nvPr/>
            </p:nvCxnSpPr>
            <p:spPr bwMode="auto">
              <a:xfrm flipH="1">
                <a:off x="5968489" y="512566"/>
                <a:ext cx="207641" cy="144015"/>
              </a:xfrm>
              <a:prstGeom prst="line">
                <a:avLst/>
              </a:prstGeom>
              <a:noFill/>
              <a:ln w="38100" algn="ctr">
                <a:solidFill>
                  <a:srgbClr val="FF0000"/>
                </a:solidFill>
                <a:round/>
                <a:headEnd/>
                <a:tailEnd/>
              </a:ln>
            </p:spPr>
          </p:cxnSp>
        </p:grpSp>
        <p:grpSp>
          <p:nvGrpSpPr>
            <p:cNvPr id="51" name="Group 188"/>
            <p:cNvGrpSpPr>
              <a:grpSpLocks noChangeAspect="1"/>
            </p:cNvGrpSpPr>
            <p:nvPr/>
          </p:nvGrpSpPr>
          <p:grpSpPr bwMode="auto">
            <a:xfrm>
              <a:off x="7399782" y="3836310"/>
              <a:ext cx="113746" cy="75289"/>
              <a:chOff x="5952700" y="500384"/>
              <a:chExt cx="227623" cy="148482"/>
            </a:xfrm>
          </p:grpSpPr>
          <p:cxnSp>
            <p:nvCxnSpPr>
              <p:cNvPr id="83" name="Straight Connector 189"/>
              <p:cNvCxnSpPr>
                <a:cxnSpLocks noChangeShapeType="1"/>
              </p:cNvCxnSpPr>
              <p:nvPr/>
            </p:nvCxnSpPr>
            <p:spPr bwMode="auto">
              <a:xfrm>
                <a:off x="5964299" y="504850"/>
                <a:ext cx="216024" cy="144016"/>
              </a:xfrm>
              <a:prstGeom prst="line">
                <a:avLst/>
              </a:prstGeom>
              <a:noFill/>
              <a:ln w="38100" algn="ctr">
                <a:solidFill>
                  <a:srgbClr val="FF0000"/>
                </a:solidFill>
                <a:round/>
                <a:headEnd/>
                <a:tailEnd/>
              </a:ln>
            </p:spPr>
          </p:cxnSp>
          <p:cxnSp>
            <p:nvCxnSpPr>
              <p:cNvPr id="84" name="Straight Connector 190"/>
              <p:cNvCxnSpPr>
                <a:cxnSpLocks noChangeShapeType="1"/>
              </p:cNvCxnSpPr>
              <p:nvPr/>
            </p:nvCxnSpPr>
            <p:spPr bwMode="auto">
              <a:xfrm flipH="1">
                <a:off x="5952700" y="500384"/>
                <a:ext cx="207641" cy="144016"/>
              </a:xfrm>
              <a:prstGeom prst="line">
                <a:avLst/>
              </a:prstGeom>
              <a:noFill/>
              <a:ln w="38100" algn="ctr">
                <a:solidFill>
                  <a:srgbClr val="FF0000"/>
                </a:solidFill>
                <a:round/>
                <a:headEnd/>
                <a:tailEnd/>
              </a:ln>
            </p:spPr>
          </p:cxnSp>
        </p:grpSp>
        <p:grpSp>
          <p:nvGrpSpPr>
            <p:cNvPr id="52" name="Groep 63"/>
            <p:cNvGrpSpPr>
              <a:grpSpLocks/>
            </p:cNvGrpSpPr>
            <p:nvPr/>
          </p:nvGrpSpPr>
          <p:grpSpPr bwMode="auto">
            <a:xfrm>
              <a:off x="3503614" y="3500439"/>
              <a:ext cx="1584325" cy="433387"/>
              <a:chOff x="4716016" y="3501008"/>
              <a:chExt cx="1584176" cy="432048"/>
            </a:xfrm>
          </p:grpSpPr>
          <p:pic>
            <p:nvPicPr>
              <p:cNvPr id="81"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82"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grpSp>
          <p:nvGrpSpPr>
            <p:cNvPr id="53" name="Groep 115"/>
            <p:cNvGrpSpPr>
              <a:grpSpLocks/>
            </p:cNvGrpSpPr>
            <p:nvPr/>
          </p:nvGrpSpPr>
          <p:grpSpPr bwMode="auto">
            <a:xfrm>
              <a:off x="3648075" y="3103997"/>
              <a:ext cx="1521291" cy="604404"/>
              <a:chOff x="2123728" y="3103301"/>
              <a:chExt cx="1521461" cy="604400"/>
            </a:xfrm>
          </p:grpSpPr>
          <p:grpSp>
            <p:nvGrpSpPr>
              <p:cNvPr id="70" name="Group 216"/>
              <p:cNvGrpSpPr>
                <a:grpSpLocks/>
              </p:cNvGrpSpPr>
              <p:nvPr/>
            </p:nvGrpSpPr>
            <p:grpSpPr bwMode="auto">
              <a:xfrm flipH="1">
                <a:off x="2123728" y="3140968"/>
                <a:ext cx="629410" cy="566733"/>
                <a:chOff x="7956376" y="5229200"/>
                <a:chExt cx="629410" cy="566733"/>
              </a:xfrm>
            </p:grpSpPr>
            <p:cxnSp>
              <p:nvCxnSpPr>
                <p:cNvPr id="72" name="Straight Connector 117"/>
                <p:cNvCxnSpPr>
                  <a:cxnSpLocks noChangeShapeType="1"/>
                </p:cNvCxnSpPr>
                <p:nvPr/>
              </p:nvCxnSpPr>
              <p:spPr bwMode="auto">
                <a:xfrm flipV="1">
                  <a:off x="7956376" y="5301208"/>
                  <a:ext cx="216024" cy="288032"/>
                </a:xfrm>
                <a:prstGeom prst="line">
                  <a:avLst/>
                </a:prstGeom>
                <a:noFill/>
                <a:ln w="12700" algn="ctr">
                  <a:solidFill>
                    <a:srgbClr val="FF0000"/>
                  </a:solidFill>
                  <a:round/>
                  <a:headEnd/>
                  <a:tailEnd/>
                </a:ln>
              </p:spPr>
            </p:cxnSp>
            <p:cxnSp>
              <p:nvCxnSpPr>
                <p:cNvPr id="73" name="Straight Connector 118"/>
                <p:cNvCxnSpPr>
                  <a:cxnSpLocks noChangeShapeType="1"/>
                </p:cNvCxnSpPr>
                <p:nvPr/>
              </p:nvCxnSpPr>
              <p:spPr bwMode="auto">
                <a:xfrm flipH="1" flipV="1">
                  <a:off x="8172400" y="5301208"/>
                  <a:ext cx="144016" cy="144016"/>
                </a:xfrm>
                <a:prstGeom prst="line">
                  <a:avLst/>
                </a:prstGeom>
                <a:noFill/>
                <a:ln w="12700" algn="ctr">
                  <a:solidFill>
                    <a:srgbClr val="FF0000"/>
                  </a:solidFill>
                  <a:round/>
                  <a:headEnd/>
                  <a:tailEnd/>
                </a:ln>
              </p:spPr>
            </p:cxnSp>
            <p:cxnSp>
              <p:nvCxnSpPr>
                <p:cNvPr id="74" name="Straight Connector 171"/>
                <p:cNvCxnSpPr>
                  <a:cxnSpLocks noChangeShapeType="1"/>
                </p:cNvCxnSpPr>
                <p:nvPr/>
              </p:nvCxnSpPr>
              <p:spPr bwMode="auto">
                <a:xfrm flipH="1">
                  <a:off x="8324800" y="5229200"/>
                  <a:ext cx="207640" cy="224408"/>
                </a:xfrm>
                <a:prstGeom prst="line">
                  <a:avLst/>
                </a:prstGeom>
                <a:noFill/>
                <a:ln w="12700" algn="ctr">
                  <a:solidFill>
                    <a:srgbClr val="FF0000"/>
                  </a:solidFill>
                  <a:round/>
                  <a:headEnd/>
                  <a:tailEnd/>
                </a:ln>
              </p:spPr>
            </p:cxnSp>
            <p:cxnSp>
              <p:nvCxnSpPr>
                <p:cNvPr id="75" name="Straight Connector 179"/>
                <p:cNvCxnSpPr>
                  <a:cxnSpLocks noChangeShapeType="1"/>
                </p:cNvCxnSpPr>
                <p:nvPr/>
              </p:nvCxnSpPr>
              <p:spPr bwMode="auto">
                <a:xfrm flipV="1">
                  <a:off x="8028384" y="5517232"/>
                  <a:ext cx="216024" cy="144016"/>
                </a:xfrm>
                <a:prstGeom prst="line">
                  <a:avLst/>
                </a:prstGeom>
                <a:noFill/>
                <a:ln w="12700" algn="ctr">
                  <a:solidFill>
                    <a:srgbClr val="FF0000"/>
                  </a:solidFill>
                  <a:round/>
                  <a:headEnd/>
                  <a:tailEnd/>
                </a:ln>
              </p:spPr>
            </p:cxnSp>
            <p:cxnSp>
              <p:nvCxnSpPr>
                <p:cNvPr id="76" name="Straight Connector 180"/>
                <p:cNvCxnSpPr>
                  <a:cxnSpLocks noChangeShapeType="1"/>
                </p:cNvCxnSpPr>
                <p:nvPr/>
              </p:nvCxnSpPr>
              <p:spPr bwMode="auto">
                <a:xfrm flipH="1" flipV="1">
                  <a:off x="8235077" y="5517232"/>
                  <a:ext cx="224408" cy="80392"/>
                </a:xfrm>
                <a:prstGeom prst="line">
                  <a:avLst/>
                </a:prstGeom>
                <a:noFill/>
                <a:ln w="12700" algn="ctr">
                  <a:solidFill>
                    <a:srgbClr val="FF0000"/>
                  </a:solidFill>
                  <a:round/>
                  <a:headEnd/>
                  <a:tailEnd/>
                </a:ln>
              </p:spPr>
            </p:cxnSp>
            <p:cxnSp>
              <p:nvCxnSpPr>
                <p:cNvPr id="77" name="Straight Connector 185"/>
                <p:cNvCxnSpPr>
                  <a:cxnSpLocks noChangeShapeType="1"/>
                </p:cNvCxnSpPr>
                <p:nvPr/>
              </p:nvCxnSpPr>
              <p:spPr bwMode="auto">
                <a:xfrm flipH="1">
                  <a:off x="8458538" y="5507901"/>
                  <a:ext cx="127248" cy="88776"/>
                </a:xfrm>
                <a:prstGeom prst="line">
                  <a:avLst/>
                </a:prstGeom>
                <a:noFill/>
                <a:ln w="12700" algn="ctr">
                  <a:solidFill>
                    <a:srgbClr val="FF0000"/>
                  </a:solidFill>
                  <a:round/>
                  <a:headEnd/>
                  <a:tailEnd/>
                </a:ln>
              </p:spPr>
            </p:cxnSp>
            <p:cxnSp>
              <p:nvCxnSpPr>
                <p:cNvPr id="78" name="Straight Connector 199"/>
                <p:cNvCxnSpPr>
                  <a:cxnSpLocks noChangeShapeType="1"/>
                </p:cNvCxnSpPr>
                <p:nvPr/>
              </p:nvCxnSpPr>
              <p:spPr bwMode="auto">
                <a:xfrm flipV="1">
                  <a:off x="8109723" y="5723925"/>
                  <a:ext cx="135632" cy="8384"/>
                </a:xfrm>
                <a:prstGeom prst="line">
                  <a:avLst/>
                </a:prstGeom>
                <a:noFill/>
                <a:ln w="12700" algn="ctr">
                  <a:solidFill>
                    <a:srgbClr val="FF0000"/>
                  </a:solidFill>
                  <a:round/>
                  <a:headEnd/>
                  <a:tailEnd/>
                </a:ln>
              </p:spPr>
            </p:cxnSp>
            <p:cxnSp>
              <p:nvCxnSpPr>
                <p:cNvPr id="79" name="Straight Connector 202"/>
                <p:cNvCxnSpPr>
                  <a:cxnSpLocks noChangeShapeType="1"/>
                </p:cNvCxnSpPr>
                <p:nvPr/>
              </p:nvCxnSpPr>
              <p:spPr bwMode="auto">
                <a:xfrm>
                  <a:off x="8235077" y="5723925"/>
                  <a:ext cx="144016" cy="72008"/>
                </a:xfrm>
                <a:prstGeom prst="line">
                  <a:avLst/>
                </a:prstGeom>
                <a:noFill/>
                <a:ln w="12700" algn="ctr">
                  <a:solidFill>
                    <a:srgbClr val="FF0000"/>
                  </a:solidFill>
                  <a:round/>
                  <a:headEnd/>
                  <a:tailEnd/>
                </a:ln>
              </p:spPr>
            </p:cxnSp>
            <p:cxnSp>
              <p:nvCxnSpPr>
                <p:cNvPr id="80" name="Straight Connector 207"/>
                <p:cNvCxnSpPr>
                  <a:cxnSpLocks noChangeShapeType="1"/>
                </p:cNvCxnSpPr>
                <p:nvPr/>
              </p:nvCxnSpPr>
              <p:spPr bwMode="auto">
                <a:xfrm flipV="1">
                  <a:off x="8378146" y="5721285"/>
                  <a:ext cx="144963" cy="71061"/>
                </a:xfrm>
                <a:prstGeom prst="line">
                  <a:avLst/>
                </a:prstGeom>
                <a:noFill/>
                <a:ln w="12700" algn="ctr">
                  <a:solidFill>
                    <a:srgbClr val="FF0000"/>
                  </a:solidFill>
                  <a:round/>
                  <a:headEnd/>
                  <a:tailEnd/>
                </a:ln>
              </p:spPr>
            </p:cxnSp>
          </p:grpSp>
          <p:sp>
            <p:nvSpPr>
              <p:cNvPr id="71" name="TextBox 217"/>
              <p:cNvSpPr txBox="1">
                <a:spLocks noChangeArrowheads="1"/>
              </p:cNvSpPr>
              <p:nvPr/>
            </p:nvSpPr>
            <p:spPr bwMode="auto">
              <a:xfrm rot="19593246">
                <a:off x="2493061" y="3103301"/>
                <a:ext cx="1152128" cy="362815"/>
              </a:xfrm>
              <a:prstGeom prst="rect">
                <a:avLst/>
              </a:prstGeom>
              <a:noFill/>
              <a:ln w="9525">
                <a:noFill/>
                <a:miter lim="800000"/>
                <a:headEnd/>
                <a:tailEnd/>
              </a:ln>
            </p:spPr>
            <p:txBody>
              <a:bodyPr>
                <a:spAutoFit/>
              </a:bodyPr>
              <a:lstStyle/>
              <a:p>
                <a:pPr algn="ctr"/>
                <a:r>
                  <a:rPr lang="en-US" sz="1200" dirty="0" err="1">
                    <a:solidFill>
                      <a:srgbClr val="FF0000"/>
                    </a:solidFill>
                    <a:latin typeface="+mn-lt"/>
                  </a:rPr>
                  <a:t>Hiiiiiiie</a:t>
                </a:r>
                <a:endParaRPr lang="en-US" sz="1200" dirty="0">
                  <a:solidFill>
                    <a:srgbClr val="FF0000"/>
                  </a:solidFill>
                  <a:latin typeface="+mn-lt"/>
                </a:endParaRPr>
              </a:p>
            </p:txBody>
          </p:sp>
        </p:grpSp>
        <p:grpSp>
          <p:nvGrpSpPr>
            <p:cNvPr id="54" name="Groep 105"/>
            <p:cNvGrpSpPr>
              <a:grpSpLocks/>
            </p:cNvGrpSpPr>
            <p:nvPr/>
          </p:nvGrpSpPr>
          <p:grpSpPr bwMode="auto">
            <a:xfrm>
              <a:off x="7672716" y="3429000"/>
              <a:ext cx="863600" cy="431800"/>
              <a:chOff x="4491849" y="2636912"/>
              <a:chExt cx="864096" cy="432048"/>
            </a:xfrm>
          </p:grpSpPr>
          <p:cxnSp>
            <p:nvCxnSpPr>
              <p:cNvPr id="68" name="Rechte verbindingslijn met pijl 106"/>
              <p:cNvCxnSpPr/>
              <p:nvPr/>
            </p:nvCxnSpPr>
            <p:spPr bwMode="auto">
              <a:xfrm>
                <a:off x="4715486"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9" name="Tekstvak 107"/>
              <p:cNvSpPr txBox="1"/>
              <p:nvPr/>
            </p:nvSpPr>
            <p:spPr>
              <a:xfrm>
                <a:off x="4491849" y="2659360"/>
                <a:ext cx="864096" cy="336534"/>
              </a:xfrm>
              <a:prstGeom prst="rect">
                <a:avLst/>
              </a:prstGeom>
              <a:noFill/>
              <a:ln w="9525">
                <a:noFill/>
              </a:ln>
            </p:spPr>
            <p:txBody>
              <a:bodyPr>
                <a:spAutoFit/>
              </a:bodyPr>
              <a:lstStyle/>
              <a:p>
                <a:pPr algn="ctr">
                  <a:defRPr/>
                </a:pPr>
                <a:r>
                  <a:rPr lang="nl-BE" sz="1000" dirty="0">
                    <a:solidFill>
                      <a:schemeClr val="accent3"/>
                    </a:solidFill>
                    <a:latin typeface="+mn-lt"/>
                  </a:rPr>
                  <a:t>DS</a:t>
                </a:r>
              </a:p>
            </p:txBody>
          </p:sp>
        </p:grpSp>
        <p:cxnSp>
          <p:nvCxnSpPr>
            <p:cNvPr id="55" name="Straight Arrow Connector 287"/>
            <p:cNvCxnSpPr>
              <a:cxnSpLocks noChangeShapeType="1"/>
            </p:cNvCxnSpPr>
            <p:nvPr/>
          </p:nvCxnSpPr>
          <p:spPr bwMode="auto">
            <a:xfrm flipH="1">
              <a:off x="4872040" y="2485899"/>
              <a:ext cx="1788367" cy="1087563"/>
            </a:xfrm>
            <a:prstGeom prst="straightConnector1">
              <a:avLst/>
            </a:prstGeom>
            <a:noFill/>
            <a:ln w="12700" algn="ctr">
              <a:solidFill>
                <a:schemeClr val="tx1"/>
              </a:solidFill>
              <a:prstDash val="dash"/>
              <a:round/>
              <a:headEnd/>
              <a:tailEnd type="arrow" w="med" len="med"/>
            </a:ln>
          </p:spPr>
        </p:cxnSp>
        <p:sp>
          <p:nvSpPr>
            <p:cNvPr id="56" name="PIJL-OMLAAG 63"/>
            <p:cNvSpPr/>
            <p:nvPr/>
          </p:nvSpPr>
          <p:spPr bwMode="auto">
            <a:xfrm rot="2749749">
              <a:off x="6016063" y="2519015"/>
              <a:ext cx="209303" cy="908883"/>
            </a:xfrm>
            <a:prstGeom prst="downArrow">
              <a:avLst/>
            </a:prstGeom>
            <a:solidFill>
              <a:schemeClr val="bg1">
                <a:lumMod val="6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pic>
          <p:nvPicPr>
            <p:cNvPr id="57" name="Picture 56"/>
            <p:cNvPicPr>
              <a:picLocks noChangeAspect="1"/>
            </p:cNvPicPr>
            <p:nvPr/>
          </p:nvPicPr>
          <p:blipFill>
            <a:blip r:embed="rId6"/>
            <a:stretch>
              <a:fillRect/>
            </a:stretch>
          </p:blipFill>
          <p:spPr>
            <a:xfrm rot="821885">
              <a:off x="7190891" y="2384302"/>
              <a:ext cx="462493" cy="433127"/>
            </a:xfrm>
            <a:prstGeom prst="rect">
              <a:avLst/>
            </a:prstGeom>
          </p:spPr>
        </p:pic>
        <p:cxnSp>
          <p:nvCxnSpPr>
            <p:cNvPr id="58" name="Straight Connector 111"/>
            <p:cNvCxnSpPr/>
            <p:nvPr/>
          </p:nvCxnSpPr>
          <p:spPr bwMode="auto">
            <a:xfrm>
              <a:off x="5087938" y="3429000"/>
              <a:ext cx="4176712"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4044" y="2211472"/>
              <a:ext cx="338969" cy="800785"/>
            </a:xfrm>
            <a:prstGeom prst="rect">
              <a:avLst/>
            </a:prstGeom>
          </p:spPr>
        </p:pic>
        <p:pic>
          <p:nvPicPr>
            <p:cNvPr id="60" name="Picture 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6202" y="2788222"/>
              <a:ext cx="425042" cy="653479"/>
            </a:xfrm>
            <a:prstGeom prst="rect">
              <a:avLst/>
            </a:prstGeom>
          </p:spPr>
        </p:pic>
        <p:pic>
          <p:nvPicPr>
            <p:cNvPr id="61" name="Picture 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553324">
              <a:off x="6937781" y="3471929"/>
              <a:ext cx="550439" cy="504608"/>
            </a:xfrm>
            <a:prstGeom prst="rect">
              <a:avLst/>
            </a:prstGeom>
          </p:spPr>
        </p:pic>
        <p:pic>
          <p:nvPicPr>
            <p:cNvPr id="62"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10464" y="2871029"/>
              <a:ext cx="208128" cy="169365"/>
            </a:xfrm>
            <a:prstGeom prst="rect">
              <a:avLst/>
            </a:prstGeom>
            <a:noFill/>
            <a:ln w="9525">
              <a:noFill/>
              <a:miter lim="800000"/>
              <a:headEnd/>
              <a:tailEnd/>
            </a:ln>
          </p:spPr>
        </p:pic>
        <p:sp>
          <p:nvSpPr>
            <p:cNvPr id="63" name="Rechthoek 35"/>
            <p:cNvSpPr>
              <a:spLocks noChangeArrowheads="1"/>
            </p:cNvSpPr>
            <p:nvPr/>
          </p:nvSpPr>
          <p:spPr bwMode="auto">
            <a:xfrm>
              <a:off x="4141658" y="2379665"/>
              <a:ext cx="1489611"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VIGIE ENTREPRENEUR</a:t>
              </a:r>
            </a:p>
          </p:txBody>
        </p:sp>
        <p:sp>
          <p:nvSpPr>
            <p:cNvPr id="64" name="Boog 85"/>
            <p:cNvSpPr/>
            <p:nvPr/>
          </p:nvSpPr>
          <p:spPr bwMode="auto">
            <a:xfrm rot="12660000">
              <a:off x="7279726" y="2362469"/>
              <a:ext cx="82549" cy="285750"/>
            </a:xfrm>
            <a:prstGeom prst="arc">
              <a:avLst/>
            </a:prstGeom>
            <a:noFill/>
            <a:ln w="6350" cap="flat" cmpd="sng" algn="ctr">
              <a:solidFill>
                <a:schemeClr val="tx1"/>
              </a:solidFill>
              <a:prstDash val="solid"/>
              <a:round/>
              <a:headEnd type="none" w="med" len="med"/>
              <a:tailEnd type="none" w="med" len="med"/>
            </a:ln>
            <a:effectLst/>
          </p:spPr>
          <p:txBody>
            <a:bodyPr wrap="none" anchor="ctr"/>
            <a:lstStyle/>
            <a:p>
              <a:pPr algn="ctr">
                <a:defRPr/>
              </a:pPr>
              <a:endParaRPr lang="nl-BE">
                <a:latin typeface="Arial" charset="0"/>
                <a:cs typeface="Arial" charset="0"/>
              </a:endParaRPr>
            </a:p>
          </p:txBody>
        </p:sp>
        <p:sp>
          <p:nvSpPr>
            <p:cNvPr id="65" name="Boog 85"/>
            <p:cNvSpPr/>
            <p:nvPr/>
          </p:nvSpPr>
          <p:spPr bwMode="auto">
            <a:xfrm rot="12660000">
              <a:off x="7171726" y="2350910"/>
              <a:ext cx="82549" cy="285750"/>
            </a:xfrm>
            <a:prstGeom prst="arc">
              <a:avLst/>
            </a:prstGeom>
            <a:noFill/>
            <a:ln w="6350" cap="flat" cmpd="sng" algn="ctr">
              <a:solidFill>
                <a:schemeClr val="tx1"/>
              </a:solidFill>
              <a:prstDash val="solid"/>
              <a:round/>
              <a:headEnd type="none" w="med" len="med"/>
              <a:tailEnd type="none" w="med" len="med"/>
            </a:ln>
            <a:effectLst/>
          </p:spPr>
          <p:txBody>
            <a:bodyPr wrap="none" anchor="ctr"/>
            <a:lstStyle/>
            <a:p>
              <a:pPr algn="ctr">
                <a:defRPr/>
              </a:pPr>
              <a:endParaRPr lang="nl-BE">
                <a:latin typeface="Arial" charset="0"/>
                <a:cs typeface="Arial" charset="0"/>
              </a:endParaRPr>
            </a:p>
          </p:txBody>
        </p:sp>
        <p:sp>
          <p:nvSpPr>
            <p:cNvPr id="66" name="Boog 86"/>
            <p:cNvSpPr/>
            <p:nvPr/>
          </p:nvSpPr>
          <p:spPr bwMode="auto">
            <a:xfrm rot="19922937" flipH="1">
              <a:off x="7476978" y="2392594"/>
              <a:ext cx="236537" cy="374650"/>
            </a:xfrm>
            <a:prstGeom prst="arc">
              <a:avLst>
                <a:gd name="adj1" fmla="val 6147193"/>
                <a:gd name="adj2" fmla="val 9264003"/>
              </a:avLst>
            </a:prstGeom>
            <a:noFill/>
            <a:ln w="6350" cap="flat" cmpd="sng" algn="ctr">
              <a:solidFill>
                <a:schemeClr val="tx1"/>
              </a:solidFill>
              <a:prstDash val="solid"/>
              <a:round/>
              <a:headEnd type="none" w="med" len="med"/>
              <a:tailEnd type="none" w="med" len="med"/>
            </a:ln>
            <a:effectLst/>
          </p:spPr>
          <p:txBody>
            <a:bodyPr wrap="none" anchor="ctr"/>
            <a:lstStyle/>
            <a:p>
              <a:pPr algn="ctr">
                <a:defRPr/>
              </a:pPr>
              <a:endParaRPr lang="nl-BE">
                <a:latin typeface="Arial" charset="0"/>
                <a:cs typeface="Arial" charset="0"/>
              </a:endParaRPr>
            </a:p>
          </p:txBody>
        </p:sp>
        <p:sp>
          <p:nvSpPr>
            <p:cNvPr id="67" name="Boog 86"/>
            <p:cNvSpPr/>
            <p:nvPr/>
          </p:nvSpPr>
          <p:spPr bwMode="auto">
            <a:xfrm rot="19922937" flipH="1">
              <a:off x="7393363" y="2356875"/>
              <a:ext cx="236537" cy="374650"/>
            </a:xfrm>
            <a:prstGeom prst="arc">
              <a:avLst>
                <a:gd name="adj1" fmla="val 6147193"/>
                <a:gd name="adj2" fmla="val 9264003"/>
              </a:avLst>
            </a:prstGeom>
            <a:noFill/>
            <a:ln w="6350" cap="flat" cmpd="sng" algn="ctr">
              <a:solidFill>
                <a:schemeClr val="tx1"/>
              </a:solidFill>
              <a:prstDash val="solid"/>
              <a:round/>
              <a:headEnd type="none" w="med" len="med"/>
              <a:tailEnd type="none" w="med" len="med"/>
            </a:ln>
            <a:effectLst/>
          </p:spPr>
          <p:txBody>
            <a:bodyPr wrap="none" anchor="ctr"/>
            <a:lstStyle/>
            <a:p>
              <a:pPr algn="ctr">
                <a:defRPr/>
              </a:pPr>
              <a:endParaRPr lang="nl-BE">
                <a:latin typeface="Arial" charset="0"/>
                <a:cs typeface="Arial" charset="0"/>
              </a:endParaRPr>
            </a:p>
          </p:txBody>
        </p:sp>
      </p:grpSp>
      <p:sp>
        <p:nvSpPr>
          <p:cNvPr id="87" name="TextBox 32"/>
          <p:cNvSpPr txBox="1">
            <a:spLocks noChangeArrowheads="1"/>
          </p:cNvSpPr>
          <p:nvPr/>
        </p:nvSpPr>
        <p:spPr bwMode="auto">
          <a:xfrm>
            <a:off x="2490676" y="4391635"/>
            <a:ext cx="792163" cy="230187"/>
          </a:xfrm>
          <a:prstGeom prst="rect">
            <a:avLst/>
          </a:prstGeom>
          <a:noFill/>
          <a:ln w="9525">
            <a:noFill/>
            <a:miter lim="800000"/>
            <a:headEnd/>
            <a:tailEnd/>
          </a:ln>
        </p:spPr>
        <p:txBody>
          <a:bodyPr>
            <a:spAutoFit/>
          </a:bodyPr>
          <a:lstStyle/>
          <a:p>
            <a:pPr algn="ctr"/>
            <a:r>
              <a:rPr lang="en-US" sz="900" b="1" dirty="0">
                <a:latin typeface="+mn-lt"/>
              </a:rPr>
              <a:t>Namur</a:t>
            </a:r>
          </a:p>
        </p:txBody>
      </p:sp>
      <p:grpSp>
        <p:nvGrpSpPr>
          <p:cNvPr id="88" name="Group 87"/>
          <p:cNvGrpSpPr/>
          <p:nvPr/>
        </p:nvGrpSpPr>
        <p:grpSpPr>
          <a:xfrm>
            <a:off x="2139165" y="5190896"/>
            <a:ext cx="5791607" cy="1640494"/>
            <a:chOff x="2387600" y="1553951"/>
            <a:chExt cx="8101014" cy="3018684"/>
          </a:xfrm>
        </p:grpSpPr>
        <p:pic>
          <p:nvPicPr>
            <p:cNvPr id="89" name="Picture 88"/>
            <p:cNvPicPr>
              <a:picLocks noChangeAspect="1"/>
            </p:cNvPicPr>
            <p:nvPr/>
          </p:nvPicPr>
          <p:blipFill>
            <a:blip r:embed="rId10"/>
            <a:stretch>
              <a:fillRect/>
            </a:stretch>
          </p:blipFill>
          <p:spPr>
            <a:xfrm rot="20073958">
              <a:off x="5548117" y="1553951"/>
              <a:ext cx="1066668" cy="1066668"/>
            </a:xfrm>
            <a:prstGeom prst="rect">
              <a:avLst/>
            </a:prstGeom>
          </p:spPr>
        </p:pic>
        <p:pic>
          <p:nvPicPr>
            <p:cNvPr id="90" name="Picture 61"/>
            <p:cNvPicPr>
              <a:picLocks noChangeAspect="1" noChangeArrowheads="1"/>
            </p:cNvPicPr>
            <p:nvPr/>
          </p:nvPicPr>
          <p:blipFill>
            <a:blip r:embed="rId11" cstate="print">
              <a:clrChange>
                <a:clrFrom>
                  <a:srgbClr val="FFFFFF"/>
                </a:clrFrom>
                <a:clrTo>
                  <a:srgbClr val="FFFFFF">
                    <a:alpha val="0"/>
                  </a:srgbClr>
                </a:clrTo>
              </a:clrChange>
              <a:lum bright="70000" contrast="30000"/>
              <a:extLst>
                <a:ext uri="{28A0092B-C50C-407E-A947-70E740481C1C}">
                  <a14:useLocalDpi xmlns:a14="http://schemas.microsoft.com/office/drawing/2010/main" val="0"/>
                </a:ext>
              </a:extLst>
            </a:blip>
            <a:srcRect/>
            <a:stretch>
              <a:fillRect/>
            </a:stretch>
          </p:blipFill>
          <p:spPr bwMode="auto">
            <a:xfrm rot="14138878" flipH="1">
              <a:off x="5955507" y="2280444"/>
              <a:ext cx="428625" cy="1455738"/>
            </a:xfrm>
            <a:prstGeom prst="rect">
              <a:avLst/>
            </a:prstGeom>
            <a:noFill/>
            <a:ln w="9525">
              <a:noFill/>
              <a:miter lim="800000"/>
              <a:headEnd/>
              <a:tailEnd/>
            </a:ln>
          </p:spPr>
        </p:pic>
        <p:cxnSp>
          <p:nvCxnSpPr>
            <p:cNvPr id="91" name="Straight Connector 16"/>
            <p:cNvCxnSpPr>
              <a:cxnSpLocks noChangeShapeType="1"/>
            </p:cNvCxnSpPr>
            <p:nvPr/>
          </p:nvCxnSpPr>
          <p:spPr bwMode="auto">
            <a:xfrm flipV="1">
              <a:off x="2640013" y="3875089"/>
              <a:ext cx="7632700" cy="3175"/>
            </a:xfrm>
            <a:prstGeom prst="line">
              <a:avLst/>
            </a:prstGeom>
            <a:noFill/>
            <a:ln w="31750" algn="ctr">
              <a:solidFill>
                <a:schemeClr val="accent1"/>
              </a:solidFill>
              <a:round/>
              <a:headEnd/>
              <a:tailEnd/>
            </a:ln>
          </p:spPr>
        </p:cxnSp>
        <p:sp>
          <p:nvSpPr>
            <p:cNvPr id="92"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93" name="Straight Connector 16"/>
            <p:cNvCxnSpPr>
              <a:cxnSpLocks noChangeShapeType="1"/>
            </p:cNvCxnSpPr>
            <p:nvPr/>
          </p:nvCxnSpPr>
          <p:spPr bwMode="auto">
            <a:xfrm flipV="1">
              <a:off x="2640013" y="4211639"/>
              <a:ext cx="7632700" cy="1587"/>
            </a:xfrm>
            <a:prstGeom prst="line">
              <a:avLst/>
            </a:prstGeom>
            <a:noFill/>
            <a:ln w="31750" algn="ctr">
              <a:solidFill>
                <a:schemeClr val="accent1"/>
              </a:solidFill>
              <a:round/>
              <a:headEnd/>
              <a:tailEnd/>
            </a:ln>
          </p:spPr>
        </p:cxnSp>
        <p:sp>
          <p:nvSpPr>
            <p:cNvPr id="94"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95"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96"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97"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98" name="TextBox 228"/>
            <p:cNvSpPr txBox="1">
              <a:spLocks noChangeArrowheads="1"/>
            </p:cNvSpPr>
            <p:nvPr/>
          </p:nvSpPr>
          <p:spPr bwMode="auto">
            <a:xfrm>
              <a:off x="2387600" y="3719514"/>
              <a:ext cx="323850" cy="453073"/>
            </a:xfrm>
            <a:prstGeom prst="rect">
              <a:avLst/>
            </a:prstGeom>
            <a:noFill/>
            <a:ln w="9525">
              <a:noFill/>
              <a:miter lim="800000"/>
              <a:headEnd/>
              <a:tailEnd/>
            </a:ln>
          </p:spPr>
          <p:txBody>
            <a:bodyPr>
              <a:spAutoFit/>
            </a:bodyPr>
            <a:lstStyle/>
            <a:p>
              <a:pPr algn="ctr"/>
              <a:r>
                <a:rPr lang="en-US" sz="1000" dirty="0"/>
                <a:t>A</a:t>
              </a:r>
            </a:p>
          </p:txBody>
        </p:sp>
        <p:sp>
          <p:nvSpPr>
            <p:cNvPr id="99" name="TextBox 229"/>
            <p:cNvSpPr txBox="1">
              <a:spLocks noChangeArrowheads="1"/>
            </p:cNvSpPr>
            <p:nvPr/>
          </p:nvSpPr>
          <p:spPr bwMode="auto">
            <a:xfrm>
              <a:off x="2387600" y="4119562"/>
              <a:ext cx="323850" cy="453073"/>
            </a:xfrm>
            <a:prstGeom prst="rect">
              <a:avLst/>
            </a:prstGeom>
            <a:noFill/>
            <a:ln w="9525">
              <a:noFill/>
              <a:miter lim="800000"/>
              <a:headEnd/>
              <a:tailEnd/>
            </a:ln>
          </p:spPr>
          <p:txBody>
            <a:bodyPr>
              <a:spAutoFit/>
            </a:bodyPr>
            <a:lstStyle/>
            <a:p>
              <a:pPr algn="ctr"/>
              <a:r>
                <a:rPr lang="en-US" sz="1000" dirty="0"/>
                <a:t>B</a:t>
              </a:r>
            </a:p>
          </p:txBody>
        </p:sp>
        <p:sp>
          <p:nvSpPr>
            <p:cNvPr id="100" name="TextBox 32"/>
            <p:cNvSpPr txBox="1">
              <a:spLocks noChangeArrowheads="1"/>
            </p:cNvSpPr>
            <p:nvPr/>
          </p:nvSpPr>
          <p:spPr bwMode="auto">
            <a:xfrm>
              <a:off x="9551990" y="3409951"/>
              <a:ext cx="936624" cy="424756"/>
            </a:xfrm>
            <a:prstGeom prst="rect">
              <a:avLst/>
            </a:prstGeom>
            <a:noFill/>
            <a:ln w="9525">
              <a:noFill/>
              <a:miter lim="800000"/>
              <a:headEnd/>
              <a:tailEnd/>
            </a:ln>
          </p:spPr>
          <p:txBody>
            <a:bodyPr>
              <a:spAutoFit/>
            </a:bodyPr>
            <a:lstStyle/>
            <a:p>
              <a:pPr algn="ctr"/>
              <a:r>
                <a:rPr lang="en-US" sz="900" b="1" dirty="0">
                  <a:latin typeface="+mn-lt"/>
                </a:rPr>
                <a:t>Arlon</a:t>
              </a:r>
            </a:p>
          </p:txBody>
        </p:sp>
        <p:sp>
          <p:nvSpPr>
            <p:cNvPr id="101" name="Rectangle 20"/>
            <p:cNvSpPr>
              <a:spLocks noChangeArrowheads="1"/>
            </p:cNvSpPr>
            <p:nvPr/>
          </p:nvSpPr>
          <p:spPr bwMode="auto">
            <a:xfrm>
              <a:off x="6501790" y="3726044"/>
              <a:ext cx="1214439"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102" name="Group 188"/>
            <p:cNvGrpSpPr>
              <a:grpSpLocks noChangeAspect="1"/>
            </p:cNvGrpSpPr>
            <p:nvPr/>
          </p:nvGrpSpPr>
          <p:grpSpPr bwMode="auto">
            <a:xfrm>
              <a:off x="6443704" y="3841817"/>
              <a:ext cx="107950" cy="77592"/>
              <a:chOff x="6491944" y="511240"/>
              <a:chExt cx="216024" cy="153023"/>
            </a:xfrm>
          </p:grpSpPr>
          <p:cxnSp>
            <p:nvCxnSpPr>
              <p:cNvPr id="121" name="Straight Connector 189"/>
              <p:cNvCxnSpPr>
                <a:cxnSpLocks noChangeShapeType="1"/>
              </p:cNvCxnSpPr>
              <p:nvPr/>
            </p:nvCxnSpPr>
            <p:spPr bwMode="auto">
              <a:xfrm>
                <a:off x="6491944" y="520247"/>
                <a:ext cx="216024" cy="144016"/>
              </a:xfrm>
              <a:prstGeom prst="line">
                <a:avLst/>
              </a:prstGeom>
              <a:noFill/>
              <a:ln w="38100" algn="ctr">
                <a:solidFill>
                  <a:srgbClr val="FF0000"/>
                </a:solidFill>
                <a:round/>
                <a:headEnd/>
                <a:tailEnd/>
              </a:ln>
            </p:spPr>
          </p:cxnSp>
          <p:cxnSp>
            <p:nvCxnSpPr>
              <p:cNvPr id="122" name="Straight Connector 190"/>
              <p:cNvCxnSpPr>
                <a:cxnSpLocks noChangeShapeType="1"/>
              </p:cNvCxnSpPr>
              <p:nvPr/>
            </p:nvCxnSpPr>
            <p:spPr bwMode="auto">
              <a:xfrm flipH="1">
                <a:off x="6496137" y="511240"/>
                <a:ext cx="207641" cy="144016"/>
              </a:xfrm>
              <a:prstGeom prst="line">
                <a:avLst/>
              </a:prstGeom>
              <a:noFill/>
              <a:ln w="38100" algn="ctr">
                <a:solidFill>
                  <a:srgbClr val="FF0000"/>
                </a:solidFill>
                <a:round/>
                <a:headEnd/>
                <a:tailEnd/>
              </a:ln>
            </p:spPr>
          </p:cxnSp>
        </p:grpSp>
        <p:grpSp>
          <p:nvGrpSpPr>
            <p:cNvPr id="103" name="Groep 63"/>
            <p:cNvGrpSpPr>
              <a:grpSpLocks/>
            </p:cNvGrpSpPr>
            <p:nvPr/>
          </p:nvGrpSpPr>
          <p:grpSpPr bwMode="auto">
            <a:xfrm>
              <a:off x="3648076" y="3500439"/>
              <a:ext cx="1584325" cy="433387"/>
              <a:chOff x="4716016" y="3501008"/>
              <a:chExt cx="1584176" cy="432048"/>
            </a:xfrm>
          </p:grpSpPr>
          <p:pic>
            <p:nvPicPr>
              <p:cNvPr id="119"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120"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cxnSp>
          <p:nvCxnSpPr>
            <p:cNvPr id="104" name="Straight Connector 111"/>
            <p:cNvCxnSpPr/>
            <p:nvPr/>
          </p:nvCxnSpPr>
          <p:spPr bwMode="auto">
            <a:xfrm>
              <a:off x="5303838" y="3429000"/>
              <a:ext cx="414020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105" name="Rectangle 20"/>
            <p:cNvSpPr>
              <a:spLocks noChangeArrowheads="1"/>
            </p:cNvSpPr>
            <p:nvPr/>
          </p:nvSpPr>
          <p:spPr bwMode="auto">
            <a:xfrm flipH="1">
              <a:off x="6504298" y="4030444"/>
              <a:ext cx="1223963" cy="287336"/>
            </a:xfrm>
            <a:prstGeom prst="rect">
              <a:avLst/>
            </a:prstGeom>
            <a:noFill/>
            <a:ln w="31750" algn="ctr">
              <a:solidFill>
                <a:srgbClr val="FFC000"/>
              </a:solidFill>
              <a:prstDash val="sysDash"/>
              <a:round/>
              <a:headEnd/>
              <a:tailEnd/>
            </a:ln>
          </p:spPr>
          <p:txBody>
            <a:bodyPr wrap="none" anchor="ctr"/>
            <a:lstStyle/>
            <a:p>
              <a:pPr algn="ctr"/>
              <a:endParaRPr lang="en-US"/>
            </a:p>
          </p:txBody>
        </p:sp>
        <p:grpSp>
          <p:nvGrpSpPr>
            <p:cNvPr id="106" name="Group 188"/>
            <p:cNvGrpSpPr>
              <a:grpSpLocks noChangeAspect="1"/>
            </p:cNvGrpSpPr>
            <p:nvPr/>
          </p:nvGrpSpPr>
          <p:grpSpPr bwMode="auto">
            <a:xfrm>
              <a:off x="7671941" y="3829011"/>
              <a:ext cx="111089" cy="73025"/>
              <a:chOff x="6521563" y="485986"/>
              <a:chExt cx="219084" cy="144016"/>
            </a:xfrm>
          </p:grpSpPr>
          <p:cxnSp>
            <p:nvCxnSpPr>
              <p:cNvPr id="117" name="Straight Connector 189"/>
              <p:cNvCxnSpPr>
                <a:cxnSpLocks noChangeShapeType="1"/>
              </p:cNvCxnSpPr>
              <p:nvPr/>
            </p:nvCxnSpPr>
            <p:spPr bwMode="auto">
              <a:xfrm>
                <a:off x="6524622" y="485986"/>
                <a:ext cx="216025" cy="144016"/>
              </a:xfrm>
              <a:prstGeom prst="line">
                <a:avLst/>
              </a:prstGeom>
              <a:noFill/>
              <a:ln w="38100" algn="ctr">
                <a:solidFill>
                  <a:srgbClr val="FF0000"/>
                </a:solidFill>
                <a:round/>
                <a:headEnd/>
                <a:tailEnd/>
              </a:ln>
            </p:spPr>
          </p:cxnSp>
          <p:cxnSp>
            <p:nvCxnSpPr>
              <p:cNvPr id="118" name="Straight Connector 190"/>
              <p:cNvCxnSpPr>
                <a:cxnSpLocks noChangeShapeType="1"/>
              </p:cNvCxnSpPr>
              <p:nvPr/>
            </p:nvCxnSpPr>
            <p:spPr bwMode="auto">
              <a:xfrm flipH="1">
                <a:off x="6521563" y="485986"/>
                <a:ext cx="207641" cy="144016"/>
              </a:xfrm>
              <a:prstGeom prst="line">
                <a:avLst/>
              </a:prstGeom>
              <a:noFill/>
              <a:ln w="38100" algn="ctr">
                <a:solidFill>
                  <a:srgbClr val="FF0000"/>
                </a:solidFill>
                <a:round/>
                <a:headEnd/>
                <a:tailEnd/>
              </a:ln>
            </p:spPr>
          </p:cxnSp>
        </p:grpSp>
        <p:cxnSp>
          <p:nvCxnSpPr>
            <p:cNvPr id="107" name="Straight Arrow Connector 287"/>
            <p:cNvCxnSpPr>
              <a:cxnSpLocks noChangeShapeType="1"/>
            </p:cNvCxnSpPr>
            <p:nvPr/>
          </p:nvCxnSpPr>
          <p:spPr bwMode="auto">
            <a:xfrm flipH="1">
              <a:off x="4943476" y="2708275"/>
              <a:ext cx="504825" cy="865188"/>
            </a:xfrm>
            <a:prstGeom prst="straightConnector1">
              <a:avLst/>
            </a:prstGeom>
            <a:noFill/>
            <a:ln w="12700" algn="ctr">
              <a:solidFill>
                <a:schemeClr val="tx1"/>
              </a:solidFill>
              <a:prstDash val="dash"/>
              <a:round/>
              <a:headEnd/>
              <a:tailEnd type="arrow" w="med" len="med"/>
            </a:ln>
          </p:spPr>
        </p:cxnSp>
        <p:grpSp>
          <p:nvGrpSpPr>
            <p:cNvPr id="108" name="Groep 106"/>
            <p:cNvGrpSpPr>
              <a:grpSpLocks/>
            </p:cNvGrpSpPr>
            <p:nvPr/>
          </p:nvGrpSpPr>
          <p:grpSpPr bwMode="auto">
            <a:xfrm>
              <a:off x="6443704" y="3377278"/>
              <a:ext cx="863600" cy="588296"/>
              <a:chOff x="3487686" y="2585166"/>
              <a:chExt cx="864096" cy="588635"/>
            </a:xfrm>
          </p:grpSpPr>
          <p:cxnSp>
            <p:nvCxnSpPr>
              <p:cNvPr id="115" name="Rechte verbindingslijn met pijl 107"/>
              <p:cNvCxnSpPr/>
              <p:nvPr/>
            </p:nvCxnSpPr>
            <p:spPr bwMode="auto">
              <a:xfrm>
                <a:off x="4153372" y="2598743"/>
                <a:ext cx="0" cy="57505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16" name="Tekstvak 108"/>
              <p:cNvSpPr txBox="1"/>
              <p:nvPr/>
            </p:nvSpPr>
            <p:spPr>
              <a:xfrm>
                <a:off x="3487686" y="2585166"/>
                <a:ext cx="864096" cy="246202"/>
              </a:xfrm>
              <a:prstGeom prst="rect">
                <a:avLst/>
              </a:prstGeom>
              <a:noFill/>
              <a:ln w="9525">
                <a:noFill/>
              </a:ln>
            </p:spPr>
            <p:txBody>
              <a:bodyPr>
                <a:spAutoFit/>
              </a:bodyPr>
              <a:lstStyle/>
              <a:p>
                <a:pPr algn="ctr">
                  <a:defRPr/>
                </a:pPr>
                <a:r>
                  <a:rPr lang="nl-BE" sz="1000" dirty="0">
                    <a:solidFill>
                      <a:schemeClr val="accent3"/>
                    </a:solidFill>
                  </a:rPr>
                  <a:t>DS</a:t>
                </a:r>
              </a:p>
            </p:txBody>
          </p:sp>
        </p:grpSp>
        <p:sp>
          <p:nvSpPr>
            <p:cNvPr id="109" name="Boog 52"/>
            <p:cNvSpPr/>
            <p:nvPr/>
          </p:nvSpPr>
          <p:spPr bwMode="auto">
            <a:xfrm rot="8890046" flipH="1">
              <a:off x="7347577" y="2607506"/>
              <a:ext cx="688975" cy="1217612"/>
            </a:xfrm>
            <a:prstGeom prst="arc">
              <a:avLst>
                <a:gd name="adj1" fmla="val 17342940"/>
                <a:gd name="adj2" fmla="val 0"/>
              </a:avLst>
            </a:prstGeom>
            <a:noFill/>
            <a:ln w="31750" cap="flat" cmpd="sng" algn="ctr">
              <a:solidFill>
                <a:srgbClr val="FF0000"/>
              </a:solidFill>
              <a:prstDash val="solid"/>
              <a:round/>
              <a:headEnd type="none" w="med" len="med"/>
              <a:tailEnd type="arrow" w="med" len="med"/>
            </a:ln>
            <a:effectLst/>
          </p:spPr>
          <p:txBody>
            <a:bodyPr wrap="none" anchor="ctr"/>
            <a:lstStyle/>
            <a:p>
              <a:pPr algn="ctr">
                <a:defRPr/>
              </a:pPr>
              <a:endParaRPr lang="nl-BE"/>
            </a:p>
          </p:txBody>
        </p:sp>
        <p:pic>
          <p:nvPicPr>
            <p:cNvPr id="110" name="Picture 10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2271" y="1970572"/>
              <a:ext cx="338969" cy="800785"/>
            </a:xfrm>
            <a:prstGeom prst="rect">
              <a:avLst/>
            </a:prstGeom>
          </p:spPr>
        </p:pic>
        <p:pic>
          <p:nvPicPr>
            <p:cNvPr id="111" name="Picture 1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8970" y="2761693"/>
              <a:ext cx="425042" cy="653479"/>
            </a:xfrm>
            <a:prstGeom prst="rect">
              <a:avLst/>
            </a:prstGeom>
          </p:spPr>
        </p:pic>
        <p:pic>
          <p:nvPicPr>
            <p:cNvPr id="112" name="Picture 1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666665">
              <a:off x="7282711" y="3248373"/>
              <a:ext cx="323095" cy="859676"/>
            </a:xfrm>
            <a:prstGeom prst="rect">
              <a:avLst/>
            </a:prstGeom>
          </p:spPr>
        </p:pic>
        <p:pic>
          <p:nvPicPr>
            <p:cNvPr id="113"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18170" y="3003751"/>
              <a:ext cx="208128" cy="169365"/>
            </a:xfrm>
            <a:prstGeom prst="rect">
              <a:avLst/>
            </a:prstGeom>
            <a:noFill/>
            <a:ln w="9525">
              <a:noFill/>
              <a:miter lim="800000"/>
              <a:headEnd/>
              <a:tailEnd/>
            </a:ln>
          </p:spPr>
        </p:pic>
        <p:sp>
          <p:nvSpPr>
            <p:cNvPr id="114" name="Rechthoek 35"/>
            <p:cNvSpPr>
              <a:spLocks noChangeArrowheads="1"/>
            </p:cNvSpPr>
            <p:nvPr/>
          </p:nvSpPr>
          <p:spPr bwMode="auto">
            <a:xfrm>
              <a:off x="4305231" y="1825386"/>
              <a:ext cx="1081237" cy="485920"/>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VIGIE ENTREPRENEUR</a:t>
              </a:r>
            </a:p>
          </p:txBody>
        </p:sp>
      </p:grpSp>
      <p:sp>
        <p:nvSpPr>
          <p:cNvPr id="123" name="TextBox 32"/>
          <p:cNvSpPr txBox="1">
            <a:spLocks noChangeArrowheads="1"/>
          </p:cNvSpPr>
          <p:nvPr/>
        </p:nvSpPr>
        <p:spPr bwMode="auto">
          <a:xfrm>
            <a:off x="2358443" y="6184164"/>
            <a:ext cx="792163" cy="230187"/>
          </a:xfrm>
          <a:prstGeom prst="rect">
            <a:avLst/>
          </a:prstGeom>
          <a:noFill/>
          <a:ln w="9525">
            <a:noFill/>
            <a:miter lim="800000"/>
            <a:headEnd/>
            <a:tailEnd/>
          </a:ln>
        </p:spPr>
        <p:txBody>
          <a:bodyPr>
            <a:spAutoFit/>
          </a:bodyPr>
          <a:lstStyle/>
          <a:p>
            <a:pPr algn="ctr"/>
            <a:r>
              <a:rPr lang="en-US" sz="900" b="1" dirty="0">
                <a:latin typeface="+mn-lt"/>
              </a:rPr>
              <a:t>Namur</a:t>
            </a:r>
          </a:p>
        </p:txBody>
      </p:sp>
      <p:pic>
        <p:nvPicPr>
          <p:cNvPr id="124" name="Picture 123">
            <a:extLst>
              <a:ext uri="{FF2B5EF4-FFF2-40B4-BE49-F238E27FC236}">
                <a16:creationId xmlns:a16="http://schemas.microsoft.com/office/drawing/2014/main" id="{C6A773DD-5722-4E11-AE8B-732A9E1E0176}"/>
              </a:ext>
            </a:extLst>
          </p:cNvPr>
          <p:cNvPicPr>
            <a:picLocks noChangeAspect="1"/>
          </p:cNvPicPr>
          <p:nvPr/>
        </p:nvPicPr>
        <p:blipFill>
          <a:blip r:embed="rId12"/>
          <a:stretch>
            <a:fillRect/>
          </a:stretch>
        </p:blipFill>
        <p:spPr>
          <a:xfrm>
            <a:off x="2097814" y="5909268"/>
            <a:ext cx="231668" cy="323116"/>
          </a:xfrm>
          <a:prstGeom prst="rect">
            <a:avLst/>
          </a:prstGeom>
        </p:spPr>
      </p:pic>
    </p:spTree>
    <p:extLst>
      <p:ext uri="{BB962C8B-B14F-4D97-AF65-F5344CB8AC3E}">
        <p14:creationId xmlns:p14="http://schemas.microsoft.com/office/powerpoint/2010/main" val="1615629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245"/>
          <p:cNvSpPr>
            <a:spLocks noChangeArrowheads="1"/>
          </p:cNvSpPr>
          <p:nvPr/>
        </p:nvSpPr>
        <p:spPr bwMode="auto">
          <a:xfrm>
            <a:off x="5838127" y="5272695"/>
            <a:ext cx="5327650" cy="503237"/>
          </a:xfrm>
          <a:prstGeom prst="roundRect">
            <a:avLst/>
          </a:prstGeom>
          <a:noFill/>
          <a:ln w="12700" cap="flat" cmpd="sng" algn="ctr">
            <a:solidFill>
              <a:srgbClr val="0070C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err="1">
                <a:latin typeface="+mn-lt"/>
              </a:rPr>
              <a:t>Concertation</a:t>
            </a:r>
            <a:r>
              <a:rPr lang="nl-BE" sz="1400" dirty="0">
                <a:latin typeface="+mn-lt"/>
              </a:rPr>
              <a:t> </a:t>
            </a:r>
            <a:r>
              <a:rPr lang="nl-BE" sz="1400" dirty="0" err="1">
                <a:latin typeface="+mn-lt"/>
              </a:rPr>
              <a:t>entre</a:t>
            </a:r>
            <a:r>
              <a:rPr lang="nl-BE" sz="1400" dirty="0">
                <a:latin typeface="+mn-lt"/>
              </a:rPr>
              <a:t> la </a:t>
            </a:r>
            <a:r>
              <a:rPr lang="nl-BE" sz="1400" dirty="0" err="1">
                <a:latin typeface="+mn-lt"/>
              </a:rPr>
              <a:t>vigie</a:t>
            </a:r>
            <a:r>
              <a:rPr lang="nl-BE" sz="1400" dirty="0">
                <a:latin typeface="+mn-lt"/>
              </a:rPr>
              <a:t> et les </a:t>
            </a:r>
            <a:r>
              <a:rPr lang="nl-BE" sz="1400" dirty="0" err="1">
                <a:latin typeface="+mn-lt"/>
              </a:rPr>
              <a:t>agents</a:t>
            </a:r>
            <a:r>
              <a:rPr lang="nl-BE" sz="1400" dirty="0">
                <a:latin typeface="+mn-lt"/>
              </a:rPr>
              <a:t> au sujet de </a:t>
            </a:r>
            <a:r>
              <a:rPr lang="nl-BE" sz="1400" dirty="0" err="1">
                <a:latin typeface="+mn-lt"/>
              </a:rPr>
              <a:t>ce</a:t>
            </a:r>
            <a:r>
              <a:rPr lang="nl-BE" sz="1400" dirty="0">
                <a:latin typeface="+mn-lt"/>
              </a:rPr>
              <a:t> </a:t>
            </a:r>
            <a:r>
              <a:rPr lang="nl-BE" sz="1400" dirty="0" err="1">
                <a:latin typeface="+mn-lt"/>
              </a:rPr>
              <a:t>qui</a:t>
            </a:r>
            <a:r>
              <a:rPr lang="nl-BE" sz="1400" dirty="0">
                <a:latin typeface="+mn-lt"/>
              </a:rPr>
              <a:t> </a:t>
            </a:r>
            <a:r>
              <a:rPr lang="nl-BE" sz="1400" dirty="0" err="1">
                <a:latin typeface="+mn-lt"/>
              </a:rPr>
              <a:t>s’est</a:t>
            </a:r>
            <a:r>
              <a:rPr lang="nl-BE" sz="1400" dirty="0">
                <a:latin typeface="+mn-lt"/>
              </a:rPr>
              <a:t> passé et </a:t>
            </a:r>
            <a:r>
              <a:rPr lang="nl-BE" sz="1400" dirty="0" err="1">
                <a:latin typeface="+mn-lt"/>
              </a:rPr>
              <a:t>détermination</a:t>
            </a:r>
            <a:r>
              <a:rPr lang="nl-BE" sz="1400" dirty="0">
                <a:latin typeface="+mn-lt"/>
              </a:rPr>
              <a:t> de la (des) </a:t>
            </a:r>
            <a:r>
              <a:rPr lang="nl-BE" sz="1400" dirty="0" err="1">
                <a:latin typeface="+mn-lt"/>
              </a:rPr>
              <a:t>cause</a:t>
            </a:r>
            <a:r>
              <a:rPr lang="nl-BE" sz="1400" dirty="0">
                <a:latin typeface="+mn-lt"/>
              </a:rPr>
              <a:t>(s) de </a:t>
            </a:r>
            <a:r>
              <a:rPr lang="nl-BE" sz="1400" dirty="0" err="1">
                <a:latin typeface="+mn-lt"/>
              </a:rPr>
              <a:t>l’incident</a:t>
            </a:r>
            <a:r>
              <a:rPr lang="nl-BE" sz="1400" dirty="0">
                <a:latin typeface="+mn-lt"/>
              </a:rPr>
              <a:t>. </a:t>
            </a:r>
          </a:p>
        </p:txBody>
      </p:sp>
      <p:sp>
        <p:nvSpPr>
          <p:cNvPr id="39" name="Rounded Rectangle 38"/>
          <p:cNvSpPr/>
          <p:nvPr/>
        </p:nvSpPr>
        <p:spPr bwMode="auto">
          <a:xfrm>
            <a:off x="8610594" y="1537313"/>
            <a:ext cx="2548058" cy="718765"/>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solidFill>
                  <a:srgbClr val="FF0000"/>
                </a:solidFill>
              </a:rPr>
              <a:t>La </a:t>
            </a:r>
            <a:r>
              <a:rPr lang="en-US" sz="1400" dirty="0" err="1">
                <a:solidFill>
                  <a:srgbClr val="FF0000"/>
                </a:solidFill>
              </a:rPr>
              <a:t>vigie</a:t>
            </a:r>
            <a:r>
              <a:rPr lang="en-US" sz="1400" dirty="0">
                <a:solidFill>
                  <a:srgbClr val="FF0000"/>
                </a:solidFill>
              </a:rPr>
              <a:t> </a:t>
            </a:r>
            <a:r>
              <a:rPr lang="en-US" sz="1400" dirty="0" err="1">
                <a:solidFill>
                  <a:srgbClr val="FF0000"/>
                </a:solidFill>
              </a:rPr>
              <a:t>présente</a:t>
            </a:r>
            <a:r>
              <a:rPr lang="en-US" sz="1400" dirty="0">
                <a:solidFill>
                  <a:srgbClr val="FF0000"/>
                </a:solidFill>
              </a:rPr>
              <a:t> son </a:t>
            </a:r>
            <a:r>
              <a:rPr lang="en-US" sz="1400" dirty="0" err="1">
                <a:solidFill>
                  <a:srgbClr val="FF0000"/>
                </a:solidFill>
              </a:rPr>
              <a:t>drapeau</a:t>
            </a:r>
            <a:r>
              <a:rPr lang="en-US" sz="1400" dirty="0">
                <a:solidFill>
                  <a:srgbClr val="FF0000"/>
                </a:solidFill>
              </a:rPr>
              <a:t> rouge </a:t>
            </a:r>
            <a:r>
              <a:rPr lang="en-US" sz="1400" dirty="0" err="1">
                <a:solidFill>
                  <a:srgbClr val="FF0000"/>
                </a:solidFill>
              </a:rPr>
              <a:t>tant</a:t>
            </a:r>
            <a:r>
              <a:rPr lang="en-US" sz="1400" dirty="0">
                <a:solidFill>
                  <a:srgbClr val="FF0000"/>
                </a:solidFill>
              </a:rPr>
              <a:t> que la </a:t>
            </a:r>
            <a:r>
              <a:rPr lang="en-US" sz="1400" dirty="0" err="1">
                <a:solidFill>
                  <a:srgbClr val="FF0000"/>
                </a:solidFill>
              </a:rPr>
              <a:t>voie</a:t>
            </a:r>
            <a:r>
              <a:rPr lang="en-US" sz="1400" dirty="0">
                <a:solidFill>
                  <a:srgbClr val="FF0000"/>
                </a:solidFill>
              </a:rPr>
              <a:t> </a:t>
            </a:r>
            <a:r>
              <a:rPr lang="en-US" sz="1400" dirty="0" err="1">
                <a:solidFill>
                  <a:srgbClr val="FF0000"/>
                </a:solidFill>
              </a:rPr>
              <a:t>n’est</a:t>
            </a:r>
            <a:r>
              <a:rPr lang="en-US" sz="1400" dirty="0">
                <a:solidFill>
                  <a:srgbClr val="FF0000"/>
                </a:solidFill>
              </a:rPr>
              <a:t> pas </a:t>
            </a:r>
            <a:r>
              <a:rPr lang="en-US" sz="1400" dirty="0" err="1">
                <a:solidFill>
                  <a:srgbClr val="FF0000"/>
                </a:solidFill>
              </a:rPr>
              <a:t>libérée</a:t>
            </a:r>
            <a:r>
              <a:rPr lang="en-US" sz="1400" dirty="0">
                <a:solidFill>
                  <a:srgbClr val="FF0000"/>
                </a:solidFill>
              </a:rPr>
              <a:t>. </a:t>
            </a:r>
          </a:p>
        </p:txBody>
      </p:sp>
      <p:pic>
        <p:nvPicPr>
          <p:cNvPr id="40"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83541" y="1249648"/>
            <a:ext cx="407378" cy="550811"/>
          </a:xfrm>
          <a:prstGeom prst="rect">
            <a:avLst/>
          </a:prstGeom>
          <a:noFill/>
          <a:ln w="9525">
            <a:noFill/>
            <a:miter lim="800000"/>
            <a:headEnd/>
            <a:tailEnd/>
          </a:ln>
        </p:spPr>
      </p:pic>
      <p:sp>
        <p:nvSpPr>
          <p:cNvPr id="28" name="Text Placeholder 1"/>
          <p:cNvSpPr>
            <a:spLocks noGrp="1"/>
          </p:cNvSpPr>
          <p:nvPr>
            <p:ph type="body" sz="quarter" idx="18"/>
          </p:nvPr>
        </p:nvSpPr>
        <p:spPr>
          <a:xfrm>
            <a:off x="9912424" y="248624"/>
            <a:ext cx="1912823" cy="360363"/>
          </a:xfrm>
        </p:spPr>
        <p:txBody>
          <a:bodyPr/>
          <a:lstStyle/>
          <a:p>
            <a:r>
              <a:rPr lang="en-GB" dirty="0"/>
              <a:t>2. Incidents </a:t>
            </a:r>
          </a:p>
          <a:p>
            <a:r>
              <a:rPr lang="en-GB" dirty="0"/>
              <a:t>2.1 Pas de </a:t>
            </a:r>
            <a:r>
              <a:rPr lang="en-GB" dirty="0" err="1"/>
              <a:t>libération</a:t>
            </a:r>
            <a:r>
              <a:rPr lang="en-GB" dirty="0"/>
              <a:t> de la </a:t>
            </a:r>
            <a:r>
              <a:rPr lang="en-GB" dirty="0" err="1"/>
              <a:t>voie</a:t>
            </a:r>
            <a:endParaRPr lang="en-GB" dirty="0"/>
          </a:p>
        </p:txBody>
      </p:sp>
      <p:sp>
        <p:nvSpPr>
          <p:cNvPr id="29" name="Rounded Rectangle 28"/>
          <p:cNvSpPr/>
          <p:nvPr/>
        </p:nvSpPr>
        <p:spPr bwMode="auto">
          <a:xfrm>
            <a:off x="8610594" y="2942354"/>
            <a:ext cx="2880320" cy="937464"/>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sz="1400" dirty="0">
              <a:solidFill>
                <a:srgbClr val="FF0000"/>
              </a:solidFill>
            </a:endParaRPr>
          </a:p>
          <a:p>
            <a:pPr algn="just"/>
            <a:r>
              <a:rPr lang="en-US" sz="1400" dirty="0">
                <a:solidFill>
                  <a:srgbClr val="FF0000"/>
                </a:solidFill>
              </a:rPr>
              <a:t>La </a:t>
            </a:r>
            <a:r>
              <a:rPr lang="en-US" sz="1400" dirty="0" err="1">
                <a:solidFill>
                  <a:srgbClr val="FF0000"/>
                </a:solidFill>
              </a:rPr>
              <a:t>vigie</a:t>
            </a:r>
            <a:r>
              <a:rPr lang="en-US" sz="1400" dirty="0">
                <a:solidFill>
                  <a:srgbClr val="FF0000"/>
                </a:solidFill>
              </a:rPr>
              <a:t> entrepreneur </a:t>
            </a:r>
            <a:r>
              <a:rPr lang="en-US" sz="1400" dirty="0" err="1">
                <a:solidFill>
                  <a:srgbClr val="FF0000"/>
                </a:solidFill>
              </a:rPr>
              <a:t>ou</a:t>
            </a:r>
            <a:r>
              <a:rPr lang="en-US" sz="1400" dirty="0">
                <a:solidFill>
                  <a:srgbClr val="FF0000"/>
                </a:solidFill>
              </a:rPr>
              <a:t> le chef de travail </a:t>
            </a:r>
            <a:r>
              <a:rPr lang="en-US" sz="1400" dirty="0" err="1">
                <a:solidFill>
                  <a:srgbClr val="FF0000"/>
                </a:solidFill>
              </a:rPr>
              <a:t>contactent</a:t>
            </a:r>
            <a:r>
              <a:rPr lang="en-US" sz="1400" dirty="0">
                <a:solidFill>
                  <a:srgbClr val="FF0000"/>
                </a:solidFill>
              </a:rPr>
              <a:t> le chef de travail </a:t>
            </a:r>
            <a:r>
              <a:rPr lang="en-US" sz="1400" dirty="0" err="1">
                <a:solidFill>
                  <a:srgbClr val="FF0000"/>
                </a:solidFill>
              </a:rPr>
              <a:t>ou</a:t>
            </a:r>
            <a:r>
              <a:rPr lang="en-US" sz="1400" dirty="0">
                <a:solidFill>
                  <a:srgbClr val="FF0000"/>
                </a:solidFill>
              </a:rPr>
              <a:t> </a:t>
            </a:r>
            <a:r>
              <a:rPr lang="en-US" sz="1400" dirty="0" err="1">
                <a:solidFill>
                  <a:srgbClr val="FF0000"/>
                </a:solidFill>
              </a:rPr>
              <a:t>une</a:t>
            </a:r>
            <a:r>
              <a:rPr lang="en-US" sz="1400" dirty="0">
                <a:solidFill>
                  <a:srgbClr val="FF0000"/>
                </a:solidFill>
              </a:rPr>
              <a:t> </a:t>
            </a:r>
            <a:r>
              <a:rPr lang="en-US" sz="1400" dirty="0" err="1">
                <a:solidFill>
                  <a:srgbClr val="FF0000"/>
                </a:solidFill>
              </a:rPr>
              <a:t>autre</a:t>
            </a:r>
            <a:r>
              <a:rPr lang="en-US" sz="1400" dirty="0">
                <a:solidFill>
                  <a:srgbClr val="FF0000"/>
                </a:solidFill>
              </a:rPr>
              <a:t> </a:t>
            </a:r>
            <a:r>
              <a:rPr lang="en-US" sz="1400" dirty="0" err="1">
                <a:solidFill>
                  <a:srgbClr val="FF0000"/>
                </a:solidFill>
              </a:rPr>
              <a:t>personne</a:t>
            </a:r>
            <a:r>
              <a:rPr lang="en-US" sz="1400" dirty="0">
                <a:solidFill>
                  <a:srgbClr val="FF0000"/>
                </a:solidFill>
              </a:rPr>
              <a:t> </a:t>
            </a:r>
            <a:r>
              <a:rPr lang="en-US" sz="1400" dirty="0" err="1">
                <a:solidFill>
                  <a:srgbClr val="FF0000"/>
                </a:solidFill>
              </a:rPr>
              <a:t>d’Infrabel</a:t>
            </a:r>
            <a:r>
              <a:rPr lang="en-US" sz="1400" dirty="0">
                <a:solidFill>
                  <a:srgbClr val="FF0000"/>
                </a:solidFill>
              </a:rPr>
              <a:t>. </a:t>
            </a:r>
          </a:p>
          <a:p>
            <a:pPr algn="just"/>
            <a:endParaRPr lang="en-US" sz="1400" dirty="0">
              <a:solidFill>
                <a:srgbClr val="FF0000"/>
              </a:solidFill>
            </a:endParaRPr>
          </a:p>
        </p:txBody>
      </p:sp>
      <p:pic>
        <p:nvPicPr>
          <p:cNvPr id="35"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43935" y="2837467"/>
            <a:ext cx="407378" cy="550811"/>
          </a:xfrm>
          <a:prstGeom prst="rect">
            <a:avLst/>
          </a:prstGeom>
          <a:noFill/>
          <a:ln w="9525">
            <a:noFill/>
            <a:miter lim="800000"/>
            <a:headEnd/>
            <a:tailEnd/>
          </a:ln>
        </p:spPr>
      </p:pic>
      <p:grpSp>
        <p:nvGrpSpPr>
          <p:cNvPr id="81" name="Group 80"/>
          <p:cNvGrpSpPr/>
          <p:nvPr/>
        </p:nvGrpSpPr>
        <p:grpSpPr>
          <a:xfrm>
            <a:off x="2433244" y="116632"/>
            <a:ext cx="5451063" cy="1996935"/>
            <a:chOff x="2387600" y="1429884"/>
            <a:chExt cx="8101014" cy="2935741"/>
          </a:xfrm>
        </p:grpSpPr>
        <p:pic>
          <p:nvPicPr>
            <p:cNvPr id="82" name="Picture 81"/>
            <p:cNvPicPr>
              <a:picLocks noChangeAspect="1"/>
            </p:cNvPicPr>
            <p:nvPr/>
          </p:nvPicPr>
          <p:blipFill>
            <a:blip r:embed="rId3"/>
            <a:stretch>
              <a:fillRect/>
            </a:stretch>
          </p:blipFill>
          <p:spPr>
            <a:xfrm>
              <a:off x="5403832" y="1429884"/>
              <a:ext cx="1426588" cy="1426588"/>
            </a:xfrm>
            <a:prstGeom prst="rect">
              <a:avLst/>
            </a:prstGeom>
          </p:spPr>
        </p:pic>
        <p:pic>
          <p:nvPicPr>
            <p:cNvPr id="83" name="Picture 61"/>
            <p:cNvPicPr>
              <a:picLocks noChangeAspect="1" noChangeArrowheads="1"/>
            </p:cNvPicPr>
            <p:nvPr/>
          </p:nvPicPr>
          <p:blipFill>
            <a:blip r:embed="rId4" cstate="print">
              <a:clrChange>
                <a:clrFrom>
                  <a:srgbClr val="FFFFFF"/>
                </a:clrFrom>
                <a:clrTo>
                  <a:srgbClr val="FFFFFF">
                    <a:alpha val="0"/>
                  </a:srgbClr>
                </a:clrTo>
              </a:clrChange>
              <a:lum bright="70000" contrast="30000"/>
              <a:extLst>
                <a:ext uri="{28A0092B-C50C-407E-A947-70E740481C1C}">
                  <a14:useLocalDpi xmlns:a14="http://schemas.microsoft.com/office/drawing/2010/main" val="0"/>
                </a:ext>
              </a:extLst>
            </a:blip>
            <a:srcRect/>
            <a:stretch>
              <a:fillRect/>
            </a:stretch>
          </p:blipFill>
          <p:spPr bwMode="auto">
            <a:xfrm rot="14138878" flipH="1">
              <a:off x="5955507" y="2280444"/>
              <a:ext cx="428625" cy="1455738"/>
            </a:xfrm>
            <a:prstGeom prst="rect">
              <a:avLst/>
            </a:prstGeom>
            <a:noFill/>
            <a:ln w="9525">
              <a:noFill/>
              <a:miter lim="800000"/>
              <a:headEnd/>
              <a:tailEnd/>
            </a:ln>
          </p:spPr>
        </p:pic>
        <p:cxnSp>
          <p:nvCxnSpPr>
            <p:cNvPr id="84" name="Straight Connector 16"/>
            <p:cNvCxnSpPr>
              <a:cxnSpLocks noChangeShapeType="1"/>
            </p:cNvCxnSpPr>
            <p:nvPr/>
          </p:nvCxnSpPr>
          <p:spPr bwMode="auto">
            <a:xfrm flipV="1">
              <a:off x="2640013" y="3875089"/>
              <a:ext cx="7632700" cy="3175"/>
            </a:xfrm>
            <a:prstGeom prst="line">
              <a:avLst/>
            </a:prstGeom>
            <a:noFill/>
            <a:ln w="31750" algn="ctr">
              <a:solidFill>
                <a:schemeClr val="accent1"/>
              </a:solidFill>
              <a:round/>
              <a:headEnd/>
              <a:tailEnd/>
            </a:ln>
          </p:spPr>
        </p:cxnSp>
        <p:sp>
          <p:nvSpPr>
            <p:cNvPr id="85"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86" name="Straight Connector 16"/>
            <p:cNvCxnSpPr>
              <a:cxnSpLocks noChangeShapeType="1"/>
            </p:cNvCxnSpPr>
            <p:nvPr/>
          </p:nvCxnSpPr>
          <p:spPr bwMode="auto">
            <a:xfrm flipV="1">
              <a:off x="2640013" y="4211639"/>
              <a:ext cx="7632700" cy="1587"/>
            </a:xfrm>
            <a:prstGeom prst="line">
              <a:avLst/>
            </a:prstGeom>
            <a:noFill/>
            <a:ln w="31750" algn="ctr">
              <a:solidFill>
                <a:schemeClr val="accent1"/>
              </a:solidFill>
              <a:round/>
              <a:headEnd/>
              <a:tailEnd/>
            </a:ln>
          </p:spPr>
        </p:cxnSp>
        <p:sp>
          <p:nvSpPr>
            <p:cNvPr id="87"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88"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89"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90"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91"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92"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93" name="TextBox 32"/>
            <p:cNvSpPr txBox="1">
              <a:spLocks noChangeArrowheads="1"/>
            </p:cNvSpPr>
            <p:nvPr/>
          </p:nvSpPr>
          <p:spPr bwMode="auto">
            <a:xfrm>
              <a:off x="9551989" y="3409951"/>
              <a:ext cx="936625" cy="339352"/>
            </a:xfrm>
            <a:prstGeom prst="rect">
              <a:avLst/>
            </a:prstGeom>
            <a:noFill/>
            <a:ln w="9525">
              <a:noFill/>
              <a:miter lim="800000"/>
              <a:headEnd/>
              <a:tailEnd/>
            </a:ln>
          </p:spPr>
          <p:txBody>
            <a:bodyPr>
              <a:spAutoFit/>
            </a:bodyPr>
            <a:lstStyle/>
            <a:p>
              <a:pPr algn="ctr"/>
              <a:r>
                <a:rPr lang="en-US" sz="900" b="1" dirty="0">
                  <a:latin typeface="+mn-lt"/>
                </a:rPr>
                <a:t>Arlon</a:t>
              </a:r>
            </a:p>
          </p:txBody>
        </p:sp>
        <p:sp>
          <p:nvSpPr>
            <p:cNvPr id="94" name="Rectangle 20"/>
            <p:cNvSpPr>
              <a:spLocks noChangeArrowheads="1"/>
            </p:cNvSpPr>
            <p:nvPr/>
          </p:nvSpPr>
          <p:spPr bwMode="auto">
            <a:xfrm>
              <a:off x="6840497" y="3715970"/>
              <a:ext cx="1214438" cy="304801"/>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95" name="Group 188"/>
            <p:cNvGrpSpPr>
              <a:grpSpLocks noChangeAspect="1"/>
            </p:cNvGrpSpPr>
            <p:nvPr/>
          </p:nvGrpSpPr>
          <p:grpSpPr bwMode="auto">
            <a:xfrm>
              <a:off x="6780807" y="3845610"/>
              <a:ext cx="116308" cy="74160"/>
              <a:chOff x="7163370" y="518719"/>
              <a:chExt cx="232750" cy="146254"/>
            </a:xfrm>
          </p:grpSpPr>
          <p:cxnSp>
            <p:nvCxnSpPr>
              <p:cNvPr id="115" name="Straight Connector 189"/>
              <p:cNvCxnSpPr>
                <a:cxnSpLocks noChangeShapeType="1"/>
              </p:cNvCxnSpPr>
              <p:nvPr/>
            </p:nvCxnSpPr>
            <p:spPr bwMode="auto">
              <a:xfrm>
                <a:off x="7180096" y="520957"/>
                <a:ext cx="216024" cy="144016"/>
              </a:xfrm>
              <a:prstGeom prst="line">
                <a:avLst/>
              </a:prstGeom>
              <a:noFill/>
              <a:ln w="38100" algn="ctr">
                <a:solidFill>
                  <a:srgbClr val="FF0000"/>
                </a:solidFill>
                <a:round/>
                <a:headEnd/>
                <a:tailEnd/>
              </a:ln>
            </p:spPr>
          </p:cxnSp>
          <p:cxnSp>
            <p:nvCxnSpPr>
              <p:cNvPr id="116" name="Straight Connector 190"/>
              <p:cNvCxnSpPr>
                <a:cxnSpLocks noChangeShapeType="1"/>
              </p:cNvCxnSpPr>
              <p:nvPr/>
            </p:nvCxnSpPr>
            <p:spPr bwMode="auto">
              <a:xfrm flipH="1">
                <a:off x="7163370" y="518719"/>
                <a:ext cx="207640" cy="144016"/>
              </a:xfrm>
              <a:prstGeom prst="line">
                <a:avLst/>
              </a:prstGeom>
              <a:noFill/>
              <a:ln w="38100" algn="ctr">
                <a:solidFill>
                  <a:srgbClr val="FF0000"/>
                </a:solidFill>
                <a:round/>
                <a:headEnd/>
                <a:tailEnd/>
              </a:ln>
            </p:spPr>
          </p:cxnSp>
        </p:grpSp>
        <p:grpSp>
          <p:nvGrpSpPr>
            <p:cNvPr id="96" name="Group 188"/>
            <p:cNvGrpSpPr>
              <a:grpSpLocks noChangeAspect="1"/>
            </p:cNvGrpSpPr>
            <p:nvPr/>
          </p:nvGrpSpPr>
          <p:grpSpPr bwMode="auto">
            <a:xfrm>
              <a:off x="8005207" y="3824416"/>
              <a:ext cx="118381" cy="82666"/>
              <a:chOff x="7164206" y="476925"/>
              <a:chExt cx="236897" cy="163030"/>
            </a:xfrm>
          </p:grpSpPr>
          <p:cxnSp>
            <p:nvCxnSpPr>
              <p:cNvPr id="113" name="Straight Connector 189"/>
              <p:cNvCxnSpPr>
                <a:cxnSpLocks noChangeShapeType="1"/>
              </p:cNvCxnSpPr>
              <p:nvPr/>
            </p:nvCxnSpPr>
            <p:spPr bwMode="auto">
              <a:xfrm>
                <a:off x="7185080" y="476925"/>
                <a:ext cx="216023" cy="144016"/>
              </a:xfrm>
              <a:prstGeom prst="line">
                <a:avLst/>
              </a:prstGeom>
              <a:noFill/>
              <a:ln w="38100" algn="ctr">
                <a:solidFill>
                  <a:srgbClr val="FF0000"/>
                </a:solidFill>
                <a:round/>
                <a:headEnd/>
                <a:tailEnd/>
              </a:ln>
            </p:spPr>
          </p:cxnSp>
          <p:cxnSp>
            <p:nvCxnSpPr>
              <p:cNvPr id="114" name="Straight Connector 190"/>
              <p:cNvCxnSpPr>
                <a:cxnSpLocks noChangeShapeType="1"/>
              </p:cNvCxnSpPr>
              <p:nvPr/>
            </p:nvCxnSpPr>
            <p:spPr bwMode="auto">
              <a:xfrm flipH="1">
                <a:off x="7164206" y="495939"/>
                <a:ext cx="207640" cy="144016"/>
              </a:xfrm>
              <a:prstGeom prst="line">
                <a:avLst/>
              </a:prstGeom>
              <a:noFill/>
              <a:ln w="38100" algn="ctr">
                <a:solidFill>
                  <a:srgbClr val="FF0000"/>
                </a:solidFill>
                <a:round/>
                <a:headEnd/>
                <a:tailEnd/>
              </a:ln>
            </p:spPr>
          </p:cxnSp>
        </p:grpSp>
        <p:grpSp>
          <p:nvGrpSpPr>
            <p:cNvPr id="97" name="Groep 63"/>
            <p:cNvGrpSpPr>
              <a:grpSpLocks/>
            </p:cNvGrpSpPr>
            <p:nvPr/>
          </p:nvGrpSpPr>
          <p:grpSpPr bwMode="auto">
            <a:xfrm>
              <a:off x="3648076" y="3500439"/>
              <a:ext cx="1584325" cy="433387"/>
              <a:chOff x="4716016" y="3501008"/>
              <a:chExt cx="1584176" cy="432048"/>
            </a:xfrm>
          </p:grpSpPr>
          <p:pic>
            <p:nvPicPr>
              <p:cNvPr id="111"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112" name="Picture 1" descr="F:\treinen frans van ackeleyen\HLD7701.pn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cxnSp>
          <p:nvCxnSpPr>
            <p:cNvPr id="98" name="Straight Arrow Connector 287"/>
            <p:cNvCxnSpPr>
              <a:cxnSpLocks noChangeShapeType="1"/>
            </p:cNvCxnSpPr>
            <p:nvPr/>
          </p:nvCxnSpPr>
          <p:spPr bwMode="auto">
            <a:xfrm flipH="1">
              <a:off x="4943477" y="2268261"/>
              <a:ext cx="683790" cy="1305202"/>
            </a:xfrm>
            <a:prstGeom prst="straightConnector1">
              <a:avLst/>
            </a:prstGeom>
            <a:noFill/>
            <a:ln w="12700" algn="ctr">
              <a:solidFill>
                <a:schemeClr val="tx1"/>
              </a:solidFill>
              <a:prstDash val="dash"/>
              <a:round/>
              <a:headEnd/>
              <a:tailEnd type="arrow" w="med" len="med"/>
            </a:ln>
          </p:spPr>
        </p:cxnSp>
        <p:grpSp>
          <p:nvGrpSpPr>
            <p:cNvPr id="99" name="Groep 106"/>
            <p:cNvGrpSpPr>
              <a:grpSpLocks/>
            </p:cNvGrpSpPr>
            <p:nvPr/>
          </p:nvGrpSpPr>
          <p:grpSpPr bwMode="auto">
            <a:xfrm>
              <a:off x="7641209" y="3423072"/>
              <a:ext cx="863600" cy="437731"/>
              <a:chOff x="4533391" y="2630978"/>
              <a:chExt cx="864096" cy="437982"/>
            </a:xfrm>
          </p:grpSpPr>
          <p:cxnSp>
            <p:nvCxnSpPr>
              <p:cNvPr id="109" name="Rechte verbindingslijn met pijl 107"/>
              <p:cNvCxnSpPr/>
              <p:nvPr/>
            </p:nvCxnSpPr>
            <p:spPr bwMode="auto">
              <a:xfrm>
                <a:off x="4715486"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10" name="Tekstvak 108"/>
              <p:cNvSpPr txBox="1"/>
              <p:nvPr/>
            </p:nvSpPr>
            <p:spPr>
              <a:xfrm>
                <a:off x="4533391" y="2630978"/>
                <a:ext cx="864096" cy="362183"/>
              </a:xfrm>
              <a:prstGeom prst="rect">
                <a:avLst/>
              </a:prstGeom>
              <a:noFill/>
              <a:ln w="9525">
                <a:noFill/>
              </a:ln>
            </p:spPr>
            <p:txBody>
              <a:bodyPr>
                <a:spAutoFit/>
              </a:bodyPr>
              <a:lstStyle/>
              <a:p>
                <a:pPr algn="ctr">
                  <a:defRPr/>
                </a:pPr>
                <a:r>
                  <a:rPr lang="nl-BE" sz="1000" dirty="0">
                    <a:solidFill>
                      <a:schemeClr val="accent3"/>
                    </a:solidFill>
                    <a:latin typeface="+mn-lt"/>
                  </a:rPr>
                  <a:t>DS</a:t>
                </a:r>
              </a:p>
            </p:txBody>
          </p:sp>
        </p:grpSp>
        <p:cxnSp>
          <p:nvCxnSpPr>
            <p:cNvPr id="100" name="Straight Connector 111"/>
            <p:cNvCxnSpPr/>
            <p:nvPr/>
          </p:nvCxnSpPr>
          <p:spPr bwMode="auto">
            <a:xfrm>
              <a:off x="5303838" y="3429000"/>
              <a:ext cx="414020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101" name="Straight Arrow Connector 287"/>
            <p:cNvCxnSpPr>
              <a:cxnSpLocks noChangeShapeType="1"/>
            </p:cNvCxnSpPr>
            <p:nvPr/>
          </p:nvCxnSpPr>
          <p:spPr bwMode="auto">
            <a:xfrm>
              <a:off x="5627267" y="2262188"/>
              <a:ext cx="2249813" cy="478769"/>
            </a:xfrm>
            <a:prstGeom prst="straightConnector1">
              <a:avLst/>
            </a:prstGeom>
            <a:noFill/>
            <a:ln w="12700" algn="ctr">
              <a:solidFill>
                <a:schemeClr val="tx1"/>
              </a:solidFill>
              <a:prstDash val="dash"/>
              <a:round/>
              <a:headEnd/>
              <a:tailEnd type="arrow" w="med" len="med"/>
            </a:ln>
          </p:spPr>
        </p:cxnSp>
        <p:sp>
          <p:nvSpPr>
            <p:cNvPr id="102" name="Rechthoekige toelichting 72"/>
            <p:cNvSpPr>
              <a:spLocks noChangeArrowheads="1"/>
            </p:cNvSpPr>
            <p:nvPr/>
          </p:nvSpPr>
          <p:spPr bwMode="auto">
            <a:xfrm>
              <a:off x="7470957" y="1969809"/>
              <a:ext cx="503238" cy="287338"/>
            </a:xfrm>
            <a:prstGeom prst="wedgeRectCallout">
              <a:avLst>
                <a:gd name="adj1" fmla="val 66428"/>
                <a:gd name="adj2" fmla="val 132056"/>
              </a:avLst>
            </a:prstGeom>
            <a:solidFill>
              <a:srgbClr val="92D050"/>
            </a:solidFill>
            <a:ln w="31750" algn="ctr">
              <a:noFill/>
              <a:round/>
              <a:headEnd/>
              <a:tailEnd/>
            </a:ln>
          </p:spPr>
          <p:txBody>
            <a:bodyPr wrap="none" anchor="ctr"/>
            <a:lstStyle/>
            <a:p>
              <a:pPr algn="ctr"/>
              <a:r>
                <a:rPr lang="nl-BE" sz="1200" b="1" dirty="0">
                  <a:solidFill>
                    <a:schemeClr val="bg1"/>
                  </a:solidFill>
                </a:rPr>
                <a:t>OK!</a:t>
              </a:r>
            </a:p>
          </p:txBody>
        </p:sp>
        <p:pic>
          <p:nvPicPr>
            <p:cNvPr id="103" name="Picture 10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3599" y="1929874"/>
              <a:ext cx="423343" cy="1000111"/>
            </a:xfrm>
            <a:prstGeom prst="rect">
              <a:avLst/>
            </a:prstGeom>
          </p:spPr>
        </p:pic>
        <p:pic>
          <p:nvPicPr>
            <p:cNvPr id="104" name="Picture 10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81908" y="2516328"/>
              <a:ext cx="577905" cy="888498"/>
            </a:xfrm>
            <a:prstGeom prst="rect">
              <a:avLst/>
            </a:prstGeom>
          </p:spPr>
        </p:pic>
        <p:pic>
          <p:nvPicPr>
            <p:cNvPr id="105"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1724" y="3106830"/>
              <a:ext cx="208128" cy="169365"/>
            </a:xfrm>
            <a:prstGeom prst="rect">
              <a:avLst/>
            </a:prstGeom>
            <a:noFill/>
            <a:ln w="9525">
              <a:noFill/>
              <a:miter lim="800000"/>
              <a:headEnd/>
              <a:tailEnd/>
            </a:ln>
          </p:spPr>
        </p:pic>
        <p:pic>
          <p:nvPicPr>
            <p:cNvPr id="106" name="Picture 10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31505" y="2544516"/>
              <a:ext cx="577905" cy="888498"/>
            </a:xfrm>
            <a:prstGeom prst="rect">
              <a:avLst/>
            </a:prstGeom>
          </p:spPr>
        </p:pic>
        <p:sp>
          <p:nvSpPr>
            <p:cNvPr id="107" name="Rechthoek 35"/>
            <p:cNvSpPr>
              <a:spLocks noChangeArrowheads="1"/>
            </p:cNvSpPr>
            <p:nvPr/>
          </p:nvSpPr>
          <p:spPr bwMode="auto">
            <a:xfrm>
              <a:off x="4999448" y="1486066"/>
              <a:ext cx="1289341"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VIGIE ENTREPRENEUR</a:t>
              </a:r>
            </a:p>
          </p:txBody>
        </p:sp>
        <p:pic>
          <p:nvPicPr>
            <p:cNvPr id="108"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26356" y="2441003"/>
              <a:ext cx="208128" cy="169365"/>
            </a:xfrm>
            <a:prstGeom prst="rect">
              <a:avLst/>
            </a:prstGeom>
            <a:noFill/>
            <a:ln w="9525">
              <a:noFill/>
              <a:miter lim="800000"/>
              <a:headEnd/>
              <a:tailEnd/>
            </a:ln>
          </p:spPr>
        </p:pic>
      </p:grpSp>
      <p:sp>
        <p:nvSpPr>
          <p:cNvPr id="117" name="TextBox 32"/>
          <p:cNvSpPr txBox="1">
            <a:spLocks noChangeArrowheads="1"/>
          </p:cNvSpPr>
          <p:nvPr/>
        </p:nvSpPr>
        <p:spPr bwMode="auto">
          <a:xfrm>
            <a:off x="2720361" y="1452600"/>
            <a:ext cx="531388" cy="230832"/>
          </a:xfrm>
          <a:prstGeom prst="rect">
            <a:avLst/>
          </a:prstGeom>
          <a:noFill/>
          <a:ln w="9525">
            <a:noFill/>
            <a:miter lim="800000"/>
            <a:headEnd/>
            <a:tailEnd/>
          </a:ln>
        </p:spPr>
        <p:txBody>
          <a:bodyPr>
            <a:spAutoFit/>
          </a:bodyPr>
          <a:lstStyle/>
          <a:p>
            <a:pPr algn="ctr"/>
            <a:r>
              <a:rPr lang="en-US" sz="900" b="1" dirty="0">
                <a:latin typeface="+mn-lt"/>
              </a:rPr>
              <a:t>Namur</a:t>
            </a:r>
          </a:p>
        </p:txBody>
      </p:sp>
      <p:grpSp>
        <p:nvGrpSpPr>
          <p:cNvPr id="118" name="Group 117"/>
          <p:cNvGrpSpPr/>
          <p:nvPr/>
        </p:nvGrpSpPr>
        <p:grpSpPr>
          <a:xfrm>
            <a:off x="2586918" y="5093882"/>
            <a:ext cx="2215185" cy="1720751"/>
            <a:chOff x="1932938" y="1202925"/>
            <a:chExt cx="6923939" cy="3870127"/>
          </a:xfrm>
        </p:grpSpPr>
        <p:pic>
          <p:nvPicPr>
            <p:cNvPr id="119" name="Picture 1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80567" y="2192232"/>
              <a:ext cx="479860" cy="1131757"/>
            </a:xfrm>
            <a:prstGeom prst="rect">
              <a:avLst/>
            </a:prstGeom>
            <a:ln w="25400">
              <a:solidFill>
                <a:schemeClr val="tx2">
                  <a:lumMod val="85000"/>
                </a:schemeClr>
              </a:solidFill>
            </a:ln>
          </p:spPr>
        </p:pic>
        <p:pic>
          <p:nvPicPr>
            <p:cNvPr id="120" name="Picture 119"/>
            <p:cNvPicPr>
              <a:picLocks noChangeAspect="1"/>
            </p:cNvPicPr>
            <p:nvPr/>
          </p:nvPicPr>
          <p:blipFill>
            <a:blip r:embed="rId11"/>
            <a:stretch>
              <a:fillRect/>
            </a:stretch>
          </p:blipFill>
          <p:spPr>
            <a:xfrm>
              <a:off x="4994729" y="4188030"/>
              <a:ext cx="488746" cy="885022"/>
            </a:xfrm>
            <a:prstGeom prst="rect">
              <a:avLst/>
            </a:prstGeom>
            <a:pattFill prst="pct75">
              <a:fgClr>
                <a:srgbClr val="FFFF00"/>
              </a:fgClr>
              <a:bgClr>
                <a:srgbClr val="FFFF00"/>
              </a:bgClr>
            </a:pattFill>
            <a:ln w="25400">
              <a:solidFill>
                <a:schemeClr val="tx2">
                  <a:lumMod val="85000"/>
                </a:schemeClr>
              </a:solidFill>
            </a:ln>
          </p:spPr>
        </p:pic>
        <p:sp>
          <p:nvSpPr>
            <p:cNvPr id="136" name="TextBox 135"/>
            <p:cNvSpPr txBox="1"/>
            <p:nvPr/>
          </p:nvSpPr>
          <p:spPr>
            <a:xfrm>
              <a:off x="2592651" y="1530496"/>
              <a:ext cx="2322968" cy="477371"/>
            </a:xfrm>
            <a:prstGeom prst="rect">
              <a:avLst/>
            </a:prstGeom>
            <a:noFill/>
          </p:spPr>
          <p:txBody>
            <a:bodyPr wrap="square" rtlCol="0">
              <a:spAutoFit/>
            </a:bodyPr>
            <a:lstStyle/>
            <a:p>
              <a:pPr algn="ctr"/>
              <a:r>
                <a:rPr lang="en-GB" sz="600" b="1" dirty="0">
                  <a:solidFill>
                    <a:schemeClr val="bg1"/>
                  </a:solidFill>
                  <a:latin typeface="+mn-lt"/>
                </a:rPr>
                <a:t>VIGIE</a:t>
              </a:r>
            </a:p>
            <a:p>
              <a:pPr algn="ctr"/>
              <a:r>
                <a:rPr lang="en-GB" sz="600" b="1" dirty="0">
                  <a:solidFill>
                    <a:schemeClr val="bg1"/>
                  </a:solidFill>
                  <a:latin typeface="+mn-lt"/>
                </a:rPr>
                <a:t>ENTREPRENEUR</a:t>
              </a:r>
            </a:p>
          </p:txBody>
        </p:sp>
        <p:sp>
          <p:nvSpPr>
            <p:cNvPr id="122" name="Rectangular Callout 50"/>
            <p:cNvSpPr>
              <a:spLocks noChangeArrowheads="1"/>
            </p:cNvSpPr>
            <p:nvPr/>
          </p:nvSpPr>
          <p:spPr bwMode="auto">
            <a:xfrm>
              <a:off x="5918931" y="4161783"/>
              <a:ext cx="1178981" cy="361546"/>
            </a:xfrm>
            <a:prstGeom prst="wedgeRectCallout">
              <a:avLst>
                <a:gd name="adj1" fmla="val -79959"/>
                <a:gd name="adj2" fmla="val -21704"/>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dirty="0">
                  <a:solidFill>
                    <a:schemeClr val="bg1"/>
                  </a:solidFill>
                  <a:latin typeface="+mn-lt"/>
                </a:rPr>
                <a:t>NON OK </a:t>
              </a:r>
              <a:endParaRPr lang="nl-BE" altLang="en-US" sz="800" b="1" dirty="0">
                <a:solidFill>
                  <a:schemeClr val="bg1"/>
                </a:solidFill>
                <a:latin typeface="+mn-lt"/>
              </a:endParaRPr>
            </a:p>
          </p:txBody>
        </p:sp>
        <p:cxnSp>
          <p:nvCxnSpPr>
            <p:cNvPr id="123" name="Straight Arrow Connector 122"/>
            <p:cNvCxnSpPr>
              <a:stCxn id="125" idx="0"/>
              <a:endCxn id="131" idx="1"/>
            </p:cNvCxnSpPr>
            <p:nvPr/>
          </p:nvCxnSpPr>
          <p:spPr>
            <a:xfrm flipV="1">
              <a:off x="3952131" y="1883173"/>
              <a:ext cx="1163785" cy="1968471"/>
            </a:xfrm>
            <a:prstGeom prst="straightConnector1">
              <a:avLst/>
            </a:prstGeom>
            <a:ln w="19050">
              <a:solidFill>
                <a:srgbClr val="92D050"/>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125" name="Picture 124" descr="D:\Documents And Settings\GQR7802\Local Settings\Temporary Internet Files\Content.IE5\HNYX0581\MC900441310[1].png"/>
            <p:cNvPicPr/>
            <p:nvPr/>
          </p:nvPicPr>
          <p:blipFill>
            <a:blip r:embed="rId12" cstate="print"/>
            <a:srcRect/>
            <a:stretch>
              <a:fillRect/>
            </a:stretch>
          </p:blipFill>
          <p:spPr bwMode="auto">
            <a:xfrm>
              <a:off x="3828941" y="3851644"/>
              <a:ext cx="246380" cy="246380"/>
            </a:xfrm>
            <a:prstGeom prst="rect">
              <a:avLst/>
            </a:prstGeom>
            <a:noFill/>
          </p:spPr>
        </p:pic>
        <p:sp>
          <p:nvSpPr>
            <p:cNvPr id="126" name="TextBox 125"/>
            <p:cNvSpPr txBox="1"/>
            <p:nvPr/>
          </p:nvSpPr>
          <p:spPr>
            <a:xfrm>
              <a:off x="4640141" y="1202925"/>
              <a:ext cx="2807890" cy="761439"/>
            </a:xfrm>
            <a:prstGeom prst="rect">
              <a:avLst/>
            </a:prstGeom>
            <a:noFill/>
          </p:spPr>
          <p:txBody>
            <a:bodyPr wrap="square" rtlCol="0">
              <a:spAutoFit/>
            </a:bodyPr>
            <a:lstStyle/>
            <a:p>
              <a:pPr algn="ctr"/>
              <a:r>
                <a:rPr lang="en-GB" sz="800" b="1" dirty="0">
                  <a:latin typeface="+mn-lt"/>
                </a:rPr>
                <a:t>Bonne </a:t>
              </a:r>
            </a:p>
            <a:p>
              <a:pPr algn="ctr"/>
              <a:r>
                <a:rPr lang="en-GB" sz="800" b="1" dirty="0">
                  <a:latin typeface="+mn-lt"/>
                </a:rPr>
                <a:t>Visibilité</a:t>
              </a:r>
            </a:p>
          </p:txBody>
        </p:sp>
        <p:sp>
          <p:nvSpPr>
            <p:cNvPr id="127" name="TextBox 126"/>
            <p:cNvSpPr txBox="1"/>
            <p:nvPr/>
          </p:nvSpPr>
          <p:spPr>
            <a:xfrm>
              <a:off x="6773005" y="3765012"/>
              <a:ext cx="2083872" cy="484553"/>
            </a:xfrm>
            <a:prstGeom prst="rect">
              <a:avLst/>
            </a:prstGeom>
            <a:noFill/>
          </p:spPr>
          <p:txBody>
            <a:bodyPr wrap="square" rtlCol="0">
              <a:spAutoFit/>
            </a:bodyPr>
            <a:lstStyle/>
            <a:p>
              <a:pPr algn="ctr"/>
              <a:r>
                <a:rPr lang="en-GB" sz="800" b="1" dirty="0">
                  <a:latin typeface="+mn-lt"/>
                </a:rPr>
                <a:t>Libération</a:t>
              </a:r>
            </a:p>
          </p:txBody>
        </p:sp>
        <p:sp>
          <p:nvSpPr>
            <p:cNvPr id="128" name="TextBox 127"/>
            <p:cNvSpPr txBox="1"/>
            <p:nvPr/>
          </p:nvSpPr>
          <p:spPr>
            <a:xfrm>
              <a:off x="1932938" y="4024692"/>
              <a:ext cx="3383904" cy="761439"/>
            </a:xfrm>
            <a:prstGeom prst="rect">
              <a:avLst/>
            </a:prstGeom>
            <a:noFill/>
          </p:spPr>
          <p:txBody>
            <a:bodyPr wrap="square" rtlCol="0">
              <a:spAutoFit/>
            </a:bodyPr>
            <a:lstStyle/>
            <a:p>
              <a:pPr algn="ctr"/>
              <a:r>
                <a:rPr lang="en-GB" sz="800" b="1" dirty="0">
                  <a:latin typeface="+mn-lt"/>
                </a:rPr>
                <a:t>Audition </a:t>
              </a:r>
            </a:p>
            <a:p>
              <a:pPr algn="ctr"/>
              <a:r>
                <a:rPr lang="en-GB" sz="800" b="1" dirty="0">
                  <a:latin typeface="+mn-lt"/>
                </a:rPr>
                <a:t>Suffisante</a:t>
              </a:r>
            </a:p>
          </p:txBody>
        </p:sp>
        <p:cxnSp>
          <p:nvCxnSpPr>
            <p:cNvPr id="129" name="Straight Arrow Connector 128"/>
            <p:cNvCxnSpPr/>
            <p:nvPr/>
          </p:nvCxnSpPr>
          <p:spPr>
            <a:xfrm>
              <a:off x="5366715" y="1929961"/>
              <a:ext cx="1212383" cy="1916751"/>
            </a:xfrm>
            <a:prstGeom prst="straightConnector1">
              <a:avLst/>
            </a:prstGeom>
            <a:ln w="19050">
              <a:gradFill>
                <a:gsLst>
                  <a:gs pos="48000">
                    <a:srgbClr val="92D050"/>
                  </a:gs>
                  <a:gs pos="72000">
                    <a:srgbClr val="FF0000"/>
                  </a:gs>
                </a:gsLst>
                <a:lin ang="5400000" scaled="1"/>
              </a:gradFill>
              <a:prstDash val="sysDash"/>
              <a:tailEnd type="none"/>
            </a:ln>
          </p:spPr>
          <p:style>
            <a:lnRef idx="1">
              <a:schemeClr val="accent1"/>
            </a:lnRef>
            <a:fillRef idx="0">
              <a:schemeClr val="accent1"/>
            </a:fillRef>
            <a:effectRef idx="0">
              <a:schemeClr val="accent1"/>
            </a:effectRef>
            <a:fontRef idx="minor">
              <a:schemeClr val="tx1"/>
            </a:fontRef>
          </p:style>
        </p:cxnSp>
        <p:grpSp>
          <p:nvGrpSpPr>
            <p:cNvPr id="130" name="Group 176"/>
            <p:cNvGrpSpPr>
              <a:grpSpLocks noChangeAspect="1"/>
            </p:cNvGrpSpPr>
            <p:nvPr/>
          </p:nvGrpSpPr>
          <p:grpSpPr bwMode="auto">
            <a:xfrm>
              <a:off x="6500977" y="3884160"/>
              <a:ext cx="162552" cy="107572"/>
              <a:chOff x="7956376" y="548680"/>
              <a:chExt cx="216024" cy="144016"/>
            </a:xfrm>
          </p:grpSpPr>
          <p:cxnSp>
            <p:nvCxnSpPr>
              <p:cNvPr id="133"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34"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pic>
          <p:nvPicPr>
            <p:cNvPr id="131" name="Picture 130" descr="D:\Documents And Settings\GQR7802\Local Settings\Temporary Internet Files\Content.IE5\HNYX0581\MC900441310[1].png"/>
            <p:cNvPicPr/>
            <p:nvPr/>
          </p:nvPicPr>
          <p:blipFill>
            <a:blip r:embed="rId12" cstate="print"/>
            <a:srcRect/>
            <a:stretch>
              <a:fillRect/>
            </a:stretch>
          </p:blipFill>
          <p:spPr bwMode="auto">
            <a:xfrm>
              <a:off x="5115916" y="1759983"/>
              <a:ext cx="246380" cy="246380"/>
            </a:xfrm>
            <a:prstGeom prst="rect">
              <a:avLst/>
            </a:prstGeom>
            <a:noFill/>
          </p:spPr>
        </p:pic>
        <p:pic>
          <p:nvPicPr>
            <p:cNvPr id="132" name="Picture 131"/>
            <p:cNvPicPr>
              <a:picLocks noChangeAspect="1"/>
            </p:cNvPicPr>
            <p:nvPr/>
          </p:nvPicPr>
          <p:blipFill>
            <a:blip r:embed="rId11"/>
            <a:stretch>
              <a:fillRect/>
            </a:stretch>
          </p:blipFill>
          <p:spPr>
            <a:xfrm>
              <a:off x="6337881" y="2024966"/>
              <a:ext cx="488744" cy="885023"/>
            </a:xfrm>
            <a:prstGeom prst="rect">
              <a:avLst/>
            </a:prstGeom>
            <a:pattFill prst="pct75">
              <a:fgClr>
                <a:srgbClr val="FFFF00"/>
              </a:fgClr>
              <a:bgClr>
                <a:srgbClr val="FFFF00"/>
              </a:bgClr>
            </a:pattFill>
            <a:ln w="25400">
              <a:solidFill>
                <a:schemeClr val="tx2">
                  <a:lumMod val="85000"/>
                </a:schemeClr>
              </a:solidFill>
            </a:ln>
          </p:spPr>
        </p:pic>
      </p:grpSp>
      <p:sp>
        <p:nvSpPr>
          <p:cNvPr id="137" name="Rechthoek 35"/>
          <p:cNvSpPr>
            <a:spLocks noChangeArrowheads="1"/>
          </p:cNvSpPr>
          <p:nvPr/>
        </p:nvSpPr>
        <p:spPr bwMode="auto">
          <a:xfrm>
            <a:off x="2660372" y="5188073"/>
            <a:ext cx="880999" cy="239769"/>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VIGIE ENTREPRENEUR</a:t>
            </a:r>
          </a:p>
        </p:txBody>
      </p:sp>
      <p:cxnSp>
        <p:nvCxnSpPr>
          <p:cNvPr id="138" name="Straight Arrow Connector 137"/>
          <p:cNvCxnSpPr/>
          <p:nvPr/>
        </p:nvCxnSpPr>
        <p:spPr>
          <a:xfrm>
            <a:off x="3254490" y="6339564"/>
            <a:ext cx="814696" cy="5569"/>
          </a:xfrm>
          <a:prstGeom prst="straightConnector1">
            <a:avLst/>
          </a:prstGeom>
          <a:ln w="19050">
            <a:gradFill>
              <a:gsLst>
                <a:gs pos="48000">
                  <a:srgbClr val="92D050"/>
                </a:gs>
                <a:gs pos="72000">
                  <a:srgbClr val="FF0000"/>
                </a:gs>
              </a:gsLst>
              <a:lin ang="5400000" scaled="1"/>
            </a:gradFill>
            <a:prstDash val="sysDash"/>
            <a:tailEnd type="non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95688" y="2988357"/>
            <a:ext cx="5365119" cy="2134183"/>
          </a:xfrm>
          <a:prstGeom prst="rect">
            <a:avLst/>
          </a:prstGeom>
        </p:spPr>
      </p:pic>
      <p:grpSp>
        <p:nvGrpSpPr>
          <p:cNvPr id="8" name="Group 7"/>
          <p:cNvGrpSpPr/>
          <p:nvPr/>
        </p:nvGrpSpPr>
        <p:grpSpPr>
          <a:xfrm>
            <a:off x="2717141" y="3210479"/>
            <a:ext cx="4269599" cy="1045024"/>
            <a:chOff x="2717141" y="3210479"/>
            <a:chExt cx="4269599" cy="1045024"/>
          </a:xfrm>
        </p:grpSpPr>
        <p:sp>
          <p:nvSpPr>
            <p:cNvPr id="124" name="TextBox 32"/>
            <p:cNvSpPr txBox="1">
              <a:spLocks noChangeArrowheads="1"/>
            </p:cNvSpPr>
            <p:nvPr/>
          </p:nvSpPr>
          <p:spPr bwMode="auto">
            <a:xfrm>
              <a:off x="2717141" y="4055448"/>
              <a:ext cx="531388" cy="200055"/>
            </a:xfrm>
            <a:prstGeom prst="rect">
              <a:avLst/>
            </a:prstGeom>
            <a:noFill/>
            <a:ln w="9525">
              <a:noFill/>
              <a:miter lim="800000"/>
              <a:headEnd/>
              <a:tailEnd/>
            </a:ln>
          </p:spPr>
          <p:txBody>
            <a:bodyPr>
              <a:spAutoFit/>
            </a:bodyPr>
            <a:lstStyle/>
            <a:p>
              <a:pPr algn="ctr"/>
              <a:r>
                <a:rPr lang="en-US" sz="700" dirty="0">
                  <a:latin typeface="+mn-lt"/>
                </a:rPr>
                <a:t>Namur</a:t>
              </a:r>
              <a:endParaRPr lang="en-US" sz="900" dirty="0">
                <a:latin typeface="+mn-lt"/>
              </a:endParaRPr>
            </a:p>
          </p:txBody>
        </p:sp>
        <p:pic>
          <p:nvPicPr>
            <p:cNvPr id="135" name="Picture 1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0265" y="3405929"/>
              <a:ext cx="284862" cy="680290"/>
            </a:xfrm>
            <a:prstGeom prst="rect">
              <a:avLst/>
            </a:prstGeom>
          </p:spPr>
        </p:pic>
        <p:pic>
          <p:nvPicPr>
            <p:cNvPr id="139" name="Picture 1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4477" y="3499206"/>
              <a:ext cx="388864" cy="604370"/>
            </a:xfrm>
            <a:prstGeom prst="rect">
              <a:avLst/>
            </a:prstGeom>
          </p:spPr>
        </p:pic>
        <p:pic>
          <p:nvPicPr>
            <p:cNvPr id="140" name="Picture 1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495517" y="3503879"/>
              <a:ext cx="491223" cy="604370"/>
            </a:xfrm>
            <a:prstGeom prst="rect">
              <a:avLst/>
            </a:prstGeom>
          </p:spPr>
        </p:pic>
        <p:sp>
          <p:nvSpPr>
            <p:cNvPr id="142" name="Rechthoek 35"/>
            <p:cNvSpPr>
              <a:spLocks noChangeArrowheads="1"/>
            </p:cNvSpPr>
            <p:nvPr/>
          </p:nvSpPr>
          <p:spPr bwMode="auto">
            <a:xfrm>
              <a:off x="4029036" y="3210479"/>
              <a:ext cx="867580" cy="24076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 </a:t>
              </a:r>
            </a:p>
            <a:p>
              <a:pPr algn="ctr"/>
              <a:r>
                <a:rPr lang="nl-BE" sz="900" b="1" dirty="0">
                  <a:solidFill>
                    <a:schemeClr val="bg1"/>
                  </a:solidFill>
                  <a:latin typeface="+mn-lt"/>
                </a:rPr>
                <a:t>INFRABEL</a:t>
              </a:r>
            </a:p>
          </p:txBody>
        </p:sp>
      </p:grpSp>
      <p:grpSp>
        <p:nvGrpSpPr>
          <p:cNvPr id="2" name="Group 1"/>
          <p:cNvGrpSpPr/>
          <p:nvPr/>
        </p:nvGrpSpPr>
        <p:grpSpPr>
          <a:xfrm>
            <a:off x="3796043" y="2196715"/>
            <a:ext cx="2537831" cy="785929"/>
            <a:chOff x="3796043" y="2196715"/>
            <a:chExt cx="2537831" cy="785929"/>
          </a:xfrm>
        </p:grpSpPr>
        <p:pic>
          <p:nvPicPr>
            <p:cNvPr id="146" name="Picture 1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6043" y="2214983"/>
              <a:ext cx="321447" cy="767661"/>
            </a:xfrm>
            <a:prstGeom prst="rect">
              <a:avLst/>
            </a:prstGeom>
          </p:spPr>
        </p:pic>
        <p:sp>
          <p:nvSpPr>
            <p:cNvPr id="148" name="Text Box 9"/>
            <p:cNvSpPr txBox="1">
              <a:spLocks noChangeArrowheads="1"/>
            </p:cNvSpPr>
            <p:nvPr/>
          </p:nvSpPr>
          <p:spPr bwMode="auto">
            <a:xfrm>
              <a:off x="4831610" y="2313726"/>
              <a:ext cx="582946" cy="510310"/>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94244" y="2203547"/>
              <a:ext cx="295274" cy="778924"/>
            </a:xfrm>
            <a:prstGeom prst="rect">
              <a:avLst/>
            </a:prstGeom>
          </p:spPr>
        </p:pic>
        <p:pic>
          <p:nvPicPr>
            <p:cNvPr id="151" name="Picture 1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01323" y="2196715"/>
              <a:ext cx="288223" cy="760325"/>
            </a:xfrm>
            <a:prstGeom prst="rect">
              <a:avLst/>
            </a:prstGeom>
          </p:spPr>
        </p:pic>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03467" y="2211086"/>
              <a:ext cx="230407" cy="768023"/>
            </a:xfrm>
            <a:prstGeom prst="rect">
              <a:avLst/>
            </a:prstGeom>
          </p:spPr>
        </p:pic>
        <p:sp>
          <p:nvSpPr>
            <p:cNvPr id="6" name="TextBox 5"/>
            <p:cNvSpPr txBox="1"/>
            <p:nvPr/>
          </p:nvSpPr>
          <p:spPr>
            <a:xfrm>
              <a:off x="4042757" y="2443582"/>
              <a:ext cx="466200" cy="276999"/>
            </a:xfrm>
            <a:prstGeom prst="rect">
              <a:avLst/>
            </a:prstGeom>
            <a:noFill/>
          </p:spPr>
          <p:txBody>
            <a:bodyPr wrap="square" rtlCol="0">
              <a:spAutoFit/>
            </a:bodyPr>
            <a:lstStyle/>
            <a:p>
              <a:r>
                <a:rPr lang="fr-BE" sz="1200" b="1" dirty="0">
                  <a:latin typeface="+mn-lt"/>
                </a:rPr>
                <a:t>OU</a:t>
              </a:r>
            </a:p>
          </p:txBody>
        </p:sp>
        <p:sp>
          <p:nvSpPr>
            <p:cNvPr id="152" name="TextBox 151"/>
            <p:cNvSpPr txBox="1"/>
            <p:nvPr/>
          </p:nvSpPr>
          <p:spPr>
            <a:xfrm>
              <a:off x="5823292" y="2455603"/>
              <a:ext cx="466200" cy="276999"/>
            </a:xfrm>
            <a:prstGeom prst="rect">
              <a:avLst/>
            </a:prstGeom>
            <a:noFill/>
          </p:spPr>
          <p:txBody>
            <a:bodyPr wrap="square" rtlCol="0">
              <a:spAutoFit/>
            </a:bodyPr>
            <a:lstStyle/>
            <a:p>
              <a:r>
                <a:rPr lang="fr-BE" sz="1200" b="1" dirty="0">
                  <a:latin typeface="+mn-lt"/>
                </a:rPr>
                <a:t>OU</a:t>
              </a:r>
            </a:p>
          </p:txBody>
        </p:sp>
      </p:grpSp>
      <p:grpSp>
        <p:nvGrpSpPr>
          <p:cNvPr id="7" name="Group 6"/>
          <p:cNvGrpSpPr/>
          <p:nvPr/>
        </p:nvGrpSpPr>
        <p:grpSpPr>
          <a:xfrm>
            <a:off x="1516256" y="1331121"/>
            <a:ext cx="745472" cy="5526879"/>
            <a:chOff x="1731569" y="1025303"/>
            <a:chExt cx="745472" cy="5544910"/>
          </a:xfrm>
        </p:grpSpPr>
        <p:cxnSp>
          <p:nvCxnSpPr>
            <p:cNvPr id="19" name="Straight Arrow Connector 135"/>
            <p:cNvCxnSpPr>
              <a:cxnSpLocks noChangeShapeType="1"/>
            </p:cNvCxnSpPr>
            <p:nvPr/>
          </p:nvCxnSpPr>
          <p:spPr bwMode="auto">
            <a:xfrm flipH="1">
              <a:off x="2086909" y="2203550"/>
              <a:ext cx="1489" cy="990365"/>
            </a:xfrm>
            <a:prstGeom prst="straightConnector1">
              <a:avLst/>
            </a:prstGeom>
            <a:noFill/>
            <a:ln w="12700" algn="ctr">
              <a:solidFill>
                <a:schemeClr val="accent1"/>
              </a:solidFill>
              <a:prstDash val="dash"/>
              <a:round/>
              <a:headEnd/>
              <a:tailEnd type="none" w="med" len="med"/>
            </a:ln>
          </p:spPr>
        </p:cxnSp>
        <p:cxnSp>
          <p:nvCxnSpPr>
            <p:cNvPr id="21" name="Straight Connector 20"/>
            <p:cNvCxnSpPr/>
            <p:nvPr/>
          </p:nvCxnSpPr>
          <p:spPr bwMode="auto">
            <a:xfrm>
              <a:off x="2082909" y="3655877"/>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2" name="Straight Arrow Connector 135"/>
            <p:cNvCxnSpPr>
              <a:cxnSpLocks noChangeShapeType="1"/>
            </p:cNvCxnSpPr>
            <p:nvPr/>
          </p:nvCxnSpPr>
          <p:spPr bwMode="auto">
            <a:xfrm flipH="1">
              <a:off x="2082696" y="3300276"/>
              <a:ext cx="0" cy="1002230"/>
            </a:xfrm>
            <a:prstGeom prst="straightConnector1">
              <a:avLst/>
            </a:prstGeom>
            <a:noFill/>
            <a:ln w="12700" algn="ctr">
              <a:solidFill>
                <a:schemeClr val="accent1"/>
              </a:solidFill>
              <a:prstDash val="dash"/>
              <a:round/>
              <a:headEnd/>
              <a:tailEnd type="none" w="med" len="med"/>
            </a:ln>
          </p:spPr>
        </p:cxnSp>
        <p:sp>
          <p:nvSpPr>
            <p:cNvPr id="23" name="Rounded Rectangle 122"/>
            <p:cNvSpPr>
              <a:spLocks noChangeArrowheads="1"/>
            </p:cNvSpPr>
            <p:nvPr/>
          </p:nvSpPr>
          <p:spPr bwMode="auto">
            <a:xfrm>
              <a:off x="1731569" y="5396812"/>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900" b="1" dirty="0" err="1">
                  <a:latin typeface="+mn-lt"/>
                </a:rPr>
                <a:t>concertation</a:t>
              </a:r>
              <a:r>
                <a:rPr lang="nl-BE" sz="900" b="1" dirty="0">
                  <a:latin typeface="+mn-lt"/>
                </a:rPr>
                <a:t> réciproque</a:t>
              </a:r>
            </a:p>
          </p:txBody>
        </p:sp>
        <p:cxnSp>
          <p:nvCxnSpPr>
            <p:cNvPr id="24" name="Straight Connector 23"/>
            <p:cNvCxnSpPr/>
            <p:nvPr/>
          </p:nvCxnSpPr>
          <p:spPr bwMode="auto">
            <a:xfrm>
              <a:off x="2079220" y="5120960"/>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5" name="Straight Connector 24"/>
            <p:cNvCxnSpPr/>
            <p:nvPr/>
          </p:nvCxnSpPr>
          <p:spPr bwMode="auto">
            <a:xfrm>
              <a:off x="2060940" y="5858775"/>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6" name="Straight Arrow Connector 135"/>
            <p:cNvCxnSpPr>
              <a:cxnSpLocks noChangeShapeType="1"/>
            </p:cNvCxnSpPr>
            <p:nvPr/>
          </p:nvCxnSpPr>
          <p:spPr bwMode="auto">
            <a:xfrm>
              <a:off x="2060940" y="6101475"/>
              <a:ext cx="0" cy="468738"/>
            </a:xfrm>
            <a:prstGeom prst="straightConnector1">
              <a:avLst/>
            </a:prstGeom>
            <a:noFill/>
            <a:ln w="12700" algn="ctr">
              <a:solidFill>
                <a:schemeClr val="accent1"/>
              </a:solidFill>
              <a:prstDash val="dash"/>
              <a:round/>
              <a:headEnd/>
              <a:tailEnd type="none" w="med" len="med"/>
            </a:ln>
          </p:spPr>
        </p:cxnSp>
        <p:cxnSp>
          <p:nvCxnSpPr>
            <p:cNvPr id="33" name="Straight Connector 32"/>
            <p:cNvCxnSpPr/>
            <p:nvPr/>
          </p:nvCxnSpPr>
          <p:spPr bwMode="auto">
            <a:xfrm>
              <a:off x="2083628" y="1135535"/>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36" name="Straight Connector 35"/>
            <p:cNvCxnSpPr/>
            <p:nvPr/>
          </p:nvCxnSpPr>
          <p:spPr bwMode="auto">
            <a:xfrm>
              <a:off x="2085946" y="1873350"/>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41" name="Straight Arrow Connector 135"/>
            <p:cNvCxnSpPr>
              <a:cxnSpLocks noChangeShapeType="1"/>
            </p:cNvCxnSpPr>
            <p:nvPr/>
          </p:nvCxnSpPr>
          <p:spPr bwMode="auto">
            <a:xfrm>
              <a:off x="2085947" y="1025303"/>
              <a:ext cx="963" cy="550811"/>
            </a:xfrm>
            <a:prstGeom prst="straightConnector1">
              <a:avLst/>
            </a:prstGeom>
            <a:noFill/>
            <a:ln w="12700" algn="ctr">
              <a:solidFill>
                <a:schemeClr val="accent1"/>
              </a:solidFill>
              <a:prstDash val="dash"/>
              <a:round/>
              <a:headEnd/>
              <a:tailEnd type="none" w="med" len="med"/>
            </a:ln>
          </p:spPr>
        </p:cxnSp>
        <p:sp>
          <p:nvSpPr>
            <p:cNvPr id="143" name="Rounded Rectangle 122"/>
            <p:cNvSpPr>
              <a:spLocks noChangeArrowheads="1"/>
            </p:cNvSpPr>
            <p:nvPr/>
          </p:nvSpPr>
          <p:spPr bwMode="auto">
            <a:xfrm>
              <a:off x="1757750" y="2271973"/>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b="1" dirty="0">
                  <a:latin typeface="+mn-lt"/>
                </a:rPr>
                <a:t>appel à </a:t>
              </a:r>
              <a:r>
                <a:rPr lang="nl-BE" sz="800" b="1" dirty="0" err="1">
                  <a:latin typeface="+mn-lt"/>
                </a:rPr>
                <a:t>un</a:t>
              </a:r>
              <a:r>
                <a:rPr lang="nl-BE" sz="800" b="1" dirty="0">
                  <a:latin typeface="+mn-lt"/>
                </a:rPr>
                <a:t> agent Infrabel</a:t>
              </a:r>
            </a:p>
          </p:txBody>
        </p:sp>
        <p:sp>
          <p:nvSpPr>
            <p:cNvPr id="144" name="Rounded Rectangle 122"/>
            <p:cNvSpPr>
              <a:spLocks noChangeArrowheads="1"/>
            </p:cNvSpPr>
            <p:nvPr/>
          </p:nvSpPr>
          <p:spPr bwMode="auto">
            <a:xfrm>
              <a:off x="1775366" y="1395356"/>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900" b="1" dirty="0">
                  <a:latin typeface="+mn-lt"/>
                </a:rPr>
                <a:t>les </a:t>
              </a:r>
              <a:r>
                <a:rPr lang="nl-BE" sz="900" b="1" dirty="0" err="1">
                  <a:latin typeface="+mn-lt"/>
                </a:rPr>
                <a:t>voies</a:t>
              </a:r>
              <a:r>
                <a:rPr lang="nl-BE" sz="900" b="1" dirty="0">
                  <a:latin typeface="+mn-lt"/>
                </a:rPr>
                <a:t> </a:t>
              </a:r>
            </a:p>
            <a:p>
              <a:pPr algn="ctr"/>
              <a:r>
                <a:rPr lang="nl-BE" sz="900" b="1" dirty="0" err="1">
                  <a:latin typeface="+mn-lt"/>
                </a:rPr>
                <a:t>sont</a:t>
              </a:r>
              <a:r>
                <a:rPr lang="nl-BE" sz="900" b="1" dirty="0">
                  <a:latin typeface="+mn-lt"/>
                </a:rPr>
                <a:t> </a:t>
              </a:r>
              <a:r>
                <a:rPr lang="nl-BE" sz="900" b="1" dirty="0" err="1">
                  <a:latin typeface="+mn-lt"/>
                </a:rPr>
                <a:t>libres</a:t>
              </a:r>
              <a:endParaRPr lang="nl-BE" sz="900" b="1" dirty="0">
                <a:latin typeface="+mn-lt"/>
              </a:endParaRPr>
            </a:p>
          </p:txBody>
        </p:sp>
        <p:sp>
          <p:nvSpPr>
            <p:cNvPr id="153" name="Rounded Rectangle 122"/>
            <p:cNvSpPr>
              <a:spLocks noChangeArrowheads="1"/>
            </p:cNvSpPr>
            <p:nvPr/>
          </p:nvSpPr>
          <p:spPr bwMode="auto">
            <a:xfrm>
              <a:off x="1735108" y="3931224"/>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900" b="1" dirty="0">
                  <a:latin typeface="+mn-lt"/>
                </a:rPr>
                <a:t>Reprise du </a:t>
              </a:r>
            </a:p>
            <a:p>
              <a:pPr algn="ctr"/>
              <a:r>
                <a:rPr lang="nl-BE" sz="900" b="1" dirty="0">
                  <a:latin typeface="+mn-lt"/>
                </a:rPr>
                <a:t>mouvement</a:t>
              </a:r>
            </a:p>
          </p:txBody>
        </p:sp>
        <p:cxnSp>
          <p:nvCxnSpPr>
            <p:cNvPr id="154" name="Straight Arrow Connector 135"/>
            <p:cNvCxnSpPr>
              <a:cxnSpLocks noChangeShapeType="1"/>
            </p:cNvCxnSpPr>
            <p:nvPr/>
          </p:nvCxnSpPr>
          <p:spPr bwMode="auto">
            <a:xfrm flipH="1">
              <a:off x="2087582" y="4408844"/>
              <a:ext cx="1489" cy="990365"/>
            </a:xfrm>
            <a:prstGeom prst="straightConnector1">
              <a:avLst/>
            </a:prstGeom>
            <a:noFill/>
            <a:ln w="12700" algn="ctr">
              <a:solidFill>
                <a:schemeClr val="accent1"/>
              </a:solidFill>
              <a:prstDash val="dash"/>
              <a:round/>
              <a:headEnd/>
              <a:tailEnd type="none" w="med" len="med"/>
            </a:ln>
          </p:spPr>
        </p:cxnSp>
      </p:grpSp>
      <p:pic>
        <p:nvPicPr>
          <p:cNvPr id="121" name="Picture 120">
            <a:extLst>
              <a:ext uri="{FF2B5EF4-FFF2-40B4-BE49-F238E27FC236}">
                <a16:creationId xmlns:a16="http://schemas.microsoft.com/office/drawing/2014/main" id="{ED8A392A-9FE3-4336-97A5-A745AC92C0EF}"/>
              </a:ext>
            </a:extLst>
          </p:cNvPr>
          <p:cNvPicPr>
            <a:picLocks noChangeAspect="1"/>
          </p:cNvPicPr>
          <p:nvPr/>
        </p:nvPicPr>
        <p:blipFill>
          <a:blip r:embed="rId16"/>
          <a:stretch>
            <a:fillRect/>
          </a:stretch>
        </p:blipFill>
        <p:spPr>
          <a:xfrm>
            <a:off x="1910890" y="6517784"/>
            <a:ext cx="234825" cy="323116"/>
          </a:xfrm>
          <a:prstGeom prst="rect">
            <a:avLst/>
          </a:prstGeom>
        </p:spPr>
      </p:pic>
      <p:pic>
        <p:nvPicPr>
          <p:cNvPr id="9" name="Picture 8">
            <a:extLst>
              <a:ext uri="{FF2B5EF4-FFF2-40B4-BE49-F238E27FC236}">
                <a16:creationId xmlns:a16="http://schemas.microsoft.com/office/drawing/2014/main" id="{F24D09EA-11C0-43C0-8E18-832BC47EED6E}"/>
              </a:ext>
            </a:extLst>
          </p:cNvPr>
          <p:cNvPicPr>
            <a:picLocks noChangeAspect="1"/>
          </p:cNvPicPr>
          <p:nvPr/>
        </p:nvPicPr>
        <p:blipFill>
          <a:blip r:embed="rId17"/>
          <a:stretch>
            <a:fillRect/>
          </a:stretch>
        </p:blipFill>
        <p:spPr>
          <a:xfrm>
            <a:off x="1830928" y="6200624"/>
            <a:ext cx="79255" cy="695004"/>
          </a:xfrm>
          <a:prstGeom prst="rect">
            <a:avLst/>
          </a:prstGeom>
        </p:spPr>
      </p:pic>
    </p:spTree>
    <p:extLst>
      <p:ext uri="{BB962C8B-B14F-4D97-AF65-F5344CB8AC3E}">
        <p14:creationId xmlns:p14="http://schemas.microsoft.com/office/powerpoint/2010/main" val="7409267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53537" y="1010098"/>
            <a:ext cx="701675" cy="1582810"/>
            <a:chOff x="1753537" y="1010098"/>
            <a:chExt cx="701675" cy="1582810"/>
          </a:xfrm>
        </p:grpSpPr>
        <p:cxnSp>
          <p:nvCxnSpPr>
            <p:cNvPr id="19" name="Straight Arrow Connector 135"/>
            <p:cNvCxnSpPr>
              <a:cxnSpLocks noChangeShapeType="1"/>
            </p:cNvCxnSpPr>
            <p:nvPr/>
          </p:nvCxnSpPr>
          <p:spPr bwMode="auto">
            <a:xfrm flipH="1">
              <a:off x="2085944" y="2087536"/>
              <a:ext cx="1" cy="505372"/>
            </a:xfrm>
            <a:prstGeom prst="straightConnector1">
              <a:avLst/>
            </a:prstGeom>
            <a:noFill/>
            <a:ln w="12700" algn="ctr">
              <a:solidFill>
                <a:schemeClr val="accent1"/>
              </a:solidFill>
              <a:prstDash val="dash"/>
              <a:round/>
              <a:headEnd/>
              <a:tailEnd type="none" w="med" len="med"/>
            </a:ln>
          </p:spPr>
        </p:cxnSp>
        <p:cxnSp>
          <p:nvCxnSpPr>
            <p:cNvPr id="33" name="Straight Connector 32"/>
            <p:cNvCxnSpPr/>
            <p:nvPr/>
          </p:nvCxnSpPr>
          <p:spPr bwMode="auto">
            <a:xfrm>
              <a:off x="2088398" y="129733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36" name="Straight Connector 35"/>
            <p:cNvCxnSpPr/>
            <p:nvPr/>
          </p:nvCxnSpPr>
          <p:spPr bwMode="auto">
            <a:xfrm>
              <a:off x="2085946" y="198752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28" name="Rounded Rectangle 122"/>
            <p:cNvSpPr>
              <a:spLocks noChangeArrowheads="1"/>
            </p:cNvSpPr>
            <p:nvPr/>
          </p:nvSpPr>
          <p:spPr bwMode="auto">
            <a:xfrm>
              <a:off x="1753537" y="1554139"/>
              <a:ext cx="701675" cy="433387"/>
            </a:xfrm>
            <a:prstGeom prst="roundRect">
              <a:avLst>
                <a:gd name="adj" fmla="val 16667"/>
              </a:avLst>
            </a:prstGeom>
            <a:solidFill>
              <a:schemeClr val="bg1"/>
            </a:solidFill>
            <a:ln w="31750" algn="ctr">
              <a:solidFill>
                <a:schemeClr val="accent1"/>
              </a:solidFill>
              <a:round/>
              <a:headEnd/>
              <a:tailEnd/>
            </a:ln>
          </p:spPr>
          <p:txBody>
            <a:bodyPr lIns="0" tIns="0" rIns="0" bIns="0" anchor="ctr"/>
            <a:lstStyle/>
            <a:p>
              <a:pPr algn="ctr"/>
              <a:r>
                <a:rPr lang="en-US" sz="700" b="1" dirty="0">
                  <a:latin typeface="+mn-lt"/>
                </a:rPr>
                <a:t>Information</a:t>
              </a:r>
            </a:p>
            <a:p>
              <a:pPr algn="ctr"/>
              <a:r>
                <a:rPr lang="en-US" sz="700" b="1" dirty="0">
                  <a:latin typeface="+mn-lt"/>
                </a:rPr>
                <a:t>vers </a:t>
              </a:r>
            </a:p>
            <a:p>
              <a:pPr algn="ctr"/>
              <a:r>
                <a:rPr lang="en-US" sz="700" b="1" dirty="0">
                  <a:latin typeface="+mn-lt"/>
                </a:rPr>
                <a:t>le RS et/</a:t>
              </a:r>
              <a:r>
                <a:rPr lang="en-US" sz="700" b="1" dirty="0" err="1">
                  <a:latin typeface="+mn-lt"/>
                </a:rPr>
                <a:t>ou</a:t>
              </a:r>
              <a:r>
                <a:rPr lang="en-US" sz="700" b="1" dirty="0">
                  <a:latin typeface="+mn-lt"/>
                </a:rPr>
                <a:t> la LH</a:t>
              </a:r>
            </a:p>
          </p:txBody>
        </p:sp>
        <p:cxnSp>
          <p:nvCxnSpPr>
            <p:cNvPr id="29" name="Straight Arrow Connector 135"/>
            <p:cNvCxnSpPr>
              <a:cxnSpLocks noChangeShapeType="1"/>
            </p:cNvCxnSpPr>
            <p:nvPr/>
          </p:nvCxnSpPr>
          <p:spPr bwMode="auto">
            <a:xfrm>
              <a:off x="2086130" y="1010098"/>
              <a:ext cx="4770" cy="416433"/>
            </a:xfrm>
            <a:prstGeom prst="straightConnector1">
              <a:avLst/>
            </a:prstGeom>
            <a:noFill/>
            <a:ln w="12700" algn="ctr">
              <a:solidFill>
                <a:schemeClr val="accent1"/>
              </a:solidFill>
              <a:prstDash val="dash"/>
              <a:round/>
              <a:headEnd/>
              <a:tailEnd type="none" w="med" len="med"/>
            </a:ln>
          </p:spPr>
        </p:cxnSp>
      </p:grpSp>
      <p:sp>
        <p:nvSpPr>
          <p:cNvPr id="30" name="Rectangle 245"/>
          <p:cNvSpPr>
            <a:spLocks noChangeArrowheads="1"/>
          </p:cNvSpPr>
          <p:nvPr/>
        </p:nvSpPr>
        <p:spPr bwMode="auto">
          <a:xfrm>
            <a:off x="7915554" y="647586"/>
            <a:ext cx="3384376" cy="2471322"/>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latin typeface="+mn-lt"/>
              </a:rPr>
              <a:t>Les agents </a:t>
            </a:r>
            <a:r>
              <a:rPr lang="en-US" sz="1400" dirty="0" err="1">
                <a:latin typeface="+mn-lt"/>
              </a:rPr>
              <a:t>doivent</a:t>
            </a:r>
            <a:r>
              <a:rPr lang="en-US" sz="1400" dirty="0">
                <a:latin typeface="+mn-lt"/>
              </a:rPr>
              <a:t> informer </a:t>
            </a:r>
            <a:r>
              <a:rPr lang="en-US" sz="1400" dirty="0" err="1">
                <a:latin typeface="+mn-lt"/>
              </a:rPr>
              <a:t>immédiatement</a:t>
            </a:r>
            <a:r>
              <a:rPr lang="en-US" sz="1400" dirty="0">
                <a:latin typeface="+mn-lt"/>
              </a:rPr>
              <a:t> </a:t>
            </a:r>
            <a:r>
              <a:rPr lang="en-US" sz="1400" dirty="0" err="1">
                <a:latin typeface="+mn-lt"/>
              </a:rPr>
              <a:t>leur</a:t>
            </a:r>
            <a:r>
              <a:rPr lang="en-US" sz="1400" dirty="0">
                <a:latin typeface="+mn-lt"/>
              </a:rPr>
              <a:t> RS et/</a:t>
            </a:r>
            <a:r>
              <a:rPr lang="en-US" sz="1400" dirty="0" err="1">
                <a:latin typeface="+mn-lt"/>
              </a:rPr>
              <a:t>ou</a:t>
            </a:r>
            <a:r>
              <a:rPr lang="en-US" sz="1400" dirty="0">
                <a:latin typeface="+mn-lt"/>
              </a:rPr>
              <a:t> </a:t>
            </a:r>
            <a:r>
              <a:rPr lang="en-US" sz="1400" dirty="0" err="1">
                <a:latin typeface="+mn-lt"/>
              </a:rPr>
              <a:t>leur</a:t>
            </a:r>
            <a:r>
              <a:rPr lang="en-US" sz="1400" dirty="0">
                <a:latin typeface="+mn-lt"/>
              </a:rPr>
              <a:t> </a:t>
            </a:r>
            <a:r>
              <a:rPr lang="en-US" sz="1400" dirty="0" err="1">
                <a:latin typeface="+mn-lt"/>
              </a:rPr>
              <a:t>ligne</a:t>
            </a:r>
            <a:r>
              <a:rPr lang="en-US" sz="1400" dirty="0">
                <a:latin typeface="+mn-lt"/>
              </a:rPr>
              <a:t> </a:t>
            </a:r>
            <a:r>
              <a:rPr lang="en-US" sz="1400" dirty="0" err="1">
                <a:latin typeface="+mn-lt"/>
              </a:rPr>
              <a:t>hiérarchique</a:t>
            </a:r>
            <a:r>
              <a:rPr lang="en-US" sz="1400" dirty="0">
                <a:latin typeface="+mn-lt"/>
              </a:rPr>
              <a:t> à propos de </a:t>
            </a:r>
            <a:r>
              <a:rPr lang="en-US" sz="1400" dirty="0" err="1">
                <a:latin typeface="+mn-lt"/>
              </a:rPr>
              <a:t>l’incident</a:t>
            </a:r>
            <a:r>
              <a:rPr lang="en-US" sz="1400" dirty="0">
                <a:latin typeface="+mn-lt"/>
              </a:rPr>
              <a:t> et de </a:t>
            </a:r>
            <a:r>
              <a:rPr lang="en-US" sz="1400" dirty="0" err="1">
                <a:latin typeface="+mn-lt"/>
              </a:rPr>
              <a:t>ses</a:t>
            </a:r>
            <a:r>
              <a:rPr lang="en-US" sz="1400" dirty="0">
                <a:latin typeface="+mn-lt"/>
              </a:rPr>
              <a:t> </a:t>
            </a:r>
            <a:r>
              <a:rPr lang="en-US" sz="1400" dirty="0" err="1">
                <a:latin typeface="+mn-lt"/>
              </a:rPr>
              <a:t>éventuelles</a:t>
            </a:r>
            <a:r>
              <a:rPr lang="en-US" sz="1400" dirty="0">
                <a:latin typeface="+mn-lt"/>
              </a:rPr>
              <a:t> causes.</a:t>
            </a:r>
          </a:p>
          <a:p>
            <a:pPr algn="just"/>
            <a:endParaRPr lang="en-US" sz="1400" dirty="0">
              <a:latin typeface="+mn-lt"/>
            </a:endParaRPr>
          </a:p>
          <a:p>
            <a:pPr algn="just"/>
            <a:r>
              <a:rPr lang="en-US" sz="1400" dirty="0" err="1">
                <a:latin typeface="+mn-lt"/>
              </a:rPr>
              <a:t>Afin</a:t>
            </a:r>
            <a:r>
              <a:rPr lang="en-US" sz="1400" dirty="0">
                <a:latin typeface="+mn-lt"/>
              </a:rPr>
              <a:t> de </a:t>
            </a:r>
            <a:r>
              <a:rPr lang="en-US" sz="1400" dirty="0" err="1">
                <a:latin typeface="+mn-lt"/>
              </a:rPr>
              <a:t>s’assurer</a:t>
            </a:r>
            <a:r>
              <a:rPr lang="en-US" sz="1400" dirty="0">
                <a:latin typeface="+mn-lt"/>
              </a:rPr>
              <a:t> que </a:t>
            </a:r>
            <a:r>
              <a:rPr lang="en-US" sz="1400" dirty="0" err="1">
                <a:latin typeface="+mn-lt"/>
              </a:rPr>
              <a:t>cette</a:t>
            </a:r>
            <a:r>
              <a:rPr lang="en-US" sz="1400" dirty="0">
                <a:latin typeface="+mn-lt"/>
              </a:rPr>
              <a:t> </a:t>
            </a:r>
            <a:r>
              <a:rPr lang="en-US" sz="1400" dirty="0" err="1">
                <a:latin typeface="+mn-lt"/>
              </a:rPr>
              <a:t>procédure</a:t>
            </a:r>
            <a:r>
              <a:rPr lang="en-US" sz="1400" dirty="0">
                <a:latin typeface="+mn-lt"/>
              </a:rPr>
              <a:t> </a:t>
            </a:r>
            <a:r>
              <a:rPr lang="en-US" sz="1400" dirty="0" err="1">
                <a:latin typeface="+mn-lt"/>
              </a:rPr>
              <a:t>soit</a:t>
            </a:r>
            <a:r>
              <a:rPr lang="en-US" sz="1400" dirty="0">
                <a:latin typeface="+mn-lt"/>
              </a:rPr>
              <a:t> </a:t>
            </a:r>
            <a:r>
              <a:rPr lang="en-US" sz="1400" dirty="0" err="1">
                <a:latin typeface="+mn-lt"/>
              </a:rPr>
              <a:t>suivie</a:t>
            </a:r>
            <a:r>
              <a:rPr lang="en-US" sz="1400" dirty="0">
                <a:latin typeface="+mn-lt"/>
              </a:rPr>
              <a:t>, le RS Entrepreneur </a:t>
            </a:r>
            <a:r>
              <a:rPr lang="en-US" sz="1400" dirty="0" err="1">
                <a:latin typeface="+mn-lt"/>
              </a:rPr>
              <a:t>doit</a:t>
            </a:r>
            <a:r>
              <a:rPr lang="en-US" sz="1400" dirty="0">
                <a:latin typeface="+mn-lt"/>
              </a:rPr>
              <a:t> </a:t>
            </a:r>
            <a:r>
              <a:rPr lang="en-US" sz="1400" dirty="0" err="1">
                <a:latin typeface="+mn-lt"/>
              </a:rPr>
              <a:t>veiller</a:t>
            </a:r>
            <a:r>
              <a:rPr lang="en-US" sz="1400" dirty="0">
                <a:latin typeface="+mn-lt"/>
              </a:rPr>
              <a:t> à </a:t>
            </a:r>
            <a:r>
              <a:rPr lang="en-US" sz="1400" dirty="0" err="1">
                <a:latin typeface="+mn-lt"/>
              </a:rPr>
              <a:t>rappeler</a:t>
            </a:r>
            <a:r>
              <a:rPr lang="en-US" sz="1400" dirty="0">
                <a:latin typeface="+mn-lt"/>
              </a:rPr>
              <a:t> </a:t>
            </a:r>
            <a:r>
              <a:rPr lang="en-US" sz="1400" dirty="0" err="1">
                <a:latin typeface="+mn-lt"/>
              </a:rPr>
              <a:t>lors</a:t>
            </a:r>
            <a:r>
              <a:rPr lang="en-US" sz="1400" dirty="0">
                <a:latin typeface="+mn-lt"/>
              </a:rPr>
              <a:t> du briefing que les </a:t>
            </a:r>
            <a:r>
              <a:rPr lang="en-US" sz="1400" dirty="0" err="1">
                <a:latin typeface="+mn-lt"/>
              </a:rPr>
              <a:t>procédures</a:t>
            </a:r>
            <a:r>
              <a:rPr lang="en-US" sz="1400" dirty="0">
                <a:latin typeface="+mn-lt"/>
              </a:rPr>
              <a:t> internes </a:t>
            </a:r>
            <a:r>
              <a:rPr lang="en-US" sz="1400" dirty="0" err="1">
                <a:latin typeface="+mn-lt"/>
              </a:rPr>
              <a:t>doivent</a:t>
            </a:r>
            <a:r>
              <a:rPr lang="en-US" sz="1400" dirty="0">
                <a:latin typeface="+mn-lt"/>
              </a:rPr>
              <a:t> </a:t>
            </a:r>
            <a:r>
              <a:rPr lang="en-US" sz="1400" dirty="0" err="1">
                <a:latin typeface="+mn-lt"/>
              </a:rPr>
              <a:t>être</a:t>
            </a:r>
            <a:r>
              <a:rPr lang="en-US" sz="1400" dirty="0">
                <a:latin typeface="+mn-lt"/>
              </a:rPr>
              <a:t> </a:t>
            </a:r>
            <a:r>
              <a:rPr lang="en-US" sz="1400" dirty="0" err="1">
                <a:latin typeface="+mn-lt"/>
              </a:rPr>
              <a:t>strictement</a:t>
            </a:r>
            <a:r>
              <a:rPr lang="en-US" sz="1400" dirty="0">
                <a:latin typeface="+mn-lt"/>
              </a:rPr>
              <a:t> </a:t>
            </a:r>
            <a:r>
              <a:rPr lang="en-US" sz="1400" dirty="0" err="1">
                <a:latin typeface="+mn-lt"/>
              </a:rPr>
              <a:t>appliquées</a:t>
            </a:r>
            <a:r>
              <a:rPr lang="en-US" sz="1400" dirty="0">
                <a:latin typeface="+mn-lt"/>
              </a:rPr>
              <a:t> </a:t>
            </a:r>
            <a:r>
              <a:rPr lang="en-US" sz="1400" dirty="0" err="1">
                <a:latin typeface="+mn-lt"/>
              </a:rPr>
              <a:t>en</a:t>
            </a:r>
            <a:r>
              <a:rPr lang="en-US" sz="1400" dirty="0">
                <a:latin typeface="+mn-lt"/>
              </a:rPr>
              <a:t> </a:t>
            </a:r>
            <a:r>
              <a:rPr lang="en-US" sz="1400" dirty="0" err="1">
                <a:latin typeface="+mn-lt"/>
              </a:rPr>
              <a:t>cas</a:t>
            </a:r>
            <a:r>
              <a:rPr lang="en-US" sz="1400" dirty="0">
                <a:latin typeface="+mn-lt"/>
              </a:rPr>
              <a:t> de </a:t>
            </a:r>
            <a:r>
              <a:rPr lang="en-US" sz="1400" dirty="0" err="1">
                <a:latin typeface="+mn-lt"/>
              </a:rPr>
              <a:t>circonstances</a:t>
            </a:r>
            <a:r>
              <a:rPr lang="en-US" sz="1400" dirty="0">
                <a:latin typeface="+mn-lt"/>
              </a:rPr>
              <a:t> </a:t>
            </a:r>
            <a:r>
              <a:rPr lang="en-US" sz="1400" dirty="0" err="1">
                <a:latin typeface="+mn-lt"/>
              </a:rPr>
              <a:t>dégradées</a:t>
            </a:r>
            <a:r>
              <a:rPr lang="en-US" sz="1400" dirty="0">
                <a:latin typeface="+mn-lt"/>
              </a:rPr>
              <a:t>. </a:t>
            </a:r>
            <a:endParaRPr lang="nl-BE" sz="1400" dirty="0">
              <a:latin typeface="+mn-lt"/>
            </a:endParaRPr>
          </a:p>
        </p:txBody>
      </p:sp>
      <p:sp>
        <p:nvSpPr>
          <p:cNvPr id="31" name="Rectangle 245"/>
          <p:cNvSpPr>
            <a:spLocks noChangeArrowheads="1"/>
          </p:cNvSpPr>
          <p:nvPr/>
        </p:nvSpPr>
        <p:spPr bwMode="auto">
          <a:xfrm>
            <a:off x="1879584" y="3549678"/>
            <a:ext cx="3168352" cy="1656184"/>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La </a:t>
            </a:r>
            <a:r>
              <a:rPr lang="nl-BE" sz="1400" dirty="0" err="1">
                <a:latin typeface="+mn-lt"/>
              </a:rPr>
              <a:t>décision</a:t>
            </a:r>
            <a:r>
              <a:rPr lang="nl-BE" sz="1400" dirty="0">
                <a:latin typeface="+mn-lt"/>
              </a:rPr>
              <a:t> de </a:t>
            </a:r>
            <a:r>
              <a:rPr lang="nl-BE" sz="1400" dirty="0" err="1">
                <a:latin typeface="+mn-lt"/>
              </a:rPr>
              <a:t>reprendre</a:t>
            </a:r>
            <a:r>
              <a:rPr lang="nl-BE" sz="1400" dirty="0">
                <a:latin typeface="+mn-lt"/>
              </a:rPr>
              <a:t> les </a:t>
            </a:r>
            <a:r>
              <a:rPr lang="nl-BE" sz="1400" dirty="0" err="1">
                <a:latin typeface="+mn-lt"/>
              </a:rPr>
              <a:t>travaux</a:t>
            </a:r>
            <a:r>
              <a:rPr lang="nl-BE" sz="1400" dirty="0">
                <a:latin typeface="+mn-lt"/>
              </a:rPr>
              <a:t> </a:t>
            </a:r>
            <a:r>
              <a:rPr lang="nl-BE" sz="1400" dirty="0" err="1">
                <a:latin typeface="+mn-lt"/>
              </a:rPr>
              <a:t>n’appartient</a:t>
            </a:r>
            <a:r>
              <a:rPr lang="nl-BE" sz="1400" dirty="0">
                <a:latin typeface="+mn-lt"/>
              </a:rPr>
              <a:t> PAS à la </a:t>
            </a:r>
            <a:r>
              <a:rPr lang="nl-BE" sz="1400" dirty="0" err="1">
                <a:latin typeface="+mn-lt"/>
              </a:rPr>
              <a:t>vigie</a:t>
            </a:r>
            <a:r>
              <a:rPr lang="nl-BE" sz="1400" dirty="0">
                <a:latin typeface="+mn-lt"/>
              </a:rPr>
              <a:t> </a:t>
            </a:r>
            <a:r>
              <a:rPr lang="nl-BE" sz="1400" dirty="0" err="1">
                <a:latin typeface="+mn-lt"/>
              </a:rPr>
              <a:t>ou</a:t>
            </a:r>
            <a:r>
              <a:rPr lang="nl-BE" sz="1400" dirty="0">
                <a:latin typeface="+mn-lt"/>
              </a:rPr>
              <a:t> </a:t>
            </a:r>
            <a:r>
              <a:rPr lang="nl-BE" sz="1400" dirty="0" err="1">
                <a:latin typeface="+mn-lt"/>
              </a:rPr>
              <a:t>aux</a:t>
            </a:r>
            <a:r>
              <a:rPr lang="nl-BE" sz="1400" dirty="0">
                <a:latin typeface="+mn-lt"/>
              </a:rPr>
              <a:t> </a:t>
            </a:r>
            <a:r>
              <a:rPr lang="nl-BE" sz="1400" dirty="0" err="1">
                <a:latin typeface="+mn-lt"/>
              </a:rPr>
              <a:t>agents</a:t>
            </a:r>
            <a:r>
              <a:rPr lang="nl-BE" sz="1400" dirty="0">
                <a:latin typeface="+mn-lt"/>
              </a:rPr>
              <a:t>.</a:t>
            </a:r>
          </a:p>
          <a:p>
            <a:pPr algn="just"/>
            <a:endParaRPr lang="nl-BE" sz="1400" dirty="0">
              <a:latin typeface="+mn-lt"/>
            </a:endParaRPr>
          </a:p>
          <a:p>
            <a:pPr algn="just"/>
            <a:r>
              <a:rPr lang="nl-BE" sz="1400" dirty="0" err="1">
                <a:latin typeface="+mn-lt"/>
              </a:rPr>
              <a:t>Ils</a:t>
            </a:r>
            <a:r>
              <a:rPr lang="nl-BE" sz="1400" dirty="0">
                <a:latin typeface="+mn-lt"/>
              </a:rPr>
              <a:t> </a:t>
            </a:r>
            <a:r>
              <a:rPr lang="nl-BE" sz="1400" dirty="0" err="1">
                <a:latin typeface="+mn-lt"/>
              </a:rPr>
              <a:t>doivent</a:t>
            </a:r>
            <a:r>
              <a:rPr lang="nl-BE" sz="1400" dirty="0">
                <a:latin typeface="+mn-lt"/>
              </a:rPr>
              <a:t> </a:t>
            </a:r>
            <a:r>
              <a:rPr lang="nl-BE" sz="1400" dirty="0" err="1">
                <a:latin typeface="+mn-lt"/>
              </a:rPr>
              <a:t>attendre</a:t>
            </a:r>
            <a:r>
              <a:rPr lang="nl-BE" sz="1400" dirty="0">
                <a:latin typeface="+mn-lt"/>
              </a:rPr>
              <a:t> les </a:t>
            </a:r>
            <a:r>
              <a:rPr lang="nl-BE" sz="1400" dirty="0" err="1">
                <a:latin typeface="+mn-lt"/>
              </a:rPr>
              <a:t>instructions</a:t>
            </a:r>
            <a:r>
              <a:rPr lang="nl-BE" sz="1400" dirty="0">
                <a:latin typeface="+mn-lt"/>
              </a:rPr>
              <a:t> de leur </a:t>
            </a:r>
            <a:r>
              <a:rPr lang="nl-BE" sz="1400" dirty="0" err="1">
                <a:latin typeface="+mn-lt"/>
              </a:rPr>
              <a:t>ligne</a:t>
            </a:r>
            <a:r>
              <a:rPr lang="nl-BE" sz="1400" dirty="0">
                <a:latin typeface="+mn-lt"/>
              </a:rPr>
              <a:t> </a:t>
            </a:r>
            <a:r>
              <a:rPr lang="nl-BE" sz="1400" dirty="0" err="1">
                <a:latin typeface="+mn-lt"/>
              </a:rPr>
              <a:t>hiérarchique</a:t>
            </a:r>
            <a:r>
              <a:rPr lang="nl-BE" sz="1400" dirty="0">
                <a:latin typeface="+mn-lt"/>
              </a:rPr>
              <a:t> </a:t>
            </a:r>
            <a:r>
              <a:rPr lang="nl-BE" sz="1400" dirty="0" err="1">
                <a:latin typeface="+mn-lt"/>
              </a:rPr>
              <a:t>conformément</a:t>
            </a:r>
            <a:r>
              <a:rPr lang="nl-BE" sz="1400" dirty="0">
                <a:latin typeface="+mn-lt"/>
              </a:rPr>
              <a:t> </a:t>
            </a:r>
            <a:r>
              <a:rPr lang="nl-BE" sz="1400" dirty="0" err="1">
                <a:latin typeface="+mn-lt"/>
              </a:rPr>
              <a:t>aux</a:t>
            </a:r>
            <a:r>
              <a:rPr lang="nl-BE" sz="1400" dirty="0">
                <a:latin typeface="+mn-lt"/>
              </a:rPr>
              <a:t> procédures </a:t>
            </a:r>
            <a:r>
              <a:rPr lang="nl-BE" sz="1400" dirty="0" err="1">
                <a:latin typeface="+mn-lt"/>
              </a:rPr>
              <a:t>internes</a:t>
            </a:r>
            <a:r>
              <a:rPr lang="nl-BE" sz="1400" dirty="0">
                <a:latin typeface="+mn-lt"/>
              </a:rPr>
              <a:t>. </a:t>
            </a:r>
          </a:p>
        </p:txBody>
      </p:sp>
      <p:pic>
        <p:nvPicPr>
          <p:cNvPr id="32"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97729" y="3549678"/>
            <a:ext cx="407378" cy="550811"/>
          </a:xfrm>
          <a:prstGeom prst="rect">
            <a:avLst/>
          </a:prstGeom>
          <a:noFill/>
          <a:ln w="9525">
            <a:noFill/>
            <a:miter lim="800000"/>
            <a:headEnd/>
            <a:tailEnd/>
          </a:ln>
        </p:spPr>
      </p:pic>
      <p:sp>
        <p:nvSpPr>
          <p:cNvPr id="16" name="Text Placeholder 1"/>
          <p:cNvSpPr>
            <a:spLocks noGrp="1"/>
          </p:cNvSpPr>
          <p:nvPr>
            <p:ph type="body" sz="quarter" idx="18"/>
          </p:nvPr>
        </p:nvSpPr>
        <p:spPr>
          <a:xfrm>
            <a:off x="9912424" y="169422"/>
            <a:ext cx="1912823" cy="360363"/>
          </a:xfrm>
        </p:spPr>
        <p:txBody>
          <a:bodyPr/>
          <a:lstStyle/>
          <a:p>
            <a:r>
              <a:rPr lang="en-GB" dirty="0"/>
              <a:t>2. Incidents </a:t>
            </a:r>
          </a:p>
          <a:p>
            <a:r>
              <a:rPr lang="en-GB" dirty="0"/>
              <a:t>2.1 Pas de </a:t>
            </a:r>
            <a:r>
              <a:rPr lang="en-GB" dirty="0" err="1"/>
              <a:t>libération</a:t>
            </a:r>
            <a:r>
              <a:rPr lang="en-GB" dirty="0"/>
              <a:t> de la </a:t>
            </a:r>
            <a:r>
              <a:rPr lang="en-GB" dirty="0" err="1"/>
              <a:t>voie</a:t>
            </a:r>
            <a:endParaRPr lang="en-GB" dirty="0"/>
          </a:p>
        </p:txBody>
      </p:sp>
      <p:grpSp>
        <p:nvGrpSpPr>
          <p:cNvPr id="27" name="Group 26"/>
          <p:cNvGrpSpPr/>
          <p:nvPr/>
        </p:nvGrpSpPr>
        <p:grpSpPr>
          <a:xfrm>
            <a:off x="2351584" y="688032"/>
            <a:ext cx="5267197" cy="2014482"/>
            <a:chOff x="2835447" y="3363081"/>
            <a:chExt cx="6497751" cy="2550567"/>
          </a:xfrm>
        </p:grpSpPr>
        <p:sp>
          <p:nvSpPr>
            <p:cNvPr id="34" name="Ovale toelichting 9"/>
            <p:cNvSpPr>
              <a:spLocks noChangeArrowheads="1"/>
            </p:cNvSpPr>
            <p:nvPr/>
          </p:nvSpPr>
          <p:spPr bwMode="auto">
            <a:xfrm>
              <a:off x="5912621" y="4006027"/>
              <a:ext cx="1152525" cy="720725"/>
            </a:xfrm>
            <a:prstGeom prst="wedgeEllipseCallout">
              <a:avLst>
                <a:gd name="adj1" fmla="val -61616"/>
                <a:gd name="adj2" fmla="val 43634"/>
              </a:avLst>
            </a:prstGeom>
            <a:solidFill>
              <a:schemeClr val="bg1"/>
            </a:solidFill>
            <a:ln w="31750" algn="ctr">
              <a:solidFill>
                <a:srgbClr val="B2B2B2"/>
              </a:solidFill>
              <a:round/>
              <a:headEnd/>
              <a:tailEnd/>
            </a:ln>
          </p:spPr>
          <p:txBody>
            <a:bodyPr wrap="none" anchor="ctr"/>
            <a:lstStyle/>
            <a:p>
              <a:pPr algn="ctr"/>
              <a:endParaRPr lang="nl-BE"/>
            </a:p>
          </p:txBody>
        </p:sp>
        <p:sp>
          <p:nvSpPr>
            <p:cNvPr id="35" name="Ovale toelichting 7"/>
            <p:cNvSpPr/>
            <p:nvPr/>
          </p:nvSpPr>
          <p:spPr bwMode="auto">
            <a:xfrm>
              <a:off x="6743700" y="3716338"/>
              <a:ext cx="1079500" cy="431800"/>
            </a:xfrm>
            <a:prstGeom prst="wedgeEllipseCallout">
              <a:avLst>
                <a:gd name="adj1" fmla="val 7386"/>
                <a:gd name="adj2" fmla="val 9997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37" name="Text Box 9"/>
            <p:cNvSpPr txBox="1">
              <a:spLocks noChangeArrowheads="1"/>
            </p:cNvSpPr>
            <p:nvPr/>
          </p:nvSpPr>
          <p:spPr bwMode="auto">
            <a:xfrm>
              <a:off x="5375275" y="3573463"/>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38" name="Text Box 9"/>
            <p:cNvSpPr txBox="1">
              <a:spLocks noChangeArrowheads="1"/>
            </p:cNvSpPr>
            <p:nvPr/>
          </p:nvSpPr>
          <p:spPr bwMode="auto">
            <a:xfrm>
              <a:off x="7751764" y="3573463"/>
              <a:ext cx="719137"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39" name="Right Brace 19"/>
            <p:cNvSpPr>
              <a:spLocks/>
            </p:cNvSpPr>
            <p:nvPr/>
          </p:nvSpPr>
          <p:spPr bwMode="auto">
            <a:xfrm>
              <a:off x="5375275" y="3573463"/>
              <a:ext cx="215900" cy="1871662"/>
            </a:xfrm>
            <a:prstGeom prst="rightBrace">
              <a:avLst>
                <a:gd name="adj1" fmla="val 8348"/>
                <a:gd name="adj2" fmla="val 50000"/>
              </a:avLst>
            </a:prstGeom>
            <a:noFill/>
            <a:ln w="31750" algn="ctr">
              <a:solidFill>
                <a:srgbClr val="B2B2B2"/>
              </a:solidFill>
              <a:round/>
              <a:headEnd/>
              <a:tailEnd/>
            </a:ln>
          </p:spPr>
          <p:txBody>
            <a:bodyPr wrap="none" anchor="ctr"/>
            <a:lstStyle/>
            <a:p>
              <a:pPr algn="ctr"/>
              <a:endParaRPr lang="en-US"/>
            </a:p>
          </p:txBody>
        </p:sp>
        <p:sp>
          <p:nvSpPr>
            <p:cNvPr id="45" name="Rechthoek 41"/>
            <p:cNvSpPr>
              <a:spLocks noChangeArrowheads="1"/>
            </p:cNvSpPr>
            <p:nvPr/>
          </p:nvSpPr>
          <p:spPr bwMode="auto">
            <a:xfrm>
              <a:off x="8237516" y="5519282"/>
              <a:ext cx="1095682" cy="382406"/>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latin typeface="+mn-lt"/>
                </a:rPr>
                <a:t>CHEF DE TRAVAIL – </a:t>
              </a:r>
            </a:p>
            <a:p>
              <a:pPr algn="ctr"/>
              <a:r>
                <a:rPr lang="nl-BE" sz="800" b="1" dirty="0">
                  <a:solidFill>
                    <a:schemeClr val="bg1"/>
                  </a:solidFill>
                  <a:latin typeface="+mn-lt"/>
                </a:rPr>
                <a:t>RS ENTREPRENEUR</a:t>
              </a:r>
            </a:p>
          </p:txBody>
        </p:sp>
        <p:sp>
          <p:nvSpPr>
            <p:cNvPr id="46" name="Rechthoek 35"/>
            <p:cNvSpPr>
              <a:spLocks noChangeArrowheads="1"/>
            </p:cNvSpPr>
            <p:nvPr/>
          </p:nvSpPr>
          <p:spPr bwMode="auto">
            <a:xfrm>
              <a:off x="7010338" y="5528603"/>
              <a:ext cx="1178600"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latin typeface="+mn-lt"/>
                </a:rPr>
                <a:t>LIGNE HIÉRARCHIQUE</a:t>
              </a:r>
            </a:p>
            <a:p>
              <a:pPr algn="ctr"/>
              <a:r>
                <a:rPr lang="nl-BE" sz="800" b="1" dirty="0">
                  <a:solidFill>
                    <a:schemeClr val="bg1"/>
                  </a:solidFill>
                  <a:latin typeface="+mn-lt"/>
                </a:rPr>
                <a:t>ENTREPRENEUR</a:t>
              </a:r>
            </a:p>
          </p:txBody>
        </p:sp>
        <p:sp>
          <p:nvSpPr>
            <p:cNvPr id="47" name="TextBox 46"/>
            <p:cNvSpPr txBox="1"/>
            <p:nvPr/>
          </p:nvSpPr>
          <p:spPr>
            <a:xfrm>
              <a:off x="7838275" y="4970152"/>
              <a:ext cx="798484" cy="350713"/>
            </a:xfrm>
            <a:prstGeom prst="rect">
              <a:avLst/>
            </a:prstGeom>
            <a:noFill/>
          </p:spPr>
          <p:txBody>
            <a:bodyPr wrap="square" rtlCol="0">
              <a:spAutoFit/>
            </a:bodyPr>
            <a:lstStyle/>
            <a:p>
              <a:r>
                <a:rPr lang="en-US" sz="1200" dirty="0"/>
                <a:t>et/</a:t>
              </a:r>
              <a:r>
                <a:rPr lang="en-US" sz="1200" dirty="0" err="1"/>
                <a:t>ou</a:t>
              </a:r>
              <a:endParaRPr lang="nl-BE" sz="1200" dirty="0"/>
            </a:p>
          </p:txBody>
        </p:sp>
        <p:pic>
          <p:nvPicPr>
            <p:cNvPr id="48" name="Picture 47"/>
            <p:cNvPicPr>
              <a:picLocks noChangeAspect="1"/>
            </p:cNvPicPr>
            <p:nvPr/>
          </p:nvPicPr>
          <p:blipFill>
            <a:blip r:embed="rId3"/>
            <a:stretch>
              <a:fillRect/>
            </a:stretch>
          </p:blipFill>
          <p:spPr>
            <a:xfrm>
              <a:off x="7451664" y="4286857"/>
              <a:ext cx="353599" cy="1182727"/>
            </a:xfrm>
            <a:prstGeom prst="rect">
              <a:avLst/>
            </a:prstGeom>
            <a:ln w="25400">
              <a:solidFill>
                <a:schemeClr val="tx2">
                  <a:lumMod val="85000"/>
                </a:schemeClr>
              </a:solidFill>
            </a:ln>
          </p:spPr>
        </p:pic>
        <p:pic>
          <p:nvPicPr>
            <p:cNvPr id="49" name="Picture 48"/>
            <p:cNvPicPr>
              <a:picLocks noChangeAspect="1"/>
            </p:cNvPicPr>
            <p:nvPr/>
          </p:nvPicPr>
          <p:blipFill>
            <a:blip r:embed="rId4"/>
            <a:stretch>
              <a:fillRect/>
            </a:stretch>
          </p:blipFill>
          <p:spPr>
            <a:xfrm>
              <a:off x="8522061" y="4268495"/>
              <a:ext cx="475529" cy="1176630"/>
            </a:xfrm>
            <a:prstGeom prst="rect">
              <a:avLst/>
            </a:prstGeom>
            <a:ln w="9525">
              <a:solidFill>
                <a:schemeClr val="tx2">
                  <a:lumMod val="85000"/>
                </a:schemeClr>
              </a:solidFill>
            </a:ln>
          </p:spPr>
        </p:pic>
        <p:grpSp>
          <p:nvGrpSpPr>
            <p:cNvPr id="50" name="Group 49"/>
            <p:cNvGrpSpPr>
              <a:grpSpLocks noChangeAspect="1"/>
            </p:cNvGrpSpPr>
            <p:nvPr/>
          </p:nvGrpSpPr>
          <p:grpSpPr>
            <a:xfrm>
              <a:off x="2835447" y="3363081"/>
              <a:ext cx="2148710" cy="2161347"/>
              <a:chOff x="4079876" y="2565401"/>
              <a:chExt cx="3365517" cy="3385310"/>
            </a:xfrm>
          </p:grpSpPr>
          <p:grpSp>
            <p:nvGrpSpPr>
              <p:cNvPr id="51" name="Group 32"/>
              <p:cNvGrpSpPr>
                <a:grpSpLocks/>
              </p:cNvGrpSpPr>
              <p:nvPr/>
            </p:nvGrpSpPr>
            <p:grpSpPr bwMode="auto">
              <a:xfrm>
                <a:off x="4511675" y="2708276"/>
                <a:ext cx="2376488" cy="2016125"/>
                <a:chOff x="5724128" y="2636912"/>
                <a:chExt cx="2376264" cy="2016224"/>
              </a:xfrm>
            </p:grpSpPr>
            <p:cxnSp>
              <p:nvCxnSpPr>
                <p:cNvPr id="59" name="Straight Connector 25"/>
                <p:cNvCxnSpPr>
                  <a:cxnSpLocks noChangeShapeType="1"/>
                </p:cNvCxnSpPr>
                <p:nvPr/>
              </p:nvCxnSpPr>
              <p:spPr bwMode="auto">
                <a:xfrm flipH="1">
                  <a:off x="5724128" y="2636912"/>
                  <a:ext cx="1224136" cy="2016224"/>
                </a:xfrm>
                <a:prstGeom prst="line">
                  <a:avLst/>
                </a:prstGeom>
                <a:noFill/>
                <a:ln w="19050" algn="ctr">
                  <a:solidFill>
                    <a:srgbClr val="92D050"/>
                  </a:solidFill>
                  <a:prstDash val="sysDash"/>
                  <a:round/>
                  <a:headEnd/>
                  <a:tailEnd/>
                </a:ln>
              </p:spPr>
            </p:cxnSp>
            <p:cxnSp>
              <p:nvCxnSpPr>
                <p:cNvPr id="60" name="Straight Connector 59"/>
                <p:cNvCxnSpPr/>
                <p:nvPr/>
              </p:nvCxnSpPr>
              <p:spPr bwMode="auto">
                <a:xfrm flipH="1">
                  <a:off x="5724128" y="4531210"/>
                  <a:ext cx="2376264" cy="0"/>
                </a:xfrm>
                <a:prstGeom prst="line">
                  <a:avLst/>
                </a:prstGeom>
                <a:noFill/>
                <a:ln w="19050" algn="ctr">
                  <a:gradFill flip="none" rotWithShape="1">
                    <a:gsLst>
                      <a:gs pos="0">
                        <a:srgbClr val="92D050"/>
                      </a:gs>
                      <a:gs pos="97000">
                        <a:srgbClr val="FF0000"/>
                      </a:gs>
                    </a:gsLst>
                    <a:lin ang="10800000" scaled="0"/>
                    <a:tileRect/>
                  </a:gradFill>
                  <a:prstDash val="sysDash"/>
                  <a:round/>
                  <a:headEnd/>
                  <a:tailEnd/>
                </a:ln>
              </p:spPr>
            </p:cxnSp>
            <p:cxnSp>
              <p:nvCxnSpPr>
                <p:cNvPr id="61" name="Straight Connector 60"/>
                <p:cNvCxnSpPr/>
                <p:nvPr/>
              </p:nvCxnSpPr>
              <p:spPr bwMode="auto">
                <a:xfrm flipH="1" flipV="1">
                  <a:off x="6948264" y="2636912"/>
                  <a:ext cx="1152128" cy="1944216"/>
                </a:xfrm>
                <a:prstGeom prst="line">
                  <a:avLst/>
                </a:prstGeom>
                <a:noFill/>
                <a:ln w="19050" algn="ctr">
                  <a:gradFill flip="none" rotWithShape="1">
                    <a:gsLst>
                      <a:gs pos="0">
                        <a:srgbClr val="92D050"/>
                      </a:gs>
                      <a:gs pos="97000">
                        <a:srgbClr val="FF0000"/>
                      </a:gs>
                    </a:gsLst>
                    <a:lin ang="10800000" scaled="0"/>
                    <a:tileRect/>
                  </a:gradFill>
                  <a:prstDash val="sysDash"/>
                  <a:round/>
                  <a:headEnd/>
                  <a:tailEnd/>
                </a:ln>
              </p:spPr>
            </p:cxnSp>
          </p:grpSp>
          <p:pic>
            <p:nvPicPr>
              <p:cNvPr id="52"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4363" y="4508501"/>
                <a:ext cx="303212" cy="244475"/>
              </a:xfrm>
              <a:prstGeom prst="rect">
                <a:avLst/>
              </a:prstGeom>
              <a:noFill/>
              <a:ln w="9525">
                <a:noFill/>
                <a:miter lim="800000"/>
                <a:headEnd/>
                <a:tailEnd/>
              </a:ln>
            </p:spPr>
          </p:pic>
          <p:pic>
            <p:nvPicPr>
              <p:cNvPr id="53"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1176" y="2565401"/>
                <a:ext cx="303213" cy="244475"/>
              </a:xfrm>
              <a:prstGeom prst="rect">
                <a:avLst/>
              </a:prstGeom>
              <a:noFill/>
              <a:ln w="9525">
                <a:noFill/>
                <a:miter lim="800000"/>
                <a:headEnd/>
                <a:tailEnd/>
              </a:ln>
            </p:spPr>
          </p:pic>
          <p:pic>
            <p:nvPicPr>
              <p:cNvPr id="54"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3700" y="4437063"/>
                <a:ext cx="312738" cy="311150"/>
              </a:xfrm>
              <a:prstGeom prst="rect">
                <a:avLst/>
              </a:prstGeom>
              <a:noFill/>
              <a:ln w="9525">
                <a:noFill/>
                <a:miter lim="800000"/>
                <a:headEnd/>
                <a:tailEnd/>
              </a:ln>
            </p:spPr>
          </p:pic>
          <p:pic>
            <p:nvPicPr>
              <p:cNvPr id="55" name="Picture 54"/>
              <p:cNvPicPr>
                <a:picLocks noChangeAspect="1"/>
              </p:cNvPicPr>
              <p:nvPr/>
            </p:nvPicPr>
            <p:blipFill>
              <a:blip r:embed="rId7"/>
              <a:stretch>
                <a:fillRect/>
              </a:stretch>
            </p:blipFill>
            <p:spPr>
              <a:xfrm>
                <a:off x="4079876" y="2746693"/>
                <a:ext cx="560732" cy="1361777"/>
              </a:xfrm>
              <a:prstGeom prst="rect">
                <a:avLst/>
              </a:prstGeom>
            </p:spPr>
          </p:pic>
          <p:pic>
            <p:nvPicPr>
              <p:cNvPr id="56" name="Picture 55"/>
              <p:cNvPicPr>
                <a:picLocks noChangeAspect="1"/>
              </p:cNvPicPr>
              <p:nvPr/>
            </p:nvPicPr>
            <p:blipFill>
              <a:blip r:embed="rId8"/>
              <a:stretch>
                <a:fillRect/>
              </a:stretch>
            </p:blipFill>
            <p:spPr>
              <a:xfrm>
                <a:off x="6685933" y="2883869"/>
                <a:ext cx="759460" cy="1122188"/>
              </a:xfrm>
              <a:prstGeom prst="rect">
                <a:avLst/>
              </a:prstGeom>
            </p:spPr>
          </p:pic>
          <p:pic>
            <p:nvPicPr>
              <p:cNvPr id="57" name="Picture 56"/>
              <p:cNvPicPr>
                <a:picLocks noChangeAspect="1"/>
              </p:cNvPicPr>
              <p:nvPr/>
            </p:nvPicPr>
            <p:blipFill>
              <a:blip r:embed="rId8"/>
              <a:stretch>
                <a:fillRect/>
              </a:stretch>
            </p:blipFill>
            <p:spPr>
              <a:xfrm>
                <a:off x="4841722" y="4735831"/>
                <a:ext cx="822191" cy="1214880"/>
              </a:xfrm>
              <a:prstGeom prst="rect">
                <a:avLst/>
              </a:prstGeom>
            </p:spPr>
          </p:pic>
          <p:sp>
            <p:nvSpPr>
              <p:cNvPr id="58" name="Rechthoekige toelichting 57"/>
              <p:cNvSpPr>
                <a:spLocks noChangeArrowheads="1"/>
              </p:cNvSpPr>
              <p:nvPr/>
            </p:nvSpPr>
            <p:spPr bwMode="auto">
              <a:xfrm>
                <a:off x="6180931" y="4916284"/>
                <a:ext cx="1088849" cy="332534"/>
              </a:xfrm>
              <a:prstGeom prst="wedgeRectCallout">
                <a:avLst>
                  <a:gd name="adj1" fmla="val -133111"/>
                  <a:gd name="adj2" fmla="val -10197"/>
                </a:avLst>
              </a:prstGeom>
              <a:solidFill>
                <a:srgbClr val="FF0000"/>
              </a:solidFill>
              <a:ln w="31750" algn="ctr">
                <a:noFill/>
                <a:round/>
                <a:headEnd/>
                <a:tailEnd/>
              </a:ln>
            </p:spPr>
            <p:txBody>
              <a:bodyPr wrap="none" anchor="ctr"/>
              <a:lstStyle/>
              <a:p>
                <a:pPr algn="ctr"/>
                <a:r>
                  <a:rPr lang="nl-BE" sz="1000" b="1" dirty="0">
                    <a:solidFill>
                      <a:schemeClr val="bg1"/>
                    </a:solidFill>
                  </a:rPr>
                  <a:t>NON OK</a:t>
                </a:r>
              </a:p>
            </p:txBody>
          </p:sp>
        </p:grpSp>
      </p:gr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59896" y="3223372"/>
            <a:ext cx="6299524" cy="3511730"/>
          </a:xfrm>
          <a:prstGeom prst="rect">
            <a:avLst/>
          </a:prstGeom>
        </p:spPr>
      </p:pic>
      <p:pic>
        <p:nvPicPr>
          <p:cNvPr id="2" name="Picture 1">
            <a:extLst>
              <a:ext uri="{FF2B5EF4-FFF2-40B4-BE49-F238E27FC236}">
                <a16:creationId xmlns:a16="http://schemas.microsoft.com/office/drawing/2014/main" id="{25C50DE2-4CB3-4BE7-92BA-C529B5E2B760}"/>
              </a:ext>
            </a:extLst>
          </p:cNvPr>
          <p:cNvPicPr>
            <a:picLocks noChangeAspect="1"/>
          </p:cNvPicPr>
          <p:nvPr/>
        </p:nvPicPr>
        <p:blipFill>
          <a:blip r:embed="rId10"/>
          <a:stretch>
            <a:fillRect/>
          </a:stretch>
        </p:blipFill>
        <p:spPr>
          <a:xfrm>
            <a:off x="2085943" y="2342329"/>
            <a:ext cx="237765" cy="323116"/>
          </a:xfrm>
          <a:prstGeom prst="rect">
            <a:avLst/>
          </a:prstGeom>
        </p:spPr>
      </p:pic>
      <p:pic>
        <p:nvPicPr>
          <p:cNvPr id="41" name="Picture 40">
            <a:extLst>
              <a:ext uri="{FF2B5EF4-FFF2-40B4-BE49-F238E27FC236}">
                <a16:creationId xmlns:a16="http://schemas.microsoft.com/office/drawing/2014/main" id="{C14A689D-4CB1-4A45-AF0F-E9C3B05BF283}"/>
              </a:ext>
            </a:extLst>
          </p:cNvPr>
          <p:cNvPicPr>
            <a:picLocks noChangeAspect="1"/>
          </p:cNvPicPr>
          <p:nvPr/>
        </p:nvPicPr>
        <p:blipFill>
          <a:blip r:embed="rId11"/>
          <a:stretch>
            <a:fillRect/>
          </a:stretch>
        </p:blipFill>
        <p:spPr>
          <a:xfrm>
            <a:off x="2070023" y="2007510"/>
            <a:ext cx="79255" cy="695004"/>
          </a:xfrm>
          <a:prstGeom prst="rect">
            <a:avLst/>
          </a:prstGeom>
        </p:spPr>
      </p:pic>
    </p:spTree>
    <p:extLst>
      <p:ext uri="{BB962C8B-B14F-4D97-AF65-F5344CB8AC3E}">
        <p14:creationId xmlns:p14="http://schemas.microsoft.com/office/powerpoint/2010/main" val="392109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008188" y="762001"/>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Photo de famille “Entrepreneur”</a:t>
            </a:r>
          </a:p>
        </p:txBody>
      </p:sp>
      <p:sp>
        <p:nvSpPr>
          <p:cNvPr id="35" name="Rechthoek 35"/>
          <p:cNvSpPr>
            <a:spLocks noChangeArrowheads="1"/>
          </p:cNvSpPr>
          <p:nvPr/>
        </p:nvSpPr>
        <p:spPr bwMode="auto">
          <a:xfrm>
            <a:off x="3930039" y="2555925"/>
            <a:ext cx="864097" cy="360363"/>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VIGIE</a:t>
            </a:r>
          </a:p>
          <a:p>
            <a:pPr algn="ctr"/>
            <a:r>
              <a:rPr lang="nl-BE" sz="800" b="1" dirty="0">
                <a:solidFill>
                  <a:schemeClr val="bg1"/>
                </a:solidFill>
              </a:rPr>
              <a:t>ENTREPRENEUR</a:t>
            </a:r>
            <a:endParaRPr lang="nl-BE" sz="1100" b="1" dirty="0">
              <a:solidFill>
                <a:schemeClr val="bg1"/>
              </a:solidFill>
            </a:endParaRPr>
          </a:p>
        </p:txBody>
      </p:sp>
      <p:sp>
        <p:nvSpPr>
          <p:cNvPr id="36" name="Rechthoek 38"/>
          <p:cNvSpPr>
            <a:spLocks noChangeArrowheads="1"/>
          </p:cNvSpPr>
          <p:nvPr/>
        </p:nvSpPr>
        <p:spPr bwMode="auto">
          <a:xfrm>
            <a:off x="5189429" y="2555925"/>
            <a:ext cx="1152127" cy="360363"/>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1 AGENT </a:t>
            </a:r>
          </a:p>
          <a:p>
            <a:pPr algn="ctr"/>
            <a:r>
              <a:rPr lang="nl-BE" sz="800" b="1" dirty="0">
                <a:solidFill>
                  <a:schemeClr val="bg1"/>
                </a:solidFill>
              </a:rPr>
              <a:t>AU TRAVAIL</a:t>
            </a:r>
          </a:p>
        </p:txBody>
      </p:sp>
      <p:sp>
        <p:nvSpPr>
          <p:cNvPr id="40" name="Rechthoek 38"/>
          <p:cNvSpPr>
            <a:spLocks noChangeArrowheads="1"/>
          </p:cNvSpPr>
          <p:nvPr/>
        </p:nvSpPr>
        <p:spPr bwMode="auto">
          <a:xfrm>
            <a:off x="6773603" y="2555925"/>
            <a:ext cx="1296144" cy="360363"/>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2 AGENTS </a:t>
            </a:r>
          </a:p>
          <a:p>
            <a:pPr algn="ctr"/>
            <a:r>
              <a:rPr lang="nl-BE" sz="800" b="1" dirty="0">
                <a:solidFill>
                  <a:schemeClr val="bg1"/>
                </a:solidFill>
              </a:rPr>
              <a:t>AU TRAVAIL</a:t>
            </a:r>
          </a:p>
        </p:txBody>
      </p:sp>
      <p:sp>
        <p:nvSpPr>
          <p:cNvPr id="41" name="Tekstvak 35"/>
          <p:cNvSpPr txBox="1">
            <a:spLocks noChangeArrowheads="1"/>
          </p:cNvSpPr>
          <p:nvPr/>
        </p:nvSpPr>
        <p:spPr bwMode="auto">
          <a:xfrm>
            <a:off x="6169955" y="2026867"/>
            <a:ext cx="503237" cy="369888"/>
          </a:xfrm>
          <a:prstGeom prst="rect">
            <a:avLst/>
          </a:prstGeom>
          <a:noFill/>
          <a:ln w="9525">
            <a:noFill/>
            <a:miter lim="800000"/>
            <a:headEnd/>
            <a:tailEnd/>
          </a:ln>
        </p:spPr>
        <p:txBody>
          <a:bodyPr>
            <a:spAutoFit/>
          </a:bodyPr>
          <a:lstStyle/>
          <a:p>
            <a:r>
              <a:rPr lang="nl-BE" dirty="0"/>
              <a:t>ou</a:t>
            </a:r>
          </a:p>
        </p:txBody>
      </p:sp>
      <p:sp>
        <p:nvSpPr>
          <p:cNvPr id="43" name="Rechthoek 35"/>
          <p:cNvSpPr>
            <a:spLocks noChangeArrowheads="1"/>
          </p:cNvSpPr>
          <p:nvPr/>
        </p:nvSpPr>
        <p:spPr bwMode="auto">
          <a:xfrm>
            <a:off x="8600661" y="2555926"/>
            <a:ext cx="970384" cy="360238"/>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CHEF DE TRAVAIL – RS</a:t>
            </a:r>
            <a:endParaRPr lang="nl-BE" sz="1100" b="1" dirty="0">
              <a:solidFill>
                <a:schemeClr val="bg1"/>
              </a:solidFill>
            </a:endParaRPr>
          </a:p>
        </p:txBody>
      </p:sp>
      <p:sp>
        <p:nvSpPr>
          <p:cNvPr id="46" name="Rechthoek 35"/>
          <p:cNvSpPr>
            <a:spLocks noChangeArrowheads="1"/>
          </p:cNvSpPr>
          <p:nvPr/>
        </p:nvSpPr>
        <p:spPr bwMode="auto">
          <a:xfrm>
            <a:off x="2305276" y="2555924"/>
            <a:ext cx="1080120" cy="360239"/>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LIGNE HIÉRARCHIQUE</a:t>
            </a:r>
          </a:p>
          <a:p>
            <a:pPr algn="ctr"/>
            <a:r>
              <a:rPr lang="nl-BE" sz="800" b="1" dirty="0">
                <a:solidFill>
                  <a:schemeClr val="bg1"/>
                </a:solidFill>
              </a:rPr>
              <a:t>ENTREPRENEUR</a:t>
            </a:r>
          </a:p>
        </p:txBody>
      </p:sp>
      <p:sp>
        <p:nvSpPr>
          <p:cNvPr id="3" name="TextBox 2"/>
          <p:cNvSpPr txBox="1"/>
          <p:nvPr/>
        </p:nvSpPr>
        <p:spPr>
          <a:xfrm>
            <a:off x="2226625" y="3111910"/>
            <a:ext cx="8064500" cy="2349579"/>
          </a:xfrm>
          <a:prstGeom prst="roundRect">
            <a:avLst/>
          </a:prstGeom>
          <a:noFill/>
          <a:ln w="12700">
            <a:solidFill>
              <a:srgbClr val="FF0000"/>
            </a:solidFill>
            <a:prstDash val="dash"/>
          </a:ln>
        </p:spPr>
        <p:txBody>
          <a:bodyPr wrap="square" rtlCol="0">
            <a:spAutoFit/>
          </a:bodyPr>
          <a:lstStyle/>
          <a:p>
            <a:r>
              <a:rPr lang="en-US" sz="1200" b="1" u="sng" dirty="0" err="1">
                <a:latin typeface="+mn-lt"/>
              </a:rPr>
              <a:t>Remarques</a:t>
            </a:r>
            <a:endParaRPr lang="en-US" sz="1200" b="1" u="sng" dirty="0">
              <a:latin typeface="+mn-lt"/>
            </a:endParaRPr>
          </a:p>
          <a:p>
            <a:endParaRPr lang="en-US" sz="1200" dirty="0">
              <a:latin typeface="+mn-lt"/>
            </a:endParaRPr>
          </a:p>
          <a:p>
            <a:r>
              <a:rPr lang="en-US" sz="1200" dirty="0" err="1">
                <a:latin typeface="+mn-lt"/>
              </a:rPr>
              <a:t>Dans</a:t>
            </a:r>
            <a:r>
              <a:rPr lang="en-US" sz="1200" dirty="0">
                <a:latin typeface="+mn-lt"/>
              </a:rPr>
              <a:t> la </a:t>
            </a:r>
            <a:r>
              <a:rPr lang="en-US" sz="1200" dirty="0" err="1">
                <a:latin typeface="+mn-lt"/>
              </a:rPr>
              <a:t>présente</a:t>
            </a:r>
            <a:r>
              <a:rPr lang="en-US" sz="1200" dirty="0">
                <a:latin typeface="+mn-lt"/>
              </a:rPr>
              <a:t> </a:t>
            </a:r>
            <a:r>
              <a:rPr lang="en-US" sz="1200" dirty="0" err="1">
                <a:latin typeface="+mn-lt"/>
              </a:rPr>
              <a:t>unité</a:t>
            </a:r>
            <a:r>
              <a:rPr lang="en-US" sz="1200" dirty="0">
                <a:latin typeface="+mn-lt"/>
              </a:rPr>
              <a:t>:</a:t>
            </a:r>
          </a:p>
          <a:p>
            <a:endParaRPr lang="en-US" sz="1200" dirty="0">
              <a:latin typeface="+mn-lt"/>
            </a:endParaRPr>
          </a:p>
          <a:p>
            <a:pPr marL="228600" indent="-228600">
              <a:buAutoNum type="arabicPeriod"/>
            </a:pPr>
            <a:r>
              <a:rPr lang="en-US" sz="1200" dirty="0">
                <a:latin typeface="+mn-lt"/>
              </a:rPr>
              <a:t>A </a:t>
            </a:r>
            <a:r>
              <a:rPr lang="en-US" sz="1200" dirty="0" err="1">
                <a:latin typeface="+mn-lt"/>
              </a:rPr>
              <a:t>l’exception</a:t>
            </a:r>
            <a:r>
              <a:rPr lang="en-US" sz="1200" dirty="0">
                <a:latin typeface="+mn-lt"/>
              </a:rPr>
              <a:t> des </a:t>
            </a:r>
            <a:r>
              <a:rPr lang="en-US" sz="1200" dirty="0" err="1">
                <a:latin typeface="+mn-lt"/>
              </a:rPr>
              <a:t>extraits</a:t>
            </a:r>
            <a:r>
              <a:rPr lang="en-US" sz="1200" dirty="0">
                <a:latin typeface="+mn-lt"/>
              </a:rPr>
              <a:t> </a:t>
            </a:r>
            <a:r>
              <a:rPr lang="en-US" sz="1200" dirty="0" err="1">
                <a:latin typeface="+mn-lt"/>
              </a:rPr>
              <a:t>littéraux</a:t>
            </a:r>
            <a:r>
              <a:rPr lang="en-US" sz="1200" dirty="0">
                <a:latin typeface="+mn-lt"/>
              </a:rPr>
              <a:t> de la </a:t>
            </a:r>
            <a:r>
              <a:rPr lang="en-US" sz="1200" dirty="0" err="1">
                <a:latin typeface="+mn-lt"/>
              </a:rPr>
              <a:t>réglementation</a:t>
            </a:r>
            <a:r>
              <a:rPr lang="en-US" sz="1200" dirty="0">
                <a:latin typeface="+mn-lt"/>
              </a:rPr>
              <a:t>, le nom “</a:t>
            </a:r>
            <a:r>
              <a:rPr lang="en-US" sz="1200" dirty="0" err="1">
                <a:latin typeface="+mn-lt"/>
              </a:rPr>
              <a:t>vigie</a:t>
            </a:r>
            <a:r>
              <a:rPr lang="en-US" sz="1200" dirty="0">
                <a:latin typeface="+mn-lt"/>
              </a:rPr>
              <a:t>” est </a:t>
            </a:r>
            <a:r>
              <a:rPr lang="en-US" sz="1200" dirty="0" err="1">
                <a:latin typeface="+mn-lt"/>
              </a:rPr>
              <a:t>systématiquement</a:t>
            </a:r>
            <a:r>
              <a:rPr lang="en-US" sz="1200" dirty="0">
                <a:latin typeface="+mn-lt"/>
              </a:rPr>
              <a:t> </a:t>
            </a:r>
            <a:r>
              <a:rPr lang="en-US" sz="1200" dirty="0" err="1">
                <a:latin typeface="+mn-lt"/>
              </a:rPr>
              <a:t>utilisé</a:t>
            </a:r>
            <a:r>
              <a:rPr lang="en-US" sz="1200" dirty="0">
                <a:latin typeface="+mn-lt"/>
              </a:rPr>
              <a:t>, </a:t>
            </a:r>
            <a:r>
              <a:rPr lang="en-US" sz="1200" dirty="0" err="1">
                <a:latin typeface="+mn-lt"/>
              </a:rPr>
              <a:t>en</a:t>
            </a:r>
            <a:r>
              <a:rPr lang="en-US" sz="1200" dirty="0">
                <a:latin typeface="+mn-lt"/>
              </a:rPr>
              <a:t> lieu et place, de “</a:t>
            </a:r>
            <a:r>
              <a:rPr lang="en-US" sz="1200" dirty="0" err="1">
                <a:latin typeface="+mn-lt"/>
              </a:rPr>
              <a:t>l’agent</a:t>
            </a:r>
            <a:r>
              <a:rPr lang="en-US" sz="1200" dirty="0">
                <a:latin typeface="+mn-lt"/>
              </a:rPr>
              <a:t> qui veille à la sécurité”.</a:t>
            </a:r>
          </a:p>
          <a:p>
            <a:pPr marL="228600" indent="-228600">
              <a:buAutoNum type="arabicPeriod"/>
            </a:pPr>
            <a:endParaRPr lang="en-US" sz="1200" dirty="0">
              <a:latin typeface="+mn-lt"/>
            </a:endParaRPr>
          </a:p>
          <a:p>
            <a:pPr marL="228600" indent="-228600">
              <a:buAutoNum type="arabicPeriod"/>
            </a:pPr>
            <a:r>
              <a:rPr lang="en-US" sz="1200" dirty="0" err="1">
                <a:latin typeface="+mn-lt"/>
              </a:rPr>
              <a:t>L’abréviation</a:t>
            </a:r>
            <a:r>
              <a:rPr lang="en-US" sz="1200" dirty="0">
                <a:latin typeface="+mn-lt"/>
              </a:rPr>
              <a:t> “RS” est </a:t>
            </a:r>
            <a:r>
              <a:rPr lang="en-US" sz="1200" dirty="0" err="1">
                <a:latin typeface="+mn-lt"/>
              </a:rPr>
              <a:t>également</a:t>
            </a:r>
            <a:r>
              <a:rPr lang="en-US" sz="1200" dirty="0">
                <a:latin typeface="+mn-lt"/>
              </a:rPr>
              <a:t> </a:t>
            </a:r>
            <a:r>
              <a:rPr lang="en-US" sz="1200" dirty="0" err="1">
                <a:latin typeface="+mn-lt"/>
              </a:rPr>
              <a:t>systématiquement</a:t>
            </a:r>
            <a:r>
              <a:rPr lang="en-US" sz="1200" dirty="0">
                <a:latin typeface="+mn-lt"/>
              </a:rPr>
              <a:t> </a:t>
            </a:r>
            <a:r>
              <a:rPr lang="en-US" sz="1200" dirty="0" err="1">
                <a:latin typeface="+mn-lt"/>
              </a:rPr>
              <a:t>utilisée</a:t>
            </a:r>
            <a:r>
              <a:rPr lang="en-US" sz="1200" dirty="0">
                <a:latin typeface="+mn-lt"/>
              </a:rPr>
              <a:t>, </a:t>
            </a:r>
            <a:r>
              <a:rPr lang="en-US" sz="1200" dirty="0" err="1">
                <a:latin typeface="+mn-lt"/>
              </a:rPr>
              <a:t>en</a:t>
            </a:r>
            <a:r>
              <a:rPr lang="en-US" sz="1200" dirty="0">
                <a:latin typeface="+mn-lt"/>
              </a:rPr>
              <a:t> lieu et place, de </a:t>
            </a:r>
            <a:r>
              <a:rPr lang="en-US" sz="1200" b="1" dirty="0">
                <a:latin typeface="+mn-lt"/>
              </a:rPr>
              <a:t>“</a:t>
            </a:r>
            <a:r>
              <a:rPr lang="en-US" sz="1200" b="1" dirty="0" err="1">
                <a:latin typeface="+mn-lt"/>
              </a:rPr>
              <a:t>Responsable</a:t>
            </a:r>
            <a:r>
              <a:rPr lang="en-US" sz="1200" b="1" dirty="0">
                <a:latin typeface="+mn-lt"/>
              </a:rPr>
              <a:t> de la Sécurité”</a:t>
            </a:r>
            <a:r>
              <a:rPr lang="en-US" sz="1200" dirty="0">
                <a:latin typeface="+mn-lt"/>
              </a:rPr>
              <a:t>.</a:t>
            </a:r>
          </a:p>
          <a:p>
            <a:pPr marL="228600" indent="-228600">
              <a:buAutoNum type="arabicPeriod"/>
            </a:pPr>
            <a:endParaRPr lang="en-US" sz="1200" dirty="0">
              <a:latin typeface="+mn-lt"/>
            </a:endParaRPr>
          </a:p>
          <a:p>
            <a:pPr marL="228600" indent="-228600">
              <a:buAutoNum type="arabicPeriod"/>
            </a:pPr>
            <a:r>
              <a:rPr lang="en-US" sz="1200" dirty="0">
                <a:latin typeface="+mn-lt"/>
              </a:rPr>
              <a:t>Il est fait </a:t>
            </a:r>
            <a:r>
              <a:rPr lang="en-US" sz="1200" dirty="0" err="1">
                <a:latin typeface="+mn-lt"/>
              </a:rPr>
              <a:t>référence</a:t>
            </a:r>
            <a:r>
              <a:rPr lang="en-US" sz="1200" dirty="0">
                <a:latin typeface="+mn-lt"/>
              </a:rPr>
              <a:t> à l’(aux) “Agent(s) au travail” pour </a:t>
            </a:r>
            <a:r>
              <a:rPr lang="en-US" sz="1200" dirty="0" err="1">
                <a:latin typeface="+mn-lt"/>
              </a:rPr>
              <a:t>désigner</a:t>
            </a:r>
            <a:r>
              <a:rPr lang="en-US" sz="1200" dirty="0">
                <a:latin typeface="+mn-lt"/>
              </a:rPr>
              <a:t> les </a:t>
            </a:r>
            <a:r>
              <a:rPr lang="en-US" sz="1200" dirty="0" err="1">
                <a:latin typeface="+mn-lt"/>
              </a:rPr>
              <a:t>travailleurs</a:t>
            </a:r>
            <a:r>
              <a:rPr lang="en-US" sz="1200" dirty="0">
                <a:latin typeface="+mn-lt"/>
              </a:rPr>
              <a:t> de </a:t>
            </a:r>
            <a:r>
              <a:rPr lang="en-US" sz="1200" dirty="0" err="1">
                <a:latin typeface="+mn-lt"/>
              </a:rPr>
              <a:t>l’entreprise</a:t>
            </a:r>
            <a:r>
              <a:rPr lang="en-US" sz="1200" dirty="0">
                <a:latin typeface="+mn-lt"/>
              </a:rPr>
              <a:t>. Ce </a:t>
            </a:r>
            <a:r>
              <a:rPr lang="en-US" sz="1200" dirty="0" err="1">
                <a:latin typeface="+mn-lt"/>
              </a:rPr>
              <a:t>choix</a:t>
            </a:r>
            <a:r>
              <a:rPr lang="en-US" sz="1200" dirty="0">
                <a:latin typeface="+mn-lt"/>
              </a:rPr>
              <a:t> est </a:t>
            </a:r>
            <a:r>
              <a:rPr lang="en-US" sz="1200" dirty="0" err="1">
                <a:latin typeface="+mn-lt"/>
              </a:rPr>
              <a:t>justifié</a:t>
            </a:r>
            <a:r>
              <a:rPr lang="en-US" sz="1200" dirty="0">
                <a:latin typeface="+mn-lt"/>
              </a:rPr>
              <a:t> par le fait que la </a:t>
            </a:r>
            <a:r>
              <a:rPr lang="en-US" sz="1200" dirty="0" err="1">
                <a:latin typeface="+mn-lt"/>
              </a:rPr>
              <a:t>réglementation</a:t>
            </a:r>
            <a:r>
              <a:rPr lang="en-US" sz="1200" dirty="0">
                <a:latin typeface="+mn-lt"/>
              </a:rPr>
              <a:t> à </a:t>
            </a:r>
            <a:r>
              <a:rPr lang="en-US" sz="1200" dirty="0" err="1">
                <a:latin typeface="+mn-lt"/>
              </a:rPr>
              <a:t>prendre</a:t>
            </a:r>
            <a:r>
              <a:rPr lang="en-US" sz="1200" dirty="0">
                <a:latin typeface="+mn-lt"/>
              </a:rPr>
              <a:t> </a:t>
            </a:r>
            <a:r>
              <a:rPr lang="en-US" sz="1200" dirty="0" err="1">
                <a:latin typeface="+mn-lt"/>
              </a:rPr>
              <a:t>en</a:t>
            </a:r>
            <a:r>
              <a:rPr lang="en-US" sz="1200" dirty="0">
                <a:latin typeface="+mn-lt"/>
              </a:rPr>
              <a:t> </a:t>
            </a:r>
            <a:r>
              <a:rPr lang="en-US" sz="1200" dirty="0" err="1">
                <a:latin typeface="+mn-lt"/>
              </a:rPr>
              <a:t>considération</a:t>
            </a:r>
            <a:r>
              <a:rPr lang="en-US" sz="1200" dirty="0">
                <a:latin typeface="+mn-lt"/>
              </a:rPr>
              <a:t> (les documents de </a:t>
            </a:r>
            <a:r>
              <a:rPr lang="en-US" sz="1200" dirty="0" err="1">
                <a:latin typeface="+mn-lt"/>
              </a:rPr>
              <a:t>référence</a:t>
            </a:r>
            <a:r>
              <a:rPr lang="en-US" sz="1200" dirty="0">
                <a:latin typeface="+mn-lt"/>
              </a:rPr>
              <a:t>)</a:t>
            </a:r>
            <a:r>
              <a:rPr lang="fr-BE" sz="1200" dirty="0">
                <a:latin typeface="+mn-lt"/>
              </a:rPr>
              <a:t> renvoie à cette appellation.</a:t>
            </a:r>
            <a:endParaRPr lang="en-US" sz="1200"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168" y="1277393"/>
            <a:ext cx="456056" cy="1151088"/>
          </a:xfrm>
          <a:prstGeom prst="rect">
            <a:avLst/>
          </a:prstGeom>
          <a:solidFill>
            <a:schemeClr val="accent1"/>
          </a:solidFill>
          <a:ln w="25400">
            <a:solidFill>
              <a:schemeClr val="tx2">
                <a:lumMod val="85000"/>
              </a:schemeClr>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445" y="1268414"/>
            <a:ext cx="743555" cy="1123416"/>
          </a:xfrm>
          <a:prstGeom prst="rect">
            <a:avLst/>
          </a:prstGeom>
          <a:solidFill>
            <a:schemeClr val="tx2"/>
          </a:solidFill>
          <a:ln w="25400">
            <a:solidFill>
              <a:schemeClr val="tx2">
                <a:lumMod val="85000"/>
              </a:schemeClr>
            </a:solid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2328" y="1330265"/>
            <a:ext cx="427665" cy="1128168"/>
          </a:xfrm>
          <a:prstGeom prst="rect">
            <a:avLst/>
          </a:prstGeom>
          <a:ln w="25400">
            <a:solidFill>
              <a:schemeClr val="tx2">
                <a:lumMod val="85000"/>
              </a:schemeClr>
            </a:solidFill>
          </a:ln>
        </p:spPr>
      </p:pic>
      <p:pic>
        <p:nvPicPr>
          <p:cNvPr id="18" name="Picture 17"/>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778957" y="563830"/>
            <a:ext cx="474505" cy="44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Boog 43"/>
          <p:cNvSpPr/>
          <p:nvPr/>
        </p:nvSpPr>
        <p:spPr bwMode="auto">
          <a:xfrm rot="7668973" flipH="1">
            <a:off x="8647570" y="798455"/>
            <a:ext cx="497844" cy="415547"/>
          </a:xfrm>
          <a:prstGeom prst="arc">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8732" y="1268413"/>
            <a:ext cx="366093" cy="1220309"/>
          </a:xfrm>
          <a:prstGeom prst="rect">
            <a:avLst/>
          </a:prstGeom>
          <a:ln w="25400">
            <a:solidFill>
              <a:schemeClr val="tx2">
                <a:lumMod val="85000"/>
              </a:schemeClr>
            </a:solidFill>
          </a:ln>
        </p:spPr>
      </p:pic>
      <p:pic>
        <p:nvPicPr>
          <p:cNvPr id="17" name="Picture 16"/>
          <p:cNvPicPr>
            <a:picLocks noChangeAspect="1"/>
          </p:cNvPicPr>
          <p:nvPr/>
        </p:nvPicPr>
        <p:blipFill>
          <a:blip r:embed="rId7"/>
          <a:stretch>
            <a:fillRect/>
          </a:stretch>
        </p:blipFill>
        <p:spPr>
          <a:xfrm>
            <a:off x="6646631" y="1235876"/>
            <a:ext cx="1585097" cy="1170533"/>
          </a:xfrm>
          <a:prstGeom prst="rect">
            <a:avLst/>
          </a:prstGeom>
        </p:spPr>
      </p:pic>
      <p:sp>
        <p:nvSpPr>
          <p:cNvPr id="22" name="TextBox 17">
            <a:extLst>
              <a:ext uri="{FF2B5EF4-FFF2-40B4-BE49-F238E27FC236}">
                <a16:creationId xmlns:a16="http://schemas.microsoft.com/office/drawing/2014/main" id="{776DE743-F2DF-4A63-8202-98757DFAC3A5}"/>
              </a:ext>
            </a:extLst>
          </p:cNvPr>
          <p:cNvSpPr txBox="1"/>
          <p:nvPr/>
        </p:nvSpPr>
        <p:spPr>
          <a:xfrm>
            <a:off x="2259384" y="5810948"/>
            <a:ext cx="7892817" cy="523220"/>
          </a:xfrm>
          <a:prstGeom prst="rect">
            <a:avLst/>
          </a:prstGeom>
          <a:noFill/>
        </p:spPr>
        <p:txBody>
          <a:bodyPr wrap="square" rtlCol="0">
            <a:spAutoFit/>
          </a:bodyPr>
          <a:lstStyle/>
          <a:p>
            <a:pPr algn="just"/>
            <a:r>
              <a:rPr lang="fr-BE" sz="1400" dirty="0"/>
              <a:t>Le terme «</a:t>
            </a:r>
            <a:r>
              <a:rPr lang="fr-BE" sz="1400" b="1" dirty="0"/>
              <a:t> agent </a:t>
            </a:r>
            <a:r>
              <a:rPr lang="fr-BE" sz="1400" dirty="0"/>
              <a:t>» est un terme fréquemment utilisé au sein d'</a:t>
            </a:r>
            <a:r>
              <a:rPr lang="fr-BE" sz="1400" dirty="0" err="1"/>
              <a:t>Infrabel</a:t>
            </a:r>
            <a:r>
              <a:rPr lang="fr-BE" sz="1400" dirty="0"/>
              <a:t>. Il fait référence à une personne au travail. Il ne fait pas référence au statut d'un employé.</a:t>
            </a:r>
            <a:endParaRPr lang="en-US" sz="1400" dirty="0">
              <a:latin typeface="+mn-lt"/>
            </a:endParaRPr>
          </a:p>
        </p:txBody>
      </p:sp>
      <p:sp>
        <p:nvSpPr>
          <p:cNvPr id="23" name="Rounded Rectangle 16">
            <a:extLst>
              <a:ext uri="{FF2B5EF4-FFF2-40B4-BE49-F238E27FC236}">
                <a16:creationId xmlns:a16="http://schemas.microsoft.com/office/drawing/2014/main" id="{F74B0404-1BFE-42BB-982E-30D8BCC80676}"/>
              </a:ext>
            </a:extLst>
          </p:cNvPr>
          <p:cNvSpPr/>
          <p:nvPr/>
        </p:nvSpPr>
        <p:spPr bwMode="auto">
          <a:xfrm>
            <a:off x="2209219" y="5675743"/>
            <a:ext cx="8064896" cy="764804"/>
          </a:xfrm>
          <a:prstGeom prst="roundRect">
            <a:avLst/>
          </a:prstGeom>
          <a:noFill/>
          <a:ln w="127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24" name="Picture 19">
            <a:extLst>
              <a:ext uri="{FF2B5EF4-FFF2-40B4-BE49-F238E27FC236}">
                <a16:creationId xmlns:a16="http://schemas.microsoft.com/office/drawing/2014/main" id="{F611FF6B-7E8E-4724-BD1B-6C020704D871}"/>
              </a:ext>
            </a:extLst>
          </p:cNvPr>
          <p:cNvPicPr>
            <a:picLocks noChangeAspect="1"/>
          </p:cNvPicPr>
          <p:nvPr/>
        </p:nvPicPr>
        <p:blipFill>
          <a:blip r:embed="rId8"/>
          <a:stretch>
            <a:fillRect/>
          </a:stretch>
        </p:blipFill>
        <p:spPr>
          <a:xfrm>
            <a:off x="1575205" y="5675743"/>
            <a:ext cx="493819" cy="658425"/>
          </a:xfrm>
          <a:prstGeom prst="rect">
            <a:avLst/>
          </a:prstGeom>
        </p:spPr>
      </p:pic>
    </p:spTree>
    <p:extLst>
      <p:ext uri="{BB962C8B-B14F-4D97-AF65-F5344CB8AC3E}">
        <p14:creationId xmlns:p14="http://schemas.microsoft.com/office/powerpoint/2010/main" val="24384566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45"/>
          <p:cNvSpPr>
            <a:spLocks noChangeArrowheads="1"/>
          </p:cNvSpPr>
          <p:nvPr/>
        </p:nvSpPr>
        <p:spPr bwMode="auto">
          <a:xfrm>
            <a:off x="6762180" y="1883764"/>
            <a:ext cx="3527797" cy="1165813"/>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La </a:t>
            </a:r>
            <a:r>
              <a:rPr lang="nl-BE" sz="1400" dirty="0" err="1">
                <a:latin typeface="+mn-lt"/>
              </a:rPr>
              <a:t>vigie</a:t>
            </a:r>
            <a:r>
              <a:rPr lang="nl-BE" sz="1400" dirty="0">
                <a:latin typeface="+mn-lt"/>
              </a:rPr>
              <a:t> </a:t>
            </a:r>
            <a:r>
              <a:rPr lang="nl-BE" sz="1400" dirty="0" err="1">
                <a:latin typeface="+mn-lt"/>
              </a:rPr>
              <a:t>risque</a:t>
            </a:r>
            <a:r>
              <a:rPr lang="nl-BE" sz="1400" dirty="0">
                <a:latin typeface="+mn-lt"/>
              </a:rPr>
              <a:t> de </a:t>
            </a:r>
            <a:r>
              <a:rPr lang="nl-BE" sz="1400" dirty="0" err="1">
                <a:latin typeface="+mn-lt"/>
              </a:rPr>
              <a:t>perdre</a:t>
            </a:r>
            <a:r>
              <a:rPr lang="nl-BE" sz="1400" dirty="0">
                <a:latin typeface="+mn-lt"/>
              </a:rPr>
              <a:t> </a:t>
            </a:r>
            <a:r>
              <a:rPr lang="nl-BE" sz="1400" dirty="0" err="1">
                <a:latin typeface="+mn-lt"/>
              </a:rPr>
              <a:t>le</a:t>
            </a:r>
            <a:r>
              <a:rPr lang="nl-BE" sz="1400" dirty="0">
                <a:latin typeface="+mn-lt"/>
              </a:rPr>
              <a:t> contact </a:t>
            </a:r>
            <a:r>
              <a:rPr lang="nl-BE" sz="1400" dirty="0" err="1">
                <a:latin typeface="+mn-lt"/>
              </a:rPr>
              <a:t>avec</a:t>
            </a:r>
            <a:r>
              <a:rPr lang="nl-BE" sz="1400" dirty="0">
                <a:latin typeface="+mn-lt"/>
              </a:rPr>
              <a:t> </a:t>
            </a:r>
            <a:r>
              <a:rPr lang="nl-BE" sz="1400" dirty="0" err="1">
                <a:latin typeface="+mn-lt"/>
              </a:rPr>
              <a:t>un</a:t>
            </a:r>
            <a:r>
              <a:rPr lang="nl-BE" sz="1400" dirty="0">
                <a:latin typeface="+mn-lt"/>
              </a:rPr>
              <a:t> </a:t>
            </a:r>
            <a:r>
              <a:rPr lang="nl-BE" sz="1400" dirty="0" err="1">
                <a:latin typeface="+mn-lt"/>
              </a:rPr>
              <a:t>ou</a:t>
            </a:r>
            <a:r>
              <a:rPr lang="nl-BE" sz="1400" dirty="0">
                <a:latin typeface="+mn-lt"/>
              </a:rPr>
              <a:t> </a:t>
            </a:r>
            <a:r>
              <a:rPr lang="nl-BE" sz="1400" dirty="0" err="1">
                <a:latin typeface="+mn-lt"/>
              </a:rPr>
              <a:t>plusieurs</a:t>
            </a:r>
            <a:r>
              <a:rPr lang="nl-BE" sz="1400" dirty="0">
                <a:latin typeface="+mn-lt"/>
              </a:rPr>
              <a:t> points de </a:t>
            </a:r>
            <a:r>
              <a:rPr lang="nl-BE" sz="1400" dirty="0" err="1">
                <a:latin typeface="+mn-lt"/>
              </a:rPr>
              <a:t>détection</a:t>
            </a:r>
            <a:r>
              <a:rPr lang="nl-BE" sz="1400" dirty="0">
                <a:latin typeface="+mn-lt"/>
              </a:rPr>
              <a:t> à </a:t>
            </a:r>
            <a:r>
              <a:rPr lang="nl-BE" sz="1400" dirty="0" err="1">
                <a:latin typeface="+mn-lt"/>
              </a:rPr>
              <a:t>cause</a:t>
            </a:r>
            <a:r>
              <a:rPr lang="nl-BE" sz="1400" dirty="0">
                <a:latin typeface="+mn-lt"/>
              </a:rPr>
              <a:t> de </a:t>
            </a:r>
            <a:r>
              <a:rPr lang="nl-BE" sz="1400" dirty="0" err="1">
                <a:latin typeface="+mn-lt"/>
              </a:rPr>
              <a:t>circonstances</a:t>
            </a:r>
            <a:r>
              <a:rPr lang="nl-BE" sz="1400" dirty="0">
                <a:latin typeface="+mn-lt"/>
              </a:rPr>
              <a:t> </a:t>
            </a:r>
            <a:r>
              <a:rPr lang="nl-BE" sz="1400" dirty="0" err="1">
                <a:latin typeface="+mn-lt"/>
              </a:rPr>
              <a:t>particulières</a:t>
            </a:r>
            <a:r>
              <a:rPr lang="nl-BE" sz="1400" dirty="0">
                <a:latin typeface="+mn-lt"/>
              </a:rPr>
              <a:t> (</a:t>
            </a:r>
            <a:r>
              <a:rPr lang="nl-BE" sz="1400" dirty="0" err="1">
                <a:latin typeface="+mn-lt"/>
              </a:rPr>
              <a:t>pluie</a:t>
            </a:r>
            <a:r>
              <a:rPr lang="nl-BE" sz="1400" dirty="0">
                <a:latin typeface="+mn-lt"/>
              </a:rPr>
              <a:t>, </a:t>
            </a:r>
            <a:r>
              <a:rPr lang="nl-BE" sz="1400" dirty="0" err="1">
                <a:latin typeface="+mn-lt"/>
              </a:rPr>
              <a:t>neige</a:t>
            </a:r>
            <a:r>
              <a:rPr lang="nl-BE" sz="1400" dirty="0">
                <a:latin typeface="+mn-lt"/>
              </a:rPr>
              <a:t>, </a:t>
            </a:r>
            <a:r>
              <a:rPr lang="nl-BE" sz="1400" dirty="0" err="1">
                <a:latin typeface="+mn-lt"/>
              </a:rPr>
              <a:t>brouillard</a:t>
            </a:r>
            <a:r>
              <a:rPr lang="nl-BE" sz="1400" dirty="0">
                <a:latin typeface="+mn-lt"/>
              </a:rPr>
              <a:t>, </a:t>
            </a:r>
            <a:r>
              <a:rPr lang="nl-BE" sz="1400" dirty="0" err="1">
                <a:latin typeface="+mn-lt"/>
              </a:rPr>
              <a:t>fumée</a:t>
            </a:r>
            <a:r>
              <a:rPr lang="nl-BE" sz="1400" dirty="0">
                <a:latin typeface="+mn-lt"/>
              </a:rPr>
              <a:t>, vapeur, </a:t>
            </a:r>
            <a:r>
              <a:rPr lang="nl-BE" sz="1400" dirty="0" err="1">
                <a:latin typeface="+mn-lt"/>
              </a:rPr>
              <a:t>poussières</a:t>
            </a:r>
            <a:r>
              <a:rPr lang="nl-BE" sz="1400" dirty="0">
                <a:latin typeface="+mn-lt"/>
              </a:rPr>
              <a:t>…).</a:t>
            </a:r>
          </a:p>
        </p:txBody>
      </p:sp>
      <p:pic>
        <p:nvPicPr>
          <p:cNvPr id="23"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255895" y="1496091"/>
            <a:ext cx="407378" cy="550811"/>
          </a:xfrm>
          <a:prstGeom prst="rect">
            <a:avLst/>
          </a:prstGeom>
          <a:noFill/>
          <a:ln w="9525">
            <a:noFill/>
            <a:miter lim="800000"/>
            <a:headEnd/>
            <a:tailEnd/>
          </a:ln>
        </p:spPr>
      </p:pic>
      <p:grpSp>
        <p:nvGrpSpPr>
          <p:cNvPr id="8" name="Group 7"/>
          <p:cNvGrpSpPr/>
          <p:nvPr/>
        </p:nvGrpSpPr>
        <p:grpSpPr>
          <a:xfrm>
            <a:off x="1631504" y="1268760"/>
            <a:ext cx="204519" cy="2219328"/>
            <a:chOff x="107504" y="1268760"/>
            <a:chExt cx="204519" cy="2219328"/>
          </a:xfrm>
        </p:grpSpPr>
        <p:sp>
          <p:nvSpPr>
            <p:cNvPr id="7" name="Rectangle 6"/>
            <p:cNvSpPr/>
            <p:nvPr/>
          </p:nvSpPr>
          <p:spPr bwMode="auto">
            <a:xfrm>
              <a:off x="107504" y="1268760"/>
              <a:ext cx="144016" cy="1440160"/>
            </a:xfrm>
            <a:prstGeom prst="rect">
              <a:avLst/>
            </a:prstGeom>
            <a:solidFill>
              <a:schemeClr val="bg1"/>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29" name="Rectangle 28"/>
            <p:cNvSpPr/>
            <p:nvPr/>
          </p:nvSpPr>
          <p:spPr bwMode="auto">
            <a:xfrm>
              <a:off x="168007" y="2996952"/>
              <a:ext cx="144016" cy="491136"/>
            </a:xfrm>
            <a:prstGeom prst="rect">
              <a:avLst/>
            </a:prstGeom>
            <a:solidFill>
              <a:schemeClr val="bg1"/>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sp>
        <p:nvSpPr>
          <p:cNvPr id="24" name="Text Placeholder 1"/>
          <p:cNvSpPr>
            <a:spLocks noGrp="1"/>
          </p:cNvSpPr>
          <p:nvPr>
            <p:ph type="body" sz="quarter" idx="18"/>
          </p:nvPr>
        </p:nvSpPr>
        <p:spPr>
          <a:xfrm>
            <a:off x="9912424" y="160848"/>
            <a:ext cx="1912823" cy="360363"/>
          </a:xfrm>
        </p:spPr>
        <p:txBody>
          <a:bodyPr/>
          <a:lstStyle/>
          <a:p>
            <a:r>
              <a:rPr lang="en-GB" dirty="0"/>
              <a:t>2. Incidents</a:t>
            </a:r>
          </a:p>
          <a:p>
            <a:r>
              <a:rPr lang="en-GB" dirty="0"/>
              <a:t>2.2 Visibilité </a:t>
            </a:r>
            <a:r>
              <a:rPr lang="en-GB" dirty="0" err="1"/>
              <a:t>réduite</a:t>
            </a:r>
            <a:endParaRPr lang="en-GB" dirty="0"/>
          </a:p>
        </p:txBody>
      </p:sp>
      <p:sp>
        <p:nvSpPr>
          <p:cNvPr id="26" name="Title 1"/>
          <p:cNvSpPr txBox="1">
            <a:spLocks/>
          </p:cNvSpPr>
          <p:nvPr/>
        </p:nvSpPr>
        <p:spPr bwMode="auto">
          <a:xfrm>
            <a:off x="1148275" y="447890"/>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2.2. Visibilité </a:t>
            </a:r>
            <a:r>
              <a:rPr lang="en-US" sz="2000" b="1" kern="0" dirty="0" err="1">
                <a:solidFill>
                  <a:srgbClr val="0070C0"/>
                </a:solidFill>
                <a:latin typeface="+mj-lt"/>
                <a:ea typeface="+mj-ea"/>
                <a:cs typeface="+mj-cs"/>
              </a:rPr>
              <a:t>réduite</a:t>
            </a:r>
            <a:endParaRPr lang="en-US" sz="2000" b="1" kern="0" dirty="0">
              <a:solidFill>
                <a:srgbClr val="0070C0"/>
              </a:solidFill>
              <a:latin typeface="+mj-lt"/>
              <a:ea typeface="+mj-ea"/>
              <a:cs typeface="+mj-cs"/>
            </a:endParaRPr>
          </a:p>
        </p:txBody>
      </p:sp>
      <p:sp>
        <p:nvSpPr>
          <p:cNvPr id="28" name="Rectangle 245"/>
          <p:cNvSpPr>
            <a:spLocks noChangeArrowheads="1"/>
          </p:cNvSpPr>
          <p:nvPr/>
        </p:nvSpPr>
        <p:spPr bwMode="auto">
          <a:xfrm>
            <a:off x="6982948" y="4404938"/>
            <a:ext cx="3527797" cy="583701"/>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Les </a:t>
            </a:r>
            <a:r>
              <a:rPr lang="nl-BE" sz="1400" dirty="0" err="1">
                <a:latin typeface="+mn-lt"/>
              </a:rPr>
              <a:t>agents</a:t>
            </a:r>
            <a:r>
              <a:rPr lang="nl-BE" sz="1400" dirty="0">
                <a:latin typeface="+mn-lt"/>
              </a:rPr>
              <a:t> </a:t>
            </a:r>
            <a:r>
              <a:rPr lang="nl-BE" sz="1400" dirty="0" err="1">
                <a:latin typeface="+mn-lt"/>
              </a:rPr>
              <a:t>doivent</a:t>
            </a:r>
            <a:r>
              <a:rPr lang="nl-BE" sz="1400" dirty="0">
                <a:latin typeface="+mn-lt"/>
              </a:rPr>
              <a:t> </a:t>
            </a:r>
            <a:r>
              <a:rPr lang="nl-BE" sz="1400" dirty="0" err="1">
                <a:latin typeface="+mn-lt"/>
              </a:rPr>
              <a:t>cesser</a:t>
            </a:r>
            <a:r>
              <a:rPr lang="nl-BE" sz="1400" dirty="0">
                <a:latin typeface="+mn-lt"/>
              </a:rPr>
              <a:t> leur </a:t>
            </a:r>
            <a:r>
              <a:rPr lang="nl-BE" sz="1400" dirty="0" err="1">
                <a:latin typeface="+mn-lt"/>
              </a:rPr>
              <a:t>occupation</a:t>
            </a:r>
            <a:r>
              <a:rPr lang="nl-BE" sz="1400" dirty="0">
                <a:latin typeface="+mn-lt"/>
              </a:rPr>
              <a:t> et </a:t>
            </a:r>
            <a:r>
              <a:rPr lang="nl-BE" sz="1400" dirty="0" err="1">
                <a:latin typeface="+mn-lt"/>
              </a:rPr>
              <a:t>dégager</a:t>
            </a:r>
            <a:r>
              <a:rPr lang="nl-BE" sz="1400" dirty="0">
                <a:latin typeface="+mn-lt"/>
              </a:rPr>
              <a:t> la </a:t>
            </a:r>
            <a:r>
              <a:rPr lang="nl-BE" sz="1400" dirty="0" err="1">
                <a:latin typeface="+mn-lt"/>
              </a:rPr>
              <a:t>voie</a:t>
            </a:r>
            <a:r>
              <a:rPr lang="nl-BE" sz="1400" dirty="0">
                <a:latin typeface="+mn-lt"/>
              </a:rPr>
              <a:t>. </a:t>
            </a:r>
          </a:p>
        </p:txBody>
      </p:sp>
      <p:grpSp>
        <p:nvGrpSpPr>
          <p:cNvPr id="17" name="Group 16"/>
          <p:cNvGrpSpPr/>
          <p:nvPr/>
        </p:nvGrpSpPr>
        <p:grpSpPr>
          <a:xfrm>
            <a:off x="650979" y="1018319"/>
            <a:ext cx="6189788" cy="2953410"/>
            <a:chOff x="1696667" y="1185251"/>
            <a:chExt cx="8791947" cy="3955017"/>
          </a:xfrm>
        </p:grpSpPr>
        <p:sp>
          <p:nvSpPr>
            <p:cNvPr id="18" name="Rectangle 137"/>
            <p:cNvSpPr/>
            <p:nvPr/>
          </p:nvSpPr>
          <p:spPr bwMode="auto">
            <a:xfrm rot="10800000">
              <a:off x="2207568" y="1700807"/>
              <a:ext cx="8208912" cy="3312368"/>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cxnSp>
          <p:nvCxnSpPr>
            <p:cNvPr id="19"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20"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1"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25"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7"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0"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1"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2"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3"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34"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35"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39" name="Group 188"/>
            <p:cNvGrpSpPr>
              <a:grpSpLocks noChangeAspect="1"/>
            </p:cNvGrpSpPr>
            <p:nvPr/>
          </p:nvGrpSpPr>
          <p:grpSpPr bwMode="auto">
            <a:xfrm>
              <a:off x="5808663" y="3844926"/>
              <a:ext cx="107950" cy="73025"/>
              <a:chOff x="7956376" y="548680"/>
              <a:chExt cx="216024" cy="144016"/>
            </a:xfrm>
          </p:grpSpPr>
          <p:cxnSp>
            <p:nvCxnSpPr>
              <p:cNvPr id="7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7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40" name="Group 188"/>
            <p:cNvGrpSpPr>
              <a:grpSpLocks noChangeAspect="1"/>
            </p:cNvGrpSpPr>
            <p:nvPr/>
          </p:nvGrpSpPr>
          <p:grpSpPr bwMode="auto">
            <a:xfrm>
              <a:off x="7032625" y="3844926"/>
              <a:ext cx="107950" cy="73025"/>
              <a:chOff x="7956376" y="548680"/>
              <a:chExt cx="216024" cy="144016"/>
            </a:xfrm>
          </p:grpSpPr>
          <p:cxnSp>
            <p:nvCxnSpPr>
              <p:cNvPr id="6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42" name="TextBox 32"/>
            <p:cNvSpPr txBox="1">
              <a:spLocks noChangeArrowheads="1"/>
            </p:cNvSpPr>
            <p:nvPr/>
          </p:nvSpPr>
          <p:spPr bwMode="auto">
            <a:xfrm>
              <a:off x="9551989" y="3284539"/>
              <a:ext cx="936625" cy="231775"/>
            </a:xfrm>
            <a:prstGeom prst="rect">
              <a:avLst/>
            </a:prstGeom>
            <a:noFill/>
            <a:ln w="9525">
              <a:noFill/>
              <a:miter lim="800000"/>
              <a:headEnd/>
              <a:tailEnd/>
            </a:ln>
          </p:spPr>
          <p:txBody>
            <a:bodyPr>
              <a:spAutoFit/>
            </a:bodyPr>
            <a:lstStyle/>
            <a:p>
              <a:pPr algn="ctr"/>
              <a:r>
                <a:rPr lang="en-US" sz="900" dirty="0"/>
                <a:t>Arlon</a:t>
              </a:r>
            </a:p>
          </p:txBody>
        </p:sp>
        <p:sp>
          <p:nvSpPr>
            <p:cNvPr id="43"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dirty="0"/>
                <a:t>Namur</a:t>
              </a:r>
            </a:p>
          </p:txBody>
        </p:sp>
        <p:cxnSp>
          <p:nvCxnSpPr>
            <p:cNvPr id="44"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45"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46"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47"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cxnSp>
          <p:nvCxnSpPr>
            <p:cNvPr id="48"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grpSp>
          <p:nvGrpSpPr>
            <p:cNvPr id="50" name="Group 71"/>
            <p:cNvGrpSpPr>
              <a:grpSpLocks/>
            </p:cNvGrpSpPr>
            <p:nvPr/>
          </p:nvGrpSpPr>
          <p:grpSpPr bwMode="auto">
            <a:xfrm rot="3765064">
              <a:off x="7895432" y="2853532"/>
              <a:ext cx="288925" cy="287338"/>
              <a:chOff x="1115616" y="1988840"/>
              <a:chExt cx="432048" cy="576064"/>
            </a:xfrm>
          </p:grpSpPr>
          <p:cxnSp>
            <p:nvCxnSpPr>
              <p:cNvPr id="66" name="Straight Connector 72"/>
              <p:cNvCxnSpPr>
                <a:cxnSpLocks noChangeShapeType="1"/>
              </p:cNvCxnSpPr>
              <p:nvPr/>
            </p:nvCxnSpPr>
            <p:spPr bwMode="auto">
              <a:xfrm flipH="1">
                <a:off x="1259632" y="1988840"/>
                <a:ext cx="144017" cy="576064"/>
              </a:xfrm>
              <a:prstGeom prst="line">
                <a:avLst/>
              </a:prstGeom>
              <a:noFill/>
              <a:ln w="19050" algn="ctr">
                <a:solidFill>
                  <a:srgbClr val="FF0000"/>
                </a:solidFill>
                <a:round/>
                <a:headEnd/>
                <a:tailEnd/>
              </a:ln>
            </p:spPr>
          </p:cxnSp>
          <p:cxnSp>
            <p:nvCxnSpPr>
              <p:cNvPr id="67" name="Straight Connector 73"/>
              <p:cNvCxnSpPr>
                <a:cxnSpLocks noChangeShapeType="1"/>
              </p:cNvCxnSpPr>
              <p:nvPr/>
            </p:nvCxnSpPr>
            <p:spPr bwMode="auto">
              <a:xfrm>
                <a:off x="1115616" y="2132856"/>
                <a:ext cx="432048" cy="288032"/>
              </a:xfrm>
              <a:prstGeom prst="line">
                <a:avLst/>
              </a:prstGeom>
              <a:noFill/>
              <a:ln w="19050" algn="ctr">
                <a:solidFill>
                  <a:srgbClr val="FF0000"/>
                </a:solidFill>
                <a:round/>
                <a:headEnd/>
                <a:tailEnd/>
              </a:ln>
            </p:spPr>
          </p:cxnSp>
        </p:grpSp>
        <p:grpSp>
          <p:nvGrpSpPr>
            <p:cNvPr id="51" name="Group 71"/>
            <p:cNvGrpSpPr>
              <a:grpSpLocks/>
            </p:cNvGrpSpPr>
            <p:nvPr/>
          </p:nvGrpSpPr>
          <p:grpSpPr bwMode="auto">
            <a:xfrm rot="3765064">
              <a:off x="8017670" y="3163095"/>
              <a:ext cx="288925" cy="287337"/>
              <a:chOff x="1115616" y="1988840"/>
              <a:chExt cx="432048" cy="576064"/>
            </a:xfrm>
          </p:grpSpPr>
          <p:cxnSp>
            <p:nvCxnSpPr>
              <p:cNvPr id="64" name="Straight Connector 72"/>
              <p:cNvCxnSpPr>
                <a:cxnSpLocks noChangeShapeType="1"/>
              </p:cNvCxnSpPr>
              <p:nvPr/>
            </p:nvCxnSpPr>
            <p:spPr bwMode="auto">
              <a:xfrm flipH="1">
                <a:off x="1259632" y="1988840"/>
                <a:ext cx="144017" cy="576064"/>
              </a:xfrm>
              <a:prstGeom prst="line">
                <a:avLst/>
              </a:prstGeom>
              <a:noFill/>
              <a:ln w="19050" algn="ctr">
                <a:solidFill>
                  <a:srgbClr val="FF0000"/>
                </a:solidFill>
                <a:round/>
                <a:headEnd/>
                <a:tailEnd/>
              </a:ln>
            </p:spPr>
          </p:cxnSp>
          <p:cxnSp>
            <p:nvCxnSpPr>
              <p:cNvPr id="65" name="Straight Connector 73"/>
              <p:cNvCxnSpPr>
                <a:cxnSpLocks noChangeShapeType="1"/>
              </p:cNvCxnSpPr>
              <p:nvPr/>
            </p:nvCxnSpPr>
            <p:spPr bwMode="auto">
              <a:xfrm>
                <a:off x="1115616" y="2132856"/>
                <a:ext cx="432048" cy="288032"/>
              </a:xfrm>
              <a:prstGeom prst="line">
                <a:avLst/>
              </a:prstGeom>
              <a:noFill/>
              <a:ln w="19050" algn="ctr">
                <a:solidFill>
                  <a:srgbClr val="FF0000"/>
                </a:solidFill>
                <a:round/>
                <a:headEnd/>
                <a:tailEnd/>
              </a:ln>
            </p:spPr>
          </p:cxnSp>
        </p:grpSp>
        <p:sp>
          <p:nvSpPr>
            <p:cNvPr id="52"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cxnSp>
          <p:nvCxnSpPr>
            <p:cNvPr id="53" name="Straight Arrow Connector 287"/>
            <p:cNvCxnSpPr>
              <a:cxnSpLocks noChangeShapeType="1"/>
            </p:cNvCxnSpPr>
            <p:nvPr/>
          </p:nvCxnSpPr>
          <p:spPr bwMode="auto">
            <a:xfrm flipH="1">
              <a:off x="6527800" y="1988840"/>
              <a:ext cx="14588" cy="1224260"/>
            </a:xfrm>
            <a:prstGeom prst="straightConnector1">
              <a:avLst/>
            </a:prstGeom>
            <a:noFill/>
            <a:ln w="12700" algn="ctr">
              <a:solidFill>
                <a:schemeClr val="tx1"/>
              </a:solidFill>
              <a:prstDash val="dash"/>
              <a:round/>
              <a:headEnd/>
              <a:tailEnd type="arrow" w="med" len="med"/>
            </a:ln>
          </p:spPr>
        </p:cxnSp>
        <p:sp>
          <p:nvSpPr>
            <p:cNvPr id="54" name="Rechthoek 35"/>
            <p:cNvSpPr>
              <a:spLocks noChangeArrowheads="1"/>
            </p:cNvSpPr>
            <p:nvPr/>
          </p:nvSpPr>
          <p:spPr bwMode="auto">
            <a:xfrm>
              <a:off x="5773848" y="1442123"/>
              <a:ext cx="1436469" cy="333786"/>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316" y="1918991"/>
              <a:ext cx="323056" cy="763192"/>
            </a:xfrm>
            <a:prstGeom prst="rect">
              <a:avLst/>
            </a:prstGeom>
          </p:spPr>
        </p:pic>
        <p:pic>
          <p:nvPicPr>
            <p:cNvPr id="56"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9716" y="3214925"/>
              <a:ext cx="208128" cy="169365"/>
            </a:xfrm>
            <a:prstGeom prst="rect">
              <a:avLst/>
            </a:prstGeom>
            <a:noFill/>
            <a:ln w="9525">
              <a:noFill/>
              <a:miter lim="800000"/>
              <a:headEnd/>
              <a:tailEnd/>
            </a:ln>
          </p:spPr>
        </p:pic>
        <p:pic>
          <p:nvPicPr>
            <p:cNvPr id="57"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7760" y="2962775"/>
              <a:ext cx="208128" cy="169365"/>
            </a:xfrm>
            <a:prstGeom prst="rect">
              <a:avLst/>
            </a:prstGeom>
            <a:noFill/>
            <a:ln w="9525">
              <a:noFill/>
              <a:miter lim="800000"/>
              <a:headEnd/>
              <a:tailEnd/>
            </a:ln>
          </p:spPr>
        </p:pic>
        <p:pic>
          <p:nvPicPr>
            <p:cNvPr id="58"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1030" y="2774259"/>
              <a:ext cx="208128" cy="169365"/>
            </a:xfrm>
            <a:prstGeom prst="rect">
              <a:avLst/>
            </a:prstGeom>
            <a:noFill/>
            <a:ln w="9525">
              <a:noFill/>
              <a:miter lim="800000"/>
              <a:headEnd/>
              <a:tailEnd/>
            </a:ln>
          </p:spPr>
        </p:pic>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9110" y="3177811"/>
              <a:ext cx="469822" cy="722325"/>
            </a:xfrm>
            <a:prstGeom prst="rect">
              <a:avLst/>
            </a:prstGeom>
          </p:spPr>
        </p:pic>
        <p:pic>
          <p:nvPicPr>
            <p:cNvPr id="60" name="Picture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913" y="3177811"/>
              <a:ext cx="469822" cy="722325"/>
            </a:xfrm>
            <a:prstGeom prst="rect">
              <a:avLst/>
            </a:prstGeom>
          </p:spPr>
        </p:pic>
        <p:sp>
          <p:nvSpPr>
            <p:cNvPr id="61" name="Rectangle 137"/>
            <p:cNvSpPr/>
            <p:nvPr/>
          </p:nvSpPr>
          <p:spPr bwMode="auto">
            <a:xfrm>
              <a:off x="2235201" y="2903014"/>
              <a:ext cx="8208050" cy="2237254"/>
            </a:xfrm>
            <a:prstGeom prst="rect">
              <a:avLst/>
            </a:prstGeom>
            <a:blipFill dpi="0" rotWithShape="1">
              <a:blip r:embed="rId6"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62" name="Rectangle 138"/>
            <p:cNvSpPr/>
            <p:nvPr/>
          </p:nvSpPr>
          <p:spPr bwMode="auto">
            <a:xfrm>
              <a:off x="2216694" y="1703905"/>
              <a:ext cx="8208962" cy="1423707"/>
            </a:xfrm>
            <a:prstGeom prst="rect">
              <a:avLst/>
            </a:prstGeom>
            <a:blipFill dpi="0" rotWithShape="1">
              <a:blip r:embed="rId6"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pic>
          <p:nvPicPr>
            <p:cNvPr id="63" name="Picture 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6667" y="1185251"/>
              <a:ext cx="2376263" cy="1645050"/>
            </a:xfrm>
            <a:prstGeom prst="rect">
              <a:avLst/>
            </a:prstGeom>
            <a:ln w="12700">
              <a:solidFill>
                <a:schemeClr val="accent1"/>
              </a:solidFill>
            </a:ln>
          </p:spPr>
        </p:pic>
      </p:grpSp>
      <p:grpSp>
        <p:nvGrpSpPr>
          <p:cNvPr id="72" name="Group 71"/>
          <p:cNvGrpSpPr/>
          <p:nvPr/>
        </p:nvGrpSpPr>
        <p:grpSpPr>
          <a:xfrm>
            <a:off x="1057237" y="3964330"/>
            <a:ext cx="5808130" cy="2762977"/>
            <a:chOff x="2279651" y="1127460"/>
            <a:chExt cx="8315999" cy="3312368"/>
          </a:xfrm>
        </p:grpSpPr>
        <p:sp>
          <p:nvSpPr>
            <p:cNvPr id="73" name="Rectangle 137"/>
            <p:cNvSpPr/>
            <p:nvPr/>
          </p:nvSpPr>
          <p:spPr bwMode="auto">
            <a:xfrm rot="10800000">
              <a:off x="2291305" y="1127460"/>
              <a:ext cx="8208912" cy="3312368"/>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cxnSp>
          <p:nvCxnSpPr>
            <p:cNvPr id="74" name="Straight Connector 16"/>
            <p:cNvCxnSpPr>
              <a:cxnSpLocks noChangeShapeType="1"/>
            </p:cNvCxnSpPr>
            <p:nvPr/>
          </p:nvCxnSpPr>
          <p:spPr bwMode="auto">
            <a:xfrm flipV="1">
              <a:off x="2640013" y="3515173"/>
              <a:ext cx="7632700" cy="3175"/>
            </a:xfrm>
            <a:prstGeom prst="line">
              <a:avLst/>
            </a:prstGeom>
            <a:noFill/>
            <a:ln w="31750" algn="ctr">
              <a:solidFill>
                <a:schemeClr val="accent2"/>
              </a:solidFill>
              <a:round/>
              <a:headEnd/>
              <a:tailEnd/>
            </a:ln>
          </p:spPr>
        </p:cxnSp>
        <p:sp>
          <p:nvSpPr>
            <p:cNvPr id="75" name="Oval 17"/>
            <p:cNvSpPr>
              <a:spLocks noChangeArrowheads="1"/>
            </p:cNvSpPr>
            <p:nvPr/>
          </p:nvSpPr>
          <p:spPr bwMode="auto">
            <a:xfrm>
              <a:off x="3902076" y="3445322"/>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76" name="Rectangle 18"/>
            <p:cNvSpPr>
              <a:spLocks noChangeArrowheads="1"/>
            </p:cNvSpPr>
            <p:nvPr/>
          </p:nvSpPr>
          <p:spPr bwMode="auto">
            <a:xfrm>
              <a:off x="9358314" y="3454848"/>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77" name="Straight Connector 16"/>
            <p:cNvCxnSpPr>
              <a:cxnSpLocks noChangeShapeType="1"/>
            </p:cNvCxnSpPr>
            <p:nvPr/>
          </p:nvCxnSpPr>
          <p:spPr bwMode="auto">
            <a:xfrm flipV="1">
              <a:off x="2640013" y="3851723"/>
              <a:ext cx="7632700" cy="1587"/>
            </a:xfrm>
            <a:prstGeom prst="line">
              <a:avLst/>
            </a:prstGeom>
            <a:noFill/>
            <a:ln w="31750" algn="ctr">
              <a:solidFill>
                <a:schemeClr val="accent2"/>
              </a:solidFill>
              <a:round/>
              <a:headEnd/>
              <a:tailEnd/>
            </a:ln>
          </p:spPr>
        </p:cxnSp>
        <p:sp>
          <p:nvSpPr>
            <p:cNvPr id="78" name="Oval 17"/>
            <p:cNvSpPr>
              <a:spLocks noChangeArrowheads="1"/>
            </p:cNvSpPr>
            <p:nvPr/>
          </p:nvSpPr>
          <p:spPr bwMode="auto">
            <a:xfrm>
              <a:off x="3902076" y="3792985"/>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79" name="Rectangle 18"/>
            <p:cNvSpPr>
              <a:spLocks noChangeArrowheads="1"/>
            </p:cNvSpPr>
            <p:nvPr/>
          </p:nvSpPr>
          <p:spPr bwMode="auto">
            <a:xfrm>
              <a:off x="9358314" y="3802509"/>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80" name="Chevron 29"/>
            <p:cNvSpPr>
              <a:spLocks noChangeArrowheads="1"/>
            </p:cNvSpPr>
            <p:nvPr/>
          </p:nvSpPr>
          <p:spPr bwMode="auto">
            <a:xfrm>
              <a:off x="2803526" y="3429447"/>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81" name="Chevron 30"/>
            <p:cNvSpPr>
              <a:spLocks noChangeAspect="1"/>
            </p:cNvSpPr>
            <p:nvPr/>
          </p:nvSpPr>
          <p:spPr bwMode="auto">
            <a:xfrm flipH="1">
              <a:off x="2803526" y="3789810"/>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82" name="TextBox 228"/>
            <p:cNvSpPr txBox="1">
              <a:spLocks noChangeArrowheads="1"/>
            </p:cNvSpPr>
            <p:nvPr/>
          </p:nvSpPr>
          <p:spPr bwMode="auto">
            <a:xfrm>
              <a:off x="2387600" y="3359597"/>
              <a:ext cx="323850" cy="246062"/>
            </a:xfrm>
            <a:prstGeom prst="rect">
              <a:avLst/>
            </a:prstGeom>
            <a:noFill/>
            <a:ln w="9525">
              <a:noFill/>
              <a:miter lim="800000"/>
              <a:headEnd/>
              <a:tailEnd/>
            </a:ln>
          </p:spPr>
          <p:txBody>
            <a:bodyPr>
              <a:spAutoFit/>
            </a:bodyPr>
            <a:lstStyle/>
            <a:p>
              <a:pPr algn="ctr"/>
              <a:r>
                <a:rPr lang="en-US" sz="1000"/>
                <a:t>A</a:t>
              </a:r>
            </a:p>
          </p:txBody>
        </p:sp>
        <p:sp>
          <p:nvSpPr>
            <p:cNvPr id="83" name="TextBox 229"/>
            <p:cNvSpPr txBox="1">
              <a:spLocks noChangeArrowheads="1"/>
            </p:cNvSpPr>
            <p:nvPr/>
          </p:nvSpPr>
          <p:spPr bwMode="auto">
            <a:xfrm>
              <a:off x="2387600" y="3759647"/>
              <a:ext cx="323850" cy="246062"/>
            </a:xfrm>
            <a:prstGeom prst="rect">
              <a:avLst/>
            </a:prstGeom>
            <a:noFill/>
            <a:ln w="9525">
              <a:noFill/>
              <a:miter lim="800000"/>
              <a:headEnd/>
              <a:tailEnd/>
            </a:ln>
          </p:spPr>
          <p:txBody>
            <a:bodyPr>
              <a:spAutoFit/>
            </a:bodyPr>
            <a:lstStyle/>
            <a:p>
              <a:pPr algn="ctr"/>
              <a:r>
                <a:rPr lang="en-US" sz="1000"/>
                <a:t>B</a:t>
              </a:r>
            </a:p>
          </p:txBody>
        </p:sp>
        <p:sp>
          <p:nvSpPr>
            <p:cNvPr id="84" name="Rectangle 20"/>
            <p:cNvSpPr>
              <a:spLocks noChangeArrowheads="1"/>
            </p:cNvSpPr>
            <p:nvPr/>
          </p:nvSpPr>
          <p:spPr bwMode="auto">
            <a:xfrm>
              <a:off x="5889625" y="3342135"/>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85" name="Group 188"/>
            <p:cNvGrpSpPr>
              <a:grpSpLocks noChangeAspect="1"/>
            </p:cNvGrpSpPr>
            <p:nvPr/>
          </p:nvGrpSpPr>
          <p:grpSpPr bwMode="auto">
            <a:xfrm>
              <a:off x="5808663" y="3485010"/>
              <a:ext cx="107950" cy="73025"/>
              <a:chOff x="7956376" y="548680"/>
              <a:chExt cx="216024" cy="144016"/>
            </a:xfrm>
          </p:grpSpPr>
          <p:cxnSp>
            <p:nvCxnSpPr>
              <p:cNvPr id="11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1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86" name="Group 188"/>
            <p:cNvGrpSpPr>
              <a:grpSpLocks noChangeAspect="1"/>
            </p:cNvGrpSpPr>
            <p:nvPr/>
          </p:nvGrpSpPr>
          <p:grpSpPr bwMode="auto">
            <a:xfrm>
              <a:off x="7032625" y="3485010"/>
              <a:ext cx="107950" cy="73025"/>
              <a:chOff x="7956376" y="548680"/>
              <a:chExt cx="216024" cy="144016"/>
            </a:xfrm>
          </p:grpSpPr>
          <p:cxnSp>
            <p:nvCxnSpPr>
              <p:cNvPr id="11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1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87" name="TextBox 32"/>
            <p:cNvSpPr txBox="1">
              <a:spLocks noChangeArrowheads="1"/>
            </p:cNvSpPr>
            <p:nvPr/>
          </p:nvSpPr>
          <p:spPr bwMode="auto">
            <a:xfrm>
              <a:off x="9551989" y="2924623"/>
              <a:ext cx="936625" cy="231775"/>
            </a:xfrm>
            <a:prstGeom prst="rect">
              <a:avLst/>
            </a:prstGeom>
            <a:noFill/>
            <a:ln w="9525">
              <a:noFill/>
              <a:miter lim="800000"/>
              <a:headEnd/>
              <a:tailEnd/>
            </a:ln>
          </p:spPr>
          <p:txBody>
            <a:bodyPr>
              <a:spAutoFit/>
            </a:bodyPr>
            <a:lstStyle/>
            <a:p>
              <a:pPr algn="ctr"/>
              <a:r>
                <a:rPr lang="en-US" sz="900" dirty="0"/>
                <a:t>Arlon</a:t>
              </a:r>
            </a:p>
          </p:txBody>
        </p:sp>
        <p:sp>
          <p:nvSpPr>
            <p:cNvPr id="88" name="TextBox 32"/>
            <p:cNvSpPr txBox="1">
              <a:spLocks noChangeArrowheads="1"/>
            </p:cNvSpPr>
            <p:nvPr/>
          </p:nvSpPr>
          <p:spPr bwMode="auto">
            <a:xfrm>
              <a:off x="2279651" y="2929385"/>
              <a:ext cx="792163" cy="231775"/>
            </a:xfrm>
            <a:prstGeom prst="rect">
              <a:avLst/>
            </a:prstGeom>
            <a:noFill/>
            <a:ln w="9525">
              <a:noFill/>
              <a:miter lim="800000"/>
              <a:headEnd/>
              <a:tailEnd/>
            </a:ln>
          </p:spPr>
          <p:txBody>
            <a:bodyPr>
              <a:spAutoFit/>
            </a:bodyPr>
            <a:lstStyle/>
            <a:p>
              <a:pPr algn="ctr"/>
              <a:r>
                <a:rPr lang="en-US" sz="900" dirty="0"/>
                <a:t>Namur</a:t>
              </a:r>
            </a:p>
          </p:txBody>
        </p:sp>
        <p:cxnSp>
          <p:nvCxnSpPr>
            <p:cNvPr id="89" name="Straight Arrow Connector 287"/>
            <p:cNvCxnSpPr>
              <a:cxnSpLocks noChangeShapeType="1"/>
            </p:cNvCxnSpPr>
            <p:nvPr/>
          </p:nvCxnSpPr>
          <p:spPr bwMode="auto">
            <a:xfrm flipH="1">
              <a:off x="4079876" y="1845122"/>
              <a:ext cx="2232025" cy="1547812"/>
            </a:xfrm>
            <a:prstGeom prst="straightConnector1">
              <a:avLst/>
            </a:prstGeom>
            <a:noFill/>
            <a:ln w="12700" algn="ctr">
              <a:solidFill>
                <a:schemeClr val="tx1"/>
              </a:solidFill>
              <a:prstDash val="dash"/>
              <a:round/>
              <a:headEnd/>
              <a:tailEnd type="arrow" w="med" len="med"/>
            </a:ln>
          </p:spPr>
        </p:cxnSp>
        <p:cxnSp>
          <p:nvCxnSpPr>
            <p:cNvPr id="90" name="Straight Arrow Connector 287"/>
            <p:cNvCxnSpPr>
              <a:cxnSpLocks noChangeShapeType="1"/>
            </p:cNvCxnSpPr>
            <p:nvPr/>
          </p:nvCxnSpPr>
          <p:spPr bwMode="auto">
            <a:xfrm flipH="1">
              <a:off x="4079876" y="1845123"/>
              <a:ext cx="2232025" cy="1908175"/>
            </a:xfrm>
            <a:prstGeom prst="straightConnector1">
              <a:avLst/>
            </a:prstGeom>
            <a:noFill/>
            <a:ln w="12700" algn="ctr">
              <a:solidFill>
                <a:schemeClr val="tx1"/>
              </a:solidFill>
              <a:prstDash val="dash"/>
              <a:round/>
              <a:headEnd/>
              <a:tailEnd type="arrow" w="med" len="med"/>
            </a:ln>
          </p:spPr>
        </p:cxnSp>
        <p:cxnSp>
          <p:nvCxnSpPr>
            <p:cNvPr id="91" name="Straight Arrow Connector 287"/>
            <p:cNvCxnSpPr>
              <a:cxnSpLocks noChangeShapeType="1"/>
            </p:cNvCxnSpPr>
            <p:nvPr/>
          </p:nvCxnSpPr>
          <p:spPr bwMode="auto">
            <a:xfrm>
              <a:off x="6672264" y="1845123"/>
              <a:ext cx="2663825" cy="1620837"/>
            </a:xfrm>
            <a:prstGeom prst="straightConnector1">
              <a:avLst/>
            </a:prstGeom>
            <a:noFill/>
            <a:ln w="12700" algn="ctr">
              <a:solidFill>
                <a:schemeClr val="tx1"/>
              </a:solidFill>
              <a:prstDash val="dash"/>
              <a:round/>
              <a:headEnd/>
              <a:tailEnd type="arrow" w="med" len="med"/>
            </a:ln>
          </p:spPr>
        </p:cxnSp>
        <p:cxnSp>
          <p:nvCxnSpPr>
            <p:cNvPr id="92" name="Straight Arrow Connector 287"/>
            <p:cNvCxnSpPr>
              <a:cxnSpLocks noChangeShapeType="1"/>
            </p:cNvCxnSpPr>
            <p:nvPr/>
          </p:nvCxnSpPr>
          <p:spPr bwMode="auto">
            <a:xfrm>
              <a:off x="6672264" y="1845122"/>
              <a:ext cx="2663825" cy="1981200"/>
            </a:xfrm>
            <a:prstGeom prst="straightConnector1">
              <a:avLst/>
            </a:prstGeom>
            <a:noFill/>
            <a:ln w="12700" algn="ctr">
              <a:solidFill>
                <a:schemeClr val="tx1"/>
              </a:solidFill>
              <a:prstDash val="dash"/>
              <a:round/>
              <a:headEnd/>
              <a:tailEnd type="arrow" w="med" len="med"/>
            </a:ln>
          </p:spPr>
        </p:cxnSp>
        <p:cxnSp>
          <p:nvCxnSpPr>
            <p:cNvPr id="93" name="Straight Connector 111"/>
            <p:cNvCxnSpPr/>
            <p:nvPr/>
          </p:nvCxnSpPr>
          <p:spPr bwMode="auto">
            <a:xfrm>
              <a:off x="5375275" y="3069084"/>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grpSp>
          <p:nvGrpSpPr>
            <p:cNvPr id="95" name="Group 71"/>
            <p:cNvGrpSpPr>
              <a:grpSpLocks/>
            </p:cNvGrpSpPr>
            <p:nvPr/>
          </p:nvGrpSpPr>
          <p:grpSpPr bwMode="auto">
            <a:xfrm rot="3765064">
              <a:off x="7895432" y="2493616"/>
              <a:ext cx="288925" cy="287338"/>
              <a:chOff x="1115616" y="1988840"/>
              <a:chExt cx="432048" cy="576064"/>
            </a:xfrm>
          </p:grpSpPr>
          <p:cxnSp>
            <p:nvCxnSpPr>
              <p:cNvPr id="112" name="Straight Connector 72"/>
              <p:cNvCxnSpPr>
                <a:cxnSpLocks noChangeShapeType="1"/>
              </p:cNvCxnSpPr>
              <p:nvPr/>
            </p:nvCxnSpPr>
            <p:spPr bwMode="auto">
              <a:xfrm flipH="1">
                <a:off x="1259632" y="1988840"/>
                <a:ext cx="144017" cy="576064"/>
              </a:xfrm>
              <a:prstGeom prst="line">
                <a:avLst/>
              </a:prstGeom>
              <a:noFill/>
              <a:ln w="19050" algn="ctr">
                <a:solidFill>
                  <a:srgbClr val="FF0000"/>
                </a:solidFill>
                <a:round/>
                <a:headEnd/>
                <a:tailEnd/>
              </a:ln>
            </p:spPr>
          </p:cxnSp>
          <p:cxnSp>
            <p:nvCxnSpPr>
              <p:cNvPr id="113" name="Straight Connector 73"/>
              <p:cNvCxnSpPr>
                <a:cxnSpLocks noChangeShapeType="1"/>
              </p:cNvCxnSpPr>
              <p:nvPr/>
            </p:nvCxnSpPr>
            <p:spPr bwMode="auto">
              <a:xfrm>
                <a:off x="1115616" y="2132856"/>
                <a:ext cx="432048" cy="288032"/>
              </a:xfrm>
              <a:prstGeom prst="line">
                <a:avLst/>
              </a:prstGeom>
              <a:noFill/>
              <a:ln w="19050" algn="ctr">
                <a:solidFill>
                  <a:srgbClr val="FF0000"/>
                </a:solidFill>
                <a:round/>
                <a:headEnd/>
                <a:tailEnd/>
              </a:ln>
            </p:spPr>
          </p:cxnSp>
        </p:grpSp>
        <p:grpSp>
          <p:nvGrpSpPr>
            <p:cNvPr id="96" name="Group 71"/>
            <p:cNvGrpSpPr>
              <a:grpSpLocks/>
            </p:cNvGrpSpPr>
            <p:nvPr/>
          </p:nvGrpSpPr>
          <p:grpSpPr bwMode="auto">
            <a:xfrm rot="3765064">
              <a:off x="8017670" y="2803179"/>
              <a:ext cx="288925" cy="287337"/>
              <a:chOff x="1115616" y="1988840"/>
              <a:chExt cx="432048" cy="576064"/>
            </a:xfrm>
          </p:grpSpPr>
          <p:cxnSp>
            <p:nvCxnSpPr>
              <p:cNvPr id="110" name="Straight Connector 72"/>
              <p:cNvCxnSpPr>
                <a:cxnSpLocks noChangeShapeType="1"/>
              </p:cNvCxnSpPr>
              <p:nvPr/>
            </p:nvCxnSpPr>
            <p:spPr bwMode="auto">
              <a:xfrm flipH="1">
                <a:off x="1259632" y="1988840"/>
                <a:ext cx="144017" cy="576064"/>
              </a:xfrm>
              <a:prstGeom prst="line">
                <a:avLst/>
              </a:prstGeom>
              <a:noFill/>
              <a:ln w="19050" algn="ctr">
                <a:solidFill>
                  <a:srgbClr val="FF0000"/>
                </a:solidFill>
                <a:round/>
                <a:headEnd/>
                <a:tailEnd/>
              </a:ln>
            </p:spPr>
          </p:cxnSp>
          <p:cxnSp>
            <p:nvCxnSpPr>
              <p:cNvPr id="111" name="Straight Connector 73"/>
              <p:cNvCxnSpPr>
                <a:cxnSpLocks noChangeShapeType="1"/>
              </p:cNvCxnSpPr>
              <p:nvPr/>
            </p:nvCxnSpPr>
            <p:spPr bwMode="auto">
              <a:xfrm>
                <a:off x="1115616" y="2132856"/>
                <a:ext cx="432048" cy="288032"/>
              </a:xfrm>
              <a:prstGeom prst="line">
                <a:avLst/>
              </a:prstGeom>
              <a:noFill/>
              <a:ln w="19050" algn="ctr">
                <a:solidFill>
                  <a:srgbClr val="FF0000"/>
                </a:solidFill>
                <a:round/>
                <a:headEnd/>
                <a:tailEnd/>
              </a:ln>
            </p:spPr>
          </p:cxnSp>
        </p:grpSp>
        <p:sp>
          <p:nvSpPr>
            <p:cNvPr id="97" name="Rectangle 20"/>
            <p:cNvSpPr>
              <a:spLocks noChangeArrowheads="1"/>
            </p:cNvSpPr>
            <p:nvPr/>
          </p:nvSpPr>
          <p:spPr bwMode="auto">
            <a:xfrm flipH="1">
              <a:off x="5880101" y="3645348"/>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99" name="Boog 62"/>
            <p:cNvSpPr/>
            <p:nvPr/>
          </p:nvSpPr>
          <p:spPr bwMode="auto">
            <a:xfrm rot="10274629">
              <a:off x="5969000" y="2322960"/>
              <a:ext cx="687388" cy="1216025"/>
            </a:xfrm>
            <a:prstGeom prst="arc">
              <a:avLst>
                <a:gd name="adj1" fmla="val 17342940"/>
                <a:gd name="adj2" fmla="val 0"/>
              </a:avLst>
            </a:prstGeom>
            <a:noFill/>
            <a:ln w="31750" cap="flat" cmpd="sng" algn="ctr">
              <a:solidFill>
                <a:srgbClr val="FF0000"/>
              </a:solidFill>
              <a:prstDash val="solid"/>
              <a:round/>
              <a:headEnd type="none" w="med" len="med"/>
              <a:tailEnd type="arrow" w="med" len="med"/>
            </a:ln>
            <a:effectLst/>
          </p:spPr>
          <p:txBody>
            <a:bodyPr wrap="none" anchor="ctr"/>
            <a:lstStyle/>
            <a:p>
              <a:pPr algn="ctr">
                <a:defRPr/>
              </a:pPr>
              <a:endParaRPr lang="nl-BE"/>
            </a:p>
          </p:txBody>
        </p:sp>
        <p:cxnSp>
          <p:nvCxnSpPr>
            <p:cNvPr id="100" name="Straight Arrow Connector 287"/>
            <p:cNvCxnSpPr>
              <a:cxnSpLocks noChangeShapeType="1"/>
            </p:cNvCxnSpPr>
            <p:nvPr/>
          </p:nvCxnSpPr>
          <p:spPr bwMode="auto">
            <a:xfrm flipH="1">
              <a:off x="6516451" y="1656686"/>
              <a:ext cx="25843" cy="1196374"/>
            </a:xfrm>
            <a:prstGeom prst="straightConnector1">
              <a:avLst/>
            </a:prstGeom>
            <a:noFill/>
            <a:ln w="12700" algn="ctr">
              <a:solidFill>
                <a:schemeClr val="tx1"/>
              </a:solidFill>
              <a:prstDash val="dash"/>
              <a:round/>
              <a:headEnd/>
              <a:tailEnd type="arrow" w="med" len="med"/>
            </a:ln>
          </p:spPr>
        </p:cxnSp>
        <p:pic>
          <p:nvPicPr>
            <p:cNvPr id="101"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655" y="2757969"/>
              <a:ext cx="208128" cy="169365"/>
            </a:xfrm>
            <a:prstGeom prst="rect">
              <a:avLst/>
            </a:prstGeom>
            <a:noFill/>
            <a:ln w="9525">
              <a:noFill/>
              <a:miter lim="800000"/>
              <a:headEnd/>
              <a:tailEnd/>
            </a:ln>
          </p:spPr>
        </p:pic>
        <p:pic>
          <p:nvPicPr>
            <p:cNvPr id="102"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2200" y="2989382"/>
              <a:ext cx="208128" cy="169365"/>
            </a:xfrm>
            <a:prstGeom prst="rect">
              <a:avLst/>
            </a:prstGeom>
            <a:noFill/>
            <a:ln w="9525">
              <a:noFill/>
              <a:miter lim="800000"/>
              <a:headEnd/>
              <a:tailEnd/>
            </a:ln>
          </p:spPr>
        </p:pic>
        <p:pic>
          <p:nvPicPr>
            <p:cNvPr id="103"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6121" y="2438616"/>
              <a:ext cx="208128" cy="169365"/>
            </a:xfrm>
            <a:prstGeom prst="rect">
              <a:avLst/>
            </a:prstGeom>
            <a:noFill/>
            <a:ln w="9525">
              <a:noFill/>
              <a:miter lim="800000"/>
              <a:headEnd/>
              <a:tailEnd/>
            </a:ln>
          </p:spPr>
        </p:pic>
        <p:pic>
          <p:nvPicPr>
            <p:cNvPr id="104" name="Picture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139" y="1616999"/>
              <a:ext cx="323056" cy="763192"/>
            </a:xfrm>
            <a:prstGeom prst="rect">
              <a:avLst/>
            </a:prstGeom>
          </p:spPr>
        </p:pic>
        <p:pic>
          <p:nvPicPr>
            <p:cNvPr id="105" name="Picture 10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3283" y="2922293"/>
              <a:ext cx="397138" cy="610578"/>
            </a:xfrm>
            <a:prstGeom prst="rect">
              <a:avLst/>
            </a:prstGeom>
          </p:spPr>
        </p:pic>
        <p:pic>
          <p:nvPicPr>
            <p:cNvPr id="106" name="Picture 1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7690" y="2917984"/>
              <a:ext cx="397138" cy="610578"/>
            </a:xfrm>
            <a:prstGeom prst="rect">
              <a:avLst/>
            </a:prstGeom>
          </p:spPr>
        </p:pic>
        <p:sp>
          <p:nvSpPr>
            <p:cNvPr id="107" name="Rectangle 137"/>
            <p:cNvSpPr/>
            <p:nvPr/>
          </p:nvSpPr>
          <p:spPr bwMode="auto">
            <a:xfrm>
              <a:off x="2387601" y="1139102"/>
              <a:ext cx="8208049" cy="3264309"/>
            </a:xfrm>
            <a:prstGeom prst="rect">
              <a:avLst/>
            </a:prstGeom>
            <a:blipFill dpi="0" rotWithShape="1">
              <a:blip r:embed="rId6"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108" name="Rectangular Callout 50"/>
            <p:cNvSpPr>
              <a:spLocks noChangeArrowheads="1"/>
            </p:cNvSpPr>
            <p:nvPr/>
          </p:nvSpPr>
          <p:spPr bwMode="auto">
            <a:xfrm>
              <a:off x="7091023" y="1256781"/>
              <a:ext cx="1081089" cy="215900"/>
            </a:xfrm>
            <a:prstGeom prst="wedgeRectCallout">
              <a:avLst>
                <a:gd name="adj1" fmla="val -63786"/>
                <a:gd name="adj2" fmla="val 161130"/>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latin typeface="+mn-lt"/>
                </a:rPr>
                <a:t>ALARME !</a:t>
              </a:r>
              <a:endParaRPr lang="nl-BE" sz="1200" b="1" dirty="0">
                <a:solidFill>
                  <a:schemeClr val="bg1"/>
                </a:solidFill>
                <a:latin typeface="+mn-lt"/>
              </a:endParaRPr>
            </a:p>
          </p:txBody>
        </p:sp>
        <p:sp>
          <p:nvSpPr>
            <p:cNvPr id="109" name="Rectangular Callout 50"/>
            <p:cNvSpPr>
              <a:spLocks noChangeArrowheads="1"/>
            </p:cNvSpPr>
            <p:nvPr/>
          </p:nvSpPr>
          <p:spPr bwMode="auto">
            <a:xfrm>
              <a:off x="7211220" y="1692723"/>
              <a:ext cx="1657349" cy="215900"/>
            </a:xfrm>
            <a:prstGeom prst="wedgeRectCallout">
              <a:avLst>
                <a:gd name="adj1" fmla="val -81485"/>
                <a:gd name="adj2" fmla="val -14437"/>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latin typeface="+mn-lt"/>
                </a:rPr>
                <a:t>LIBÉREZ LA VOIE!</a:t>
              </a:r>
              <a:endParaRPr lang="nl-BE" sz="1200" b="1" dirty="0">
                <a:solidFill>
                  <a:schemeClr val="bg1"/>
                </a:solidFill>
                <a:latin typeface="+mn-lt"/>
              </a:endParaRPr>
            </a:p>
          </p:txBody>
        </p:sp>
      </p:grpSp>
      <p:sp>
        <p:nvSpPr>
          <p:cNvPr id="118" name="Rechthoek 35"/>
          <p:cNvSpPr>
            <a:spLocks noChangeArrowheads="1"/>
          </p:cNvSpPr>
          <p:nvPr/>
        </p:nvSpPr>
        <p:spPr bwMode="auto">
          <a:xfrm>
            <a:off x="3420824" y="3868619"/>
            <a:ext cx="1009168" cy="30059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cxnSp>
        <p:nvCxnSpPr>
          <p:cNvPr id="119" name="Straight Arrow Connector 135"/>
          <p:cNvCxnSpPr>
            <a:cxnSpLocks noChangeShapeType="1"/>
          </p:cNvCxnSpPr>
          <p:nvPr/>
        </p:nvCxnSpPr>
        <p:spPr bwMode="auto">
          <a:xfrm>
            <a:off x="781157" y="2278400"/>
            <a:ext cx="0" cy="4450773"/>
          </a:xfrm>
          <a:prstGeom prst="straightConnector1">
            <a:avLst/>
          </a:prstGeom>
          <a:noFill/>
          <a:ln w="12700" algn="ctr">
            <a:solidFill>
              <a:schemeClr val="accent1"/>
            </a:solidFill>
            <a:prstDash val="dash"/>
            <a:round/>
            <a:headEnd/>
            <a:tailEnd type="arrow" w="med" len="med"/>
          </a:ln>
        </p:spPr>
      </p:cxnSp>
      <p:sp>
        <p:nvSpPr>
          <p:cNvPr id="120" name="Rounded Rectangle 122"/>
          <p:cNvSpPr>
            <a:spLocks noChangeArrowheads="1"/>
          </p:cNvSpPr>
          <p:nvPr/>
        </p:nvSpPr>
        <p:spPr bwMode="auto">
          <a:xfrm>
            <a:off x="520586" y="2974795"/>
            <a:ext cx="494000" cy="344970"/>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b="1" dirty="0">
                <a:latin typeface="+mn-lt"/>
              </a:rPr>
              <a:t>perte de</a:t>
            </a:r>
          </a:p>
          <a:p>
            <a:pPr algn="ctr"/>
            <a:r>
              <a:rPr lang="nl-BE" sz="800" b="1" dirty="0" err="1">
                <a:latin typeface="+mn-lt"/>
              </a:rPr>
              <a:t>visibilité</a:t>
            </a:r>
            <a:endParaRPr lang="nl-BE" sz="800" b="1" dirty="0">
              <a:latin typeface="+mn-lt"/>
            </a:endParaRPr>
          </a:p>
        </p:txBody>
      </p:sp>
      <p:sp>
        <p:nvSpPr>
          <p:cNvPr id="121" name="Rounded Rectangle 122"/>
          <p:cNvSpPr>
            <a:spLocks noChangeArrowheads="1"/>
          </p:cNvSpPr>
          <p:nvPr/>
        </p:nvSpPr>
        <p:spPr bwMode="auto">
          <a:xfrm>
            <a:off x="520586" y="5911523"/>
            <a:ext cx="490070" cy="385341"/>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b="1" dirty="0" err="1">
                <a:latin typeface="+mn-lt"/>
              </a:rPr>
              <a:t>libérer</a:t>
            </a:r>
            <a:endParaRPr lang="nl-BE" sz="800" b="1" dirty="0">
              <a:latin typeface="+mn-lt"/>
            </a:endParaRPr>
          </a:p>
          <a:p>
            <a:pPr algn="ctr"/>
            <a:r>
              <a:rPr lang="nl-BE" sz="800" b="1" dirty="0">
                <a:latin typeface="+mn-lt"/>
              </a:rPr>
              <a:t>la </a:t>
            </a:r>
            <a:r>
              <a:rPr lang="nl-BE" sz="800" b="1" dirty="0" err="1">
                <a:latin typeface="+mn-lt"/>
              </a:rPr>
              <a:t>voie</a:t>
            </a:r>
            <a:endParaRPr lang="nl-BE" sz="800" b="1" dirty="0">
              <a:latin typeface="+mn-lt"/>
            </a:endParaRPr>
          </a:p>
        </p:txBody>
      </p:sp>
      <p:sp>
        <p:nvSpPr>
          <p:cNvPr id="122" name="TextBox 370"/>
          <p:cNvSpPr txBox="1">
            <a:spLocks noChangeArrowheads="1"/>
          </p:cNvSpPr>
          <p:nvPr/>
        </p:nvSpPr>
        <p:spPr bwMode="auto">
          <a:xfrm>
            <a:off x="738640" y="6617853"/>
            <a:ext cx="360363" cy="276225"/>
          </a:xfrm>
          <a:prstGeom prst="rect">
            <a:avLst/>
          </a:prstGeom>
          <a:noFill/>
          <a:ln w="9525">
            <a:noFill/>
            <a:miter lim="800000"/>
            <a:headEnd/>
            <a:tailEnd/>
          </a:ln>
        </p:spPr>
        <p:txBody>
          <a:bodyPr>
            <a:spAutoFit/>
          </a:bodyPr>
          <a:lstStyle/>
          <a:p>
            <a:pPr algn="ctr"/>
            <a:r>
              <a:rPr lang="en-US" sz="1200" b="1" dirty="0">
                <a:solidFill>
                  <a:srgbClr val="0070C0"/>
                </a:solidFill>
              </a:rPr>
              <a:t>t</a:t>
            </a:r>
          </a:p>
        </p:txBody>
      </p:sp>
    </p:spTree>
    <p:extLst>
      <p:ext uri="{BB962C8B-B14F-4D97-AF65-F5344CB8AC3E}">
        <p14:creationId xmlns:p14="http://schemas.microsoft.com/office/powerpoint/2010/main" val="101978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45"/>
          <p:cNvSpPr>
            <a:spLocks noChangeArrowheads="1"/>
          </p:cNvSpPr>
          <p:nvPr/>
        </p:nvSpPr>
        <p:spPr bwMode="auto">
          <a:xfrm>
            <a:off x="983433" y="1254443"/>
            <a:ext cx="4899952" cy="569515"/>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dirty="0">
                <a:latin typeface="+mn-lt"/>
              </a:rPr>
              <a:t>Le </a:t>
            </a:r>
            <a:r>
              <a:rPr lang="nl-BE" sz="1400" dirty="0" err="1">
                <a:latin typeface="+mn-lt"/>
              </a:rPr>
              <a:t>vigie</a:t>
            </a:r>
            <a:r>
              <a:rPr lang="nl-BE" sz="1400" dirty="0">
                <a:latin typeface="+mn-lt"/>
              </a:rPr>
              <a:t> </a:t>
            </a:r>
            <a:r>
              <a:rPr lang="nl-BE" sz="1400" dirty="0" err="1">
                <a:latin typeface="+mn-lt"/>
              </a:rPr>
              <a:t>contacte</a:t>
            </a:r>
            <a:r>
              <a:rPr lang="nl-BE" sz="1400" dirty="0">
                <a:latin typeface="+mn-lt"/>
              </a:rPr>
              <a:t> </a:t>
            </a:r>
            <a:r>
              <a:rPr lang="nl-BE" sz="1400" dirty="0" err="1">
                <a:latin typeface="+mn-lt"/>
              </a:rPr>
              <a:t>le</a:t>
            </a:r>
            <a:r>
              <a:rPr lang="nl-BE" sz="1400" dirty="0">
                <a:latin typeface="+mn-lt"/>
              </a:rPr>
              <a:t> RS Entrepreneur et/</a:t>
            </a:r>
            <a:r>
              <a:rPr lang="nl-BE" sz="1400" dirty="0" err="1">
                <a:latin typeface="+mn-lt"/>
              </a:rPr>
              <a:t>ou</a:t>
            </a:r>
            <a:r>
              <a:rPr lang="nl-BE" sz="1400" dirty="0">
                <a:latin typeface="+mn-lt"/>
              </a:rPr>
              <a:t> sa LH pour </a:t>
            </a:r>
            <a:r>
              <a:rPr lang="nl-BE" sz="1400" dirty="0" err="1">
                <a:latin typeface="+mn-lt"/>
              </a:rPr>
              <a:t>concertation</a:t>
            </a:r>
            <a:r>
              <a:rPr lang="nl-BE" sz="1400" dirty="0">
                <a:latin typeface="+mn-lt"/>
              </a:rPr>
              <a:t>.</a:t>
            </a:r>
          </a:p>
        </p:txBody>
      </p:sp>
      <p:sp>
        <p:nvSpPr>
          <p:cNvPr id="26" name="Rectangle 245"/>
          <p:cNvSpPr>
            <a:spLocks noChangeArrowheads="1"/>
          </p:cNvSpPr>
          <p:nvPr/>
        </p:nvSpPr>
        <p:spPr bwMode="auto">
          <a:xfrm>
            <a:off x="7176121" y="4293097"/>
            <a:ext cx="3240707" cy="720079"/>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Après la </a:t>
            </a:r>
            <a:r>
              <a:rPr lang="nl-BE" sz="1400" dirty="0" err="1">
                <a:latin typeface="+mn-lt"/>
              </a:rPr>
              <a:t>concertation</a:t>
            </a:r>
            <a:r>
              <a:rPr lang="nl-BE" sz="1400" dirty="0">
                <a:latin typeface="+mn-lt"/>
              </a:rPr>
              <a:t>, </a:t>
            </a:r>
            <a:r>
              <a:rPr lang="nl-BE" sz="1400" dirty="0" err="1">
                <a:latin typeface="+mn-lt"/>
              </a:rPr>
              <a:t>le</a:t>
            </a:r>
            <a:r>
              <a:rPr lang="nl-BE" sz="1400" dirty="0">
                <a:latin typeface="+mn-lt"/>
              </a:rPr>
              <a:t> RS Entrepreneur </a:t>
            </a:r>
            <a:r>
              <a:rPr lang="nl-BE" sz="1400" dirty="0" err="1">
                <a:latin typeface="+mn-lt"/>
              </a:rPr>
              <a:t>prend</a:t>
            </a:r>
            <a:r>
              <a:rPr lang="nl-BE" sz="1400" dirty="0">
                <a:latin typeface="+mn-lt"/>
              </a:rPr>
              <a:t> </a:t>
            </a:r>
            <a:r>
              <a:rPr lang="nl-BE" sz="1400" dirty="0" err="1">
                <a:latin typeface="+mn-lt"/>
              </a:rPr>
              <a:t>une</a:t>
            </a:r>
            <a:r>
              <a:rPr lang="nl-BE" sz="1400" dirty="0">
                <a:latin typeface="+mn-lt"/>
              </a:rPr>
              <a:t> </a:t>
            </a:r>
            <a:r>
              <a:rPr lang="nl-BE" sz="1400" dirty="0" err="1">
                <a:latin typeface="+mn-lt"/>
              </a:rPr>
              <a:t>décision</a:t>
            </a:r>
            <a:r>
              <a:rPr lang="nl-BE" sz="1400" dirty="0">
                <a:latin typeface="+mn-lt"/>
              </a:rPr>
              <a:t> quant à la poursuite des </a:t>
            </a:r>
            <a:r>
              <a:rPr lang="nl-BE" sz="1400" dirty="0" err="1">
                <a:latin typeface="+mn-lt"/>
              </a:rPr>
              <a:t>travaux</a:t>
            </a:r>
            <a:r>
              <a:rPr lang="nl-BE" sz="1400" dirty="0">
                <a:latin typeface="+mn-lt"/>
              </a:rPr>
              <a:t>.</a:t>
            </a:r>
          </a:p>
        </p:txBody>
      </p:sp>
      <p:sp>
        <p:nvSpPr>
          <p:cNvPr id="17" name="Text Placeholder 1"/>
          <p:cNvSpPr>
            <a:spLocks noGrp="1"/>
          </p:cNvSpPr>
          <p:nvPr>
            <p:ph type="body" sz="quarter" idx="18"/>
          </p:nvPr>
        </p:nvSpPr>
        <p:spPr>
          <a:xfrm>
            <a:off x="10030790" y="189765"/>
            <a:ext cx="1912823" cy="360363"/>
          </a:xfrm>
        </p:spPr>
        <p:txBody>
          <a:bodyPr/>
          <a:lstStyle/>
          <a:p>
            <a:r>
              <a:rPr lang="en-GB" dirty="0"/>
              <a:t>2. Incidents</a:t>
            </a:r>
          </a:p>
          <a:p>
            <a:r>
              <a:rPr lang="en-GB" dirty="0"/>
              <a:t>2.2 Visibilité </a:t>
            </a:r>
            <a:r>
              <a:rPr lang="en-GB" dirty="0" err="1"/>
              <a:t>réduite</a:t>
            </a:r>
            <a:endParaRPr lang="en-GB" dirty="0"/>
          </a:p>
        </p:txBody>
      </p:sp>
      <p:grpSp>
        <p:nvGrpSpPr>
          <p:cNvPr id="7" name="Group 6"/>
          <p:cNvGrpSpPr/>
          <p:nvPr/>
        </p:nvGrpSpPr>
        <p:grpSpPr>
          <a:xfrm>
            <a:off x="6312024" y="404664"/>
            <a:ext cx="3981938" cy="2419768"/>
            <a:chOff x="3928831" y="2256580"/>
            <a:chExt cx="4198310" cy="2740994"/>
          </a:xfrm>
        </p:grpSpPr>
        <p:sp>
          <p:nvSpPr>
            <p:cNvPr id="8" name="Text Box 9"/>
            <p:cNvSpPr txBox="1">
              <a:spLocks noChangeArrowheads="1"/>
            </p:cNvSpPr>
            <p:nvPr/>
          </p:nvSpPr>
          <p:spPr bwMode="auto">
            <a:xfrm>
              <a:off x="3928831"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9" name="Text Box 9"/>
            <p:cNvSpPr txBox="1">
              <a:spLocks noChangeArrowheads="1"/>
            </p:cNvSpPr>
            <p:nvPr/>
          </p:nvSpPr>
          <p:spPr bwMode="auto">
            <a:xfrm>
              <a:off x="6160856"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10" name="Rechthoek 35"/>
            <p:cNvSpPr>
              <a:spLocks noChangeArrowheads="1"/>
            </p:cNvSpPr>
            <p:nvPr/>
          </p:nvSpPr>
          <p:spPr bwMode="auto">
            <a:xfrm>
              <a:off x="4416458" y="4624803"/>
              <a:ext cx="100673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
          <p:nvSpPr>
            <p:cNvPr id="11" name="Rechthoek 41"/>
            <p:cNvSpPr>
              <a:spLocks noChangeArrowheads="1"/>
            </p:cNvSpPr>
            <p:nvPr/>
          </p:nvSpPr>
          <p:spPr bwMode="auto">
            <a:xfrm>
              <a:off x="6752478" y="461239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CHEF DE TRAVAIL – </a:t>
              </a:r>
            </a:p>
            <a:p>
              <a:pPr algn="ctr"/>
              <a:r>
                <a:rPr lang="nl-BE" sz="800" b="1" dirty="0">
                  <a:solidFill>
                    <a:schemeClr val="bg1"/>
                  </a:solidFill>
                </a:rPr>
                <a:t>RS ENTREPRENEUR</a:t>
              </a:r>
            </a:p>
          </p:txBody>
        </p:sp>
        <p:sp>
          <p:nvSpPr>
            <p:cNvPr id="12" name="Rechthoek 35"/>
            <p:cNvSpPr>
              <a:spLocks noChangeArrowheads="1"/>
            </p:cNvSpPr>
            <p:nvPr/>
          </p:nvSpPr>
          <p:spPr bwMode="auto">
            <a:xfrm>
              <a:off x="5614044" y="461246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LIGNE HIÉRARCHIQUE</a:t>
              </a:r>
            </a:p>
            <a:p>
              <a:pPr algn="ctr"/>
              <a:r>
                <a:rPr lang="nl-BE" sz="800" b="1" dirty="0">
                  <a:solidFill>
                    <a:schemeClr val="bg1"/>
                  </a:solidFill>
                </a:rPr>
                <a:t>ENTREPRENEUR</a:t>
              </a:r>
            </a:p>
          </p:txBody>
        </p:sp>
        <p:sp>
          <p:nvSpPr>
            <p:cNvPr id="13" name="TextBox 12"/>
            <p:cNvSpPr txBox="1"/>
            <p:nvPr/>
          </p:nvSpPr>
          <p:spPr>
            <a:xfrm>
              <a:off x="6618729" y="4044429"/>
              <a:ext cx="647700" cy="276999"/>
            </a:xfrm>
            <a:prstGeom prst="rect">
              <a:avLst/>
            </a:prstGeom>
            <a:noFill/>
          </p:spPr>
          <p:txBody>
            <a:bodyPr wrap="square" rtlCol="0">
              <a:spAutoFit/>
            </a:bodyPr>
            <a:lstStyle/>
            <a:p>
              <a:r>
                <a:rPr lang="en-US" sz="1200" dirty="0"/>
                <a:t>et/</a:t>
              </a:r>
              <a:r>
                <a:rPr lang="en-US" sz="1200" dirty="0" err="1"/>
                <a:t>ou</a:t>
              </a:r>
              <a:endParaRPr lang="nl-BE" sz="1200" dirty="0"/>
            </a:p>
          </p:txBody>
        </p:sp>
        <p:pic>
          <p:nvPicPr>
            <p:cNvPr id="14" name="Picture 13"/>
            <p:cNvPicPr>
              <a:picLocks noChangeAspect="1"/>
            </p:cNvPicPr>
            <p:nvPr/>
          </p:nvPicPr>
          <p:blipFill>
            <a:blip r:embed="rId2"/>
            <a:stretch>
              <a:fillRect/>
            </a:stretch>
          </p:blipFill>
          <p:spPr>
            <a:xfrm>
              <a:off x="4649556" y="3219718"/>
              <a:ext cx="540544" cy="1307134"/>
            </a:xfrm>
            <a:prstGeom prst="rect">
              <a:avLst/>
            </a:prstGeom>
          </p:spPr>
        </p:pic>
        <p:sp>
          <p:nvSpPr>
            <p:cNvPr id="15" name="Ovale toelichting 9"/>
            <p:cNvSpPr>
              <a:spLocks noChangeArrowheads="1"/>
            </p:cNvSpPr>
            <p:nvPr/>
          </p:nvSpPr>
          <p:spPr bwMode="auto">
            <a:xfrm>
              <a:off x="4109012" y="2431707"/>
              <a:ext cx="1081088" cy="431800"/>
            </a:xfrm>
            <a:prstGeom prst="wedgeEllipseCallout">
              <a:avLst>
                <a:gd name="adj1" fmla="val 17290"/>
                <a:gd name="adj2" fmla="val 130157"/>
              </a:avLst>
            </a:prstGeom>
            <a:solidFill>
              <a:schemeClr val="bg1"/>
            </a:solidFill>
            <a:ln w="31750" algn="ctr">
              <a:solidFill>
                <a:srgbClr val="B2B2B2"/>
              </a:solidFill>
              <a:round/>
              <a:headEnd/>
              <a:tailEnd/>
            </a:ln>
          </p:spPr>
          <p:txBody>
            <a:bodyPr wrap="none" anchor="ctr"/>
            <a:lstStyle/>
            <a:p>
              <a:pPr algn="ctr"/>
              <a:endParaRPr lang="nl-BE"/>
            </a:p>
          </p:txBody>
        </p:sp>
        <p:pic>
          <p:nvPicPr>
            <p:cNvPr id="16" name="Picture 15"/>
            <p:cNvPicPr>
              <a:picLocks noChangeAspect="1"/>
            </p:cNvPicPr>
            <p:nvPr/>
          </p:nvPicPr>
          <p:blipFill>
            <a:blip r:embed="rId3"/>
            <a:stretch>
              <a:fillRect/>
            </a:stretch>
          </p:blipFill>
          <p:spPr>
            <a:xfrm>
              <a:off x="5856037" y="3124587"/>
              <a:ext cx="416778" cy="1407782"/>
            </a:xfrm>
            <a:prstGeom prst="rect">
              <a:avLst/>
            </a:prstGeom>
            <a:ln w="25400">
              <a:solidFill>
                <a:schemeClr val="tx2">
                  <a:lumMod val="85000"/>
                </a:schemeClr>
              </a:solidFill>
            </a:ln>
          </p:spPr>
        </p:pic>
        <p:sp>
          <p:nvSpPr>
            <p:cNvPr id="18" name="Ovale toelichting 57"/>
            <p:cNvSpPr/>
            <p:nvPr/>
          </p:nvSpPr>
          <p:spPr bwMode="auto">
            <a:xfrm>
              <a:off x="5441718" y="2256580"/>
              <a:ext cx="1079500" cy="431800"/>
            </a:xfrm>
            <a:prstGeom prst="wedgeEllipseCallout">
              <a:avLst>
                <a:gd name="adj1" fmla="val 5897"/>
                <a:gd name="adj2" fmla="val 13551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pic>
          <p:nvPicPr>
            <p:cNvPr id="19" name="Picture 18"/>
            <p:cNvPicPr>
              <a:picLocks noChangeAspect="1"/>
            </p:cNvPicPr>
            <p:nvPr/>
          </p:nvPicPr>
          <p:blipFill>
            <a:blip r:embed="rId4"/>
            <a:stretch>
              <a:fillRect/>
            </a:stretch>
          </p:blipFill>
          <p:spPr>
            <a:xfrm>
              <a:off x="7208287" y="3176945"/>
              <a:ext cx="553941" cy="1370648"/>
            </a:xfrm>
            <a:prstGeom prst="rect">
              <a:avLst/>
            </a:prstGeom>
          </p:spPr>
        </p:pic>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336" y="2824373"/>
            <a:ext cx="6806841" cy="3622782"/>
          </a:xfrm>
          <a:prstGeom prst="rect">
            <a:avLst/>
          </a:prstGeom>
        </p:spPr>
      </p:pic>
    </p:spTree>
    <p:extLst>
      <p:ext uri="{BB962C8B-B14F-4D97-AF65-F5344CB8AC3E}">
        <p14:creationId xmlns:p14="http://schemas.microsoft.com/office/powerpoint/2010/main" val="30863230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120380" y="498348"/>
            <a:ext cx="8064500" cy="506413"/>
          </a:xfrm>
          <a:prstGeom prst="rect">
            <a:avLst/>
          </a:prstGeom>
          <a:noFill/>
          <a:ln w="9525">
            <a:noFill/>
            <a:miter lim="800000"/>
            <a:headEnd/>
            <a:tailEnd/>
          </a:ln>
          <a:effectLst/>
        </p:spPr>
        <p:txBody>
          <a:bodyPr lIns="0" tIns="0" rIns="0" bIns="0"/>
          <a:lstStyle/>
          <a:p>
            <a:pPr>
              <a:defRPr/>
            </a:pPr>
            <a:r>
              <a:rPr lang="en-US" kern="0" dirty="0">
                <a:solidFill>
                  <a:srgbClr val="0070C0"/>
                </a:solidFill>
              </a:rPr>
              <a:t>2.3. Audition </a:t>
            </a:r>
            <a:r>
              <a:rPr lang="en-US" kern="0" dirty="0" err="1">
                <a:solidFill>
                  <a:srgbClr val="0070C0"/>
                </a:solidFill>
              </a:rPr>
              <a:t>réduite</a:t>
            </a:r>
            <a:endParaRPr lang="en-US" kern="0" dirty="0">
              <a:solidFill>
                <a:srgbClr val="0070C0"/>
              </a:solidFill>
              <a:latin typeface="+mj-lt"/>
              <a:ea typeface="+mj-ea"/>
              <a:cs typeface="+mj-cs"/>
            </a:endParaRPr>
          </a:p>
        </p:txBody>
      </p:sp>
      <p:sp>
        <p:nvSpPr>
          <p:cNvPr id="22" name="Rectangle 18"/>
          <p:cNvSpPr>
            <a:spLocks noChangeArrowheads="1"/>
          </p:cNvSpPr>
          <p:nvPr/>
        </p:nvSpPr>
        <p:spPr bwMode="auto">
          <a:xfrm>
            <a:off x="8153879" y="2061329"/>
            <a:ext cx="2232248" cy="647997"/>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Calibri" panose="020F0502020204030204" pitchFamily="34" charset="0"/>
                <a:cs typeface="Calibri" panose="020F0502020204030204" pitchFamily="34" charset="0"/>
              </a:rPr>
              <a:t>En </a:t>
            </a:r>
            <a:r>
              <a:rPr lang="nl-BE" sz="1400" dirty="0" err="1">
                <a:latin typeface="Calibri" panose="020F0502020204030204" pitchFamily="34" charset="0"/>
                <a:cs typeface="Calibri" panose="020F0502020204030204" pitchFamily="34" charset="0"/>
              </a:rPr>
              <a:t>cas</a:t>
            </a:r>
            <a:r>
              <a:rPr lang="nl-BE" sz="1400" dirty="0">
                <a:latin typeface="Calibri" panose="020F0502020204030204" pitchFamily="34" charset="0"/>
                <a:cs typeface="Calibri" panose="020F0502020204030204" pitchFamily="34" charset="0"/>
              </a:rPr>
              <a:t> de </a:t>
            </a:r>
            <a:r>
              <a:rPr lang="nl-BE" sz="1400" dirty="0" err="1">
                <a:latin typeface="Calibri" panose="020F0502020204030204" pitchFamily="34" charset="0"/>
                <a:cs typeface="Calibri" panose="020F0502020204030204" pitchFamily="34" charset="0"/>
              </a:rPr>
              <a:t>doute</a:t>
            </a:r>
            <a:r>
              <a:rPr lang="nl-BE" sz="1400" dirty="0">
                <a:latin typeface="Calibri" panose="020F0502020204030204" pitchFamily="34" charset="0"/>
                <a:cs typeface="Calibri" panose="020F0502020204030204" pitchFamily="34" charset="0"/>
              </a:rPr>
              <a:t> par rapport à </a:t>
            </a:r>
            <a:r>
              <a:rPr lang="nl-BE" sz="1400" dirty="0" err="1">
                <a:latin typeface="Calibri" panose="020F0502020204030204" pitchFamily="34" charset="0"/>
                <a:cs typeface="Calibri" panose="020F0502020204030204" pitchFamily="34" charset="0"/>
              </a:rPr>
              <a:t>l’audition</a:t>
            </a:r>
            <a:r>
              <a:rPr lang="nl-BE" sz="1400" dirty="0">
                <a:latin typeface="Calibri" panose="020F0502020204030204" pitchFamily="34" charset="0"/>
                <a:cs typeface="Calibri" panose="020F0502020204030204" pitchFamily="34" charset="0"/>
              </a:rPr>
              <a:t>, la </a:t>
            </a:r>
            <a:r>
              <a:rPr lang="nl-BE" sz="1400" dirty="0" err="1">
                <a:latin typeface="Calibri" panose="020F0502020204030204" pitchFamily="34" charset="0"/>
                <a:cs typeface="Calibri" panose="020F0502020204030204" pitchFamily="34" charset="0"/>
              </a:rPr>
              <a:t>vigie</a:t>
            </a:r>
            <a:r>
              <a:rPr lang="nl-BE" sz="1400" dirty="0">
                <a:latin typeface="Calibri" panose="020F0502020204030204" pitchFamily="34" charset="0"/>
                <a:cs typeface="Calibri" panose="020F0502020204030204" pitchFamily="34" charset="0"/>
              </a:rPr>
              <a:t> fait libérer la voie. </a:t>
            </a:r>
          </a:p>
        </p:txBody>
      </p:sp>
      <p:sp>
        <p:nvSpPr>
          <p:cNvPr id="23" name="Rectangle 245"/>
          <p:cNvSpPr>
            <a:spLocks noChangeArrowheads="1"/>
          </p:cNvSpPr>
          <p:nvPr/>
        </p:nvSpPr>
        <p:spPr bwMode="auto">
          <a:xfrm>
            <a:off x="8153879" y="3745262"/>
            <a:ext cx="2292954" cy="1800201"/>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La </a:t>
            </a:r>
            <a:r>
              <a:rPr lang="nl-BE" sz="1400" dirty="0" err="1">
                <a:latin typeface="+mn-lt"/>
              </a:rPr>
              <a:t>vigie</a:t>
            </a:r>
            <a:r>
              <a:rPr lang="nl-BE" sz="1400" dirty="0">
                <a:latin typeface="+mn-lt"/>
              </a:rPr>
              <a:t> peut </a:t>
            </a:r>
            <a:r>
              <a:rPr lang="nl-BE" sz="1400" dirty="0" err="1">
                <a:latin typeface="+mn-lt"/>
              </a:rPr>
              <a:t>tirer</a:t>
            </a:r>
            <a:r>
              <a:rPr lang="nl-BE" sz="1400" dirty="0">
                <a:latin typeface="+mn-lt"/>
              </a:rPr>
              <a:t> </a:t>
            </a:r>
            <a:r>
              <a:rPr lang="nl-BE" sz="1400" dirty="0" err="1">
                <a:latin typeface="+mn-lt"/>
              </a:rPr>
              <a:t>l’agent</a:t>
            </a:r>
            <a:r>
              <a:rPr lang="nl-BE" sz="1400" dirty="0">
                <a:latin typeface="+mn-lt"/>
              </a:rPr>
              <a:t> par </a:t>
            </a:r>
            <a:r>
              <a:rPr lang="nl-BE" sz="1400" dirty="0" err="1">
                <a:latin typeface="+mn-lt"/>
              </a:rPr>
              <a:t>le</a:t>
            </a:r>
            <a:r>
              <a:rPr lang="nl-BE" sz="1400" dirty="0">
                <a:latin typeface="+mn-lt"/>
              </a:rPr>
              <a:t> bras si </a:t>
            </a:r>
            <a:r>
              <a:rPr lang="nl-BE" sz="1400" dirty="0" err="1">
                <a:latin typeface="+mn-lt"/>
              </a:rPr>
              <a:t>celui</a:t>
            </a:r>
            <a:r>
              <a:rPr lang="nl-BE" sz="1400" dirty="0">
                <a:latin typeface="+mn-lt"/>
              </a:rPr>
              <a:t>-ci ne </a:t>
            </a:r>
            <a:r>
              <a:rPr lang="nl-BE" sz="1400" dirty="0" err="1">
                <a:latin typeface="+mn-lt"/>
              </a:rPr>
              <a:t>donne</a:t>
            </a:r>
            <a:r>
              <a:rPr lang="nl-BE" sz="1400" dirty="0">
                <a:latin typeface="+mn-lt"/>
              </a:rPr>
              <a:t> pas suite </a:t>
            </a:r>
            <a:r>
              <a:rPr lang="nl-BE" sz="1400" dirty="0" err="1">
                <a:latin typeface="+mn-lt"/>
              </a:rPr>
              <a:t>immédiate</a:t>
            </a:r>
            <a:r>
              <a:rPr lang="nl-BE" sz="1400" dirty="0">
                <a:latin typeface="+mn-lt"/>
              </a:rPr>
              <a:t> à </a:t>
            </a:r>
            <a:r>
              <a:rPr lang="nl-BE" sz="1400" dirty="0" err="1">
                <a:latin typeface="+mn-lt"/>
              </a:rPr>
              <a:t>l’alarme</a:t>
            </a:r>
            <a:r>
              <a:rPr lang="nl-BE" sz="1400" dirty="0">
                <a:latin typeface="+mn-lt"/>
              </a:rPr>
              <a:t>. </a:t>
            </a:r>
          </a:p>
          <a:p>
            <a:pPr algn="just"/>
            <a:endParaRPr lang="nl-BE" sz="1400" dirty="0">
              <a:latin typeface="+mn-lt"/>
            </a:endParaRPr>
          </a:p>
          <a:p>
            <a:pPr algn="just"/>
            <a:r>
              <a:rPr lang="nl-BE" sz="1400" dirty="0" err="1">
                <a:latin typeface="+mn-lt"/>
              </a:rPr>
              <a:t>Il</a:t>
            </a:r>
            <a:r>
              <a:rPr lang="nl-BE" sz="1400" dirty="0">
                <a:latin typeface="+mn-lt"/>
              </a:rPr>
              <a:t> fait attention de ne pas se </a:t>
            </a:r>
            <a:r>
              <a:rPr lang="nl-BE" sz="1400" dirty="0" err="1">
                <a:latin typeface="+mn-lt"/>
              </a:rPr>
              <a:t>mettre</a:t>
            </a:r>
            <a:r>
              <a:rPr lang="nl-BE" sz="1400" dirty="0">
                <a:latin typeface="+mn-lt"/>
              </a:rPr>
              <a:t> en </a:t>
            </a:r>
            <a:r>
              <a:rPr lang="nl-BE" sz="1400" dirty="0" err="1">
                <a:latin typeface="+mn-lt"/>
              </a:rPr>
              <a:t>danger</a:t>
            </a:r>
            <a:r>
              <a:rPr lang="nl-BE" sz="1400" dirty="0">
                <a:latin typeface="+mn-lt"/>
              </a:rPr>
              <a:t> en </a:t>
            </a:r>
            <a:r>
              <a:rPr lang="nl-BE" sz="1400" dirty="0" err="1">
                <a:latin typeface="+mn-lt"/>
              </a:rPr>
              <a:t>faisant</a:t>
            </a:r>
            <a:r>
              <a:rPr lang="nl-BE" sz="1400" dirty="0">
                <a:latin typeface="+mn-lt"/>
              </a:rPr>
              <a:t> </a:t>
            </a:r>
            <a:r>
              <a:rPr lang="nl-BE" sz="1400" dirty="0" err="1">
                <a:latin typeface="+mn-lt"/>
              </a:rPr>
              <a:t>ceci</a:t>
            </a:r>
            <a:r>
              <a:rPr lang="nl-BE" sz="1400" dirty="0">
                <a:latin typeface="+mn-lt"/>
              </a:rPr>
              <a:t>. </a:t>
            </a:r>
          </a:p>
        </p:txBody>
      </p:sp>
      <p:sp>
        <p:nvSpPr>
          <p:cNvPr id="24" name="Text Placeholder 1"/>
          <p:cNvSpPr>
            <a:spLocks noGrp="1"/>
          </p:cNvSpPr>
          <p:nvPr>
            <p:ph type="body" sz="quarter" idx="18"/>
          </p:nvPr>
        </p:nvSpPr>
        <p:spPr>
          <a:xfrm>
            <a:off x="9899580" y="140848"/>
            <a:ext cx="1912823" cy="360363"/>
          </a:xfrm>
        </p:spPr>
        <p:txBody>
          <a:bodyPr/>
          <a:lstStyle/>
          <a:p>
            <a:r>
              <a:rPr lang="en-GB" dirty="0"/>
              <a:t>2. Incidents </a:t>
            </a:r>
          </a:p>
          <a:p>
            <a:r>
              <a:rPr lang="en-GB" dirty="0"/>
              <a:t>2.3 Audition </a:t>
            </a:r>
            <a:r>
              <a:rPr lang="en-GB" dirty="0" err="1"/>
              <a:t>réduite</a:t>
            </a:r>
            <a:endParaRPr lang="en-GB" dirty="0"/>
          </a:p>
        </p:txBody>
      </p:sp>
      <p:sp>
        <p:nvSpPr>
          <p:cNvPr id="6" name="TextBox 5"/>
          <p:cNvSpPr txBox="1"/>
          <p:nvPr/>
        </p:nvSpPr>
        <p:spPr>
          <a:xfrm>
            <a:off x="488807" y="6379643"/>
            <a:ext cx="144016" cy="276999"/>
          </a:xfrm>
          <a:prstGeom prst="rect">
            <a:avLst/>
          </a:prstGeom>
          <a:noFill/>
        </p:spPr>
        <p:txBody>
          <a:bodyPr wrap="square" rtlCol="0">
            <a:spAutoFit/>
          </a:bodyPr>
          <a:lstStyle/>
          <a:p>
            <a:r>
              <a:rPr lang="en-GB" sz="1200" dirty="0">
                <a:solidFill>
                  <a:srgbClr val="005DA4"/>
                </a:solidFill>
              </a:rPr>
              <a:t>t</a:t>
            </a:r>
          </a:p>
        </p:txBody>
      </p:sp>
      <p:grpSp>
        <p:nvGrpSpPr>
          <p:cNvPr id="27" name="Group 26"/>
          <p:cNvGrpSpPr/>
          <p:nvPr/>
        </p:nvGrpSpPr>
        <p:grpSpPr>
          <a:xfrm>
            <a:off x="910969" y="844633"/>
            <a:ext cx="6337158" cy="2359965"/>
            <a:chOff x="2279651" y="938338"/>
            <a:chExt cx="8208963" cy="3427287"/>
          </a:xfrm>
        </p:grpSpPr>
        <p:cxnSp>
          <p:nvCxnSpPr>
            <p:cNvPr id="31" name="Straight Arrow Connector 287"/>
            <p:cNvCxnSpPr>
              <a:cxnSpLocks noChangeShapeType="1"/>
            </p:cNvCxnSpPr>
            <p:nvPr/>
          </p:nvCxnSpPr>
          <p:spPr bwMode="auto">
            <a:xfrm>
              <a:off x="6527457" y="2108322"/>
              <a:ext cx="2808632" cy="1717554"/>
            </a:xfrm>
            <a:prstGeom prst="straightConnector1">
              <a:avLst/>
            </a:prstGeom>
            <a:noFill/>
            <a:ln w="12700" algn="ctr">
              <a:solidFill>
                <a:schemeClr val="tx1"/>
              </a:solidFill>
              <a:prstDash val="dash"/>
              <a:round/>
              <a:headEnd/>
              <a:tailEnd type="arrow" w="med" len="med"/>
            </a:ln>
          </p:spPr>
        </p:cxnSp>
        <p:cxnSp>
          <p:nvCxnSpPr>
            <p:cNvPr id="32" name="Straight Arrow Connector 287"/>
            <p:cNvCxnSpPr>
              <a:cxnSpLocks noChangeShapeType="1"/>
            </p:cNvCxnSpPr>
            <p:nvPr/>
          </p:nvCxnSpPr>
          <p:spPr bwMode="auto">
            <a:xfrm flipH="1">
              <a:off x="4079877" y="2108268"/>
              <a:ext cx="2344165" cy="2004946"/>
            </a:xfrm>
            <a:prstGeom prst="straightConnector1">
              <a:avLst/>
            </a:prstGeom>
            <a:noFill/>
            <a:ln w="12700" algn="ctr">
              <a:solidFill>
                <a:schemeClr val="tx1"/>
              </a:solidFill>
              <a:prstDash val="dash"/>
              <a:round/>
              <a:headEnd/>
              <a:tailEnd type="arrow" w="med" len="med"/>
            </a:ln>
          </p:spPr>
        </p:cxnSp>
        <p:cxnSp>
          <p:nvCxnSpPr>
            <p:cNvPr id="33" name="Straight Arrow Connector 287"/>
            <p:cNvCxnSpPr>
              <a:cxnSpLocks noChangeShapeType="1"/>
            </p:cNvCxnSpPr>
            <p:nvPr/>
          </p:nvCxnSpPr>
          <p:spPr bwMode="auto">
            <a:xfrm flipH="1">
              <a:off x="4079877" y="2081280"/>
              <a:ext cx="2390503" cy="1671570"/>
            </a:xfrm>
            <a:prstGeom prst="straightConnector1">
              <a:avLst/>
            </a:prstGeom>
            <a:noFill/>
            <a:ln w="12700" algn="ctr">
              <a:solidFill>
                <a:schemeClr val="tx1"/>
              </a:solidFill>
              <a:prstDash val="dash"/>
              <a:round/>
              <a:headEnd/>
              <a:tailEnd type="arrow" w="med" len="med"/>
            </a:ln>
          </p:spPr>
        </p:cxnSp>
        <p:cxnSp>
          <p:nvCxnSpPr>
            <p:cNvPr id="34" name="Straight Arrow Connector 287"/>
            <p:cNvCxnSpPr>
              <a:cxnSpLocks noChangeShapeType="1"/>
            </p:cNvCxnSpPr>
            <p:nvPr/>
          </p:nvCxnSpPr>
          <p:spPr bwMode="auto">
            <a:xfrm>
              <a:off x="6542141" y="2071755"/>
              <a:ext cx="2793948" cy="2114483"/>
            </a:xfrm>
            <a:prstGeom prst="straightConnector1">
              <a:avLst/>
            </a:prstGeom>
            <a:noFill/>
            <a:ln w="12700" algn="ctr">
              <a:solidFill>
                <a:schemeClr val="tx1"/>
              </a:solidFill>
              <a:prstDash val="dash"/>
              <a:round/>
              <a:headEnd/>
              <a:tailEnd type="arrow" w="med" len="med"/>
            </a:ln>
          </p:spPr>
        </p:cxnSp>
        <p:cxnSp>
          <p:nvCxnSpPr>
            <p:cNvPr id="35" name="Straight Arrow Connector 287"/>
            <p:cNvCxnSpPr>
              <a:cxnSpLocks noChangeShapeType="1"/>
            </p:cNvCxnSpPr>
            <p:nvPr/>
          </p:nvCxnSpPr>
          <p:spPr bwMode="auto">
            <a:xfrm flipH="1">
              <a:off x="6481119" y="2205038"/>
              <a:ext cx="71437" cy="1008062"/>
            </a:xfrm>
            <a:prstGeom prst="straightConnector1">
              <a:avLst/>
            </a:prstGeom>
            <a:noFill/>
            <a:ln w="12700" algn="ctr">
              <a:solidFill>
                <a:schemeClr val="tx1"/>
              </a:solidFill>
              <a:prstDash val="dash"/>
              <a:round/>
              <a:headEnd/>
              <a:tailEnd type="arrow" w="med" len="med"/>
            </a:ln>
          </p:spPr>
        </p:cxnSp>
        <p:pic>
          <p:nvPicPr>
            <p:cNvPr id="36"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7808" y="938338"/>
              <a:ext cx="4897438" cy="833437"/>
            </a:xfrm>
            <a:prstGeom prst="rect">
              <a:avLst/>
            </a:prstGeom>
            <a:noFill/>
            <a:ln w="9525">
              <a:noFill/>
              <a:miter lim="800000"/>
              <a:headEnd/>
              <a:tailEnd/>
            </a:ln>
          </p:spPr>
        </p:pic>
        <p:cxnSp>
          <p:nvCxnSpPr>
            <p:cNvPr id="37" name="Straight Connector 16"/>
            <p:cNvCxnSpPr>
              <a:cxnSpLocks noChangeShapeType="1"/>
            </p:cNvCxnSpPr>
            <p:nvPr/>
          </p:nvCxnSpPr>
          <p:spPr bwMode="auto">
            <a:xfrm flipV="1">
              <a:off x="2640013" y="3875089"/>
              <a:ext cx="7632700" cy="3175"/>
            </a:xfrm>
            <a:prstGeom prst="line">
              <a:avLst/>
            </a:prstGeom>
            <a:noFill/>
            <a:ln w="31750" algn="ctr">
              <a:solidFill>
                <a:schemeClr val="accent1"/>
              </a:solidFill>
              <a:round/>
              <a:headEnd/>
              <a:tailEnd/>
            </a:ln>
          </p:spPr>
        </p:cxnSp>
        <p:sp>
          <p:nvSpPr>
            <p:cNvPr id="38"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9"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40" name="Straight Connector 16"/>
            <p:cNvCxnSpPr>
              <a:cxnSpLocks noChangeShapeType="1"/>
            </p:cNvCxnSpPr>
            <p:nvPr/>
          </p:nvCxnSpPr>
          <p:spPr bwMode="auto">
            <a:xfrm flipV="1">
              <a:off x="2640013" y="4211639"/>
              <a:ext cx="7632700" cy="1587"/>
            </a:xfrm>
            <a:prstGeom prst="line">
              <a:avLst/>
            </a:prstGeom>
            <a:noFill/>
            <a:ln w="31750" algn="ctr">
              <a:solidFill>
                <a:schemeClr val="accent1"/>
              </a:solidFill>
              <a:round/>
              <a:headEnd/>
              <a:tailEnd/>
            </a:ln>
          </p:spPr>
        </p:cxnSp>
        <p:sp>
          <p:nvSpPr>
            <p:cNvPr id="41"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42"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43"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4"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5"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46"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dirty="0"/>
                <a:t>B</a:t>
              </a:r>
            </a:p>
          </p:txBody>
        </p:sp>
        <p:sp>
          <p:nvSpPr>
            <p:cNvPr id="47"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48" name="Group 188"/>
            <p:cNvGrpSpPr>
              <a:grpSpLocks noChangeAspect="1"/>
            </p:cNvGrpSpPr>
            <p:nvPr/>
          </p:nvGrpSpPr>
          <p:grpSpPr bwMode="auto">
            <a:xfrm>
              <a:off x="5808663" y="3844926"/>
              <a:ext cx="107950" cy="73025"/>
              <a:chOff x="7956376" y="548680"/>
              <a:chExt cx="216024" cy="144016"/>
            </a:xfrm>
          </p:grpSpPr>
          <p:cxnSp>
            <p:nvCxnSpPr>
              <p:cNvPr id="7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7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49" name="Group 188"/>
            <p:cNvGrpSpPr>
              <a:grpSpLocks noChangeAspect="1"/>
            </p:cNvGrpSpPr>
            <p:nvPr/>
          </p:nvGrpSpPr>
          <p:grpSpPr bwMode="auto">
            <a:xfrm>
              <a:off x="7032625" y="3844926"/>
              <a:ext cx="107950" cy="73025"/>
              <a:chOff x="7956376" y="548680"/>
              <a:chExt cx="216024" cy="144016"/>
            </a:xfrm>
          </p:grpSpPr>
          <p:cxnSp>
            <p:nvCxnSpPr>
              <p:cNvPr id="7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7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0" name="TextBox 32"/>
            <p:cNvSpPr txBox="1">
              <a:spLocks noChangeArrowheads="1"/>
            </p:cNvSpPr>
            <p:nvPr/>
          </p:nvSpPr>
          <p:spPr bwMode="auto">
            <a:xfrm>
              <a:off x="9551989" y="3284540"/>
              <a:ext cx="936625" cy="335228"/>
            </a:xfrm>
            <a:prstGeom prst="rect">
              <a:avLst/>
            </a:prstGeom>
            <a:noFill/>
            <a:ln w="9525">
              <a:noFill/>
              <a:miter lim="800000"/>
              <a:headEnd/>
              <a:tailEnd/>
            </a:ln>
          </p:spPr>
          <p:txBody>
            <a:bodyPr>
              <a:spAutoFit/>
            </a:bodyPr>
            <a:lstStyle/>
            <a:p>
              <a:pPr algn="ctr"/>
              <a:r>
                <a:rPr lang="en-US" sz="900" b="1" dirty="0">
                  <a:latin typeface="+mn-lt"/>
                </a:rPr>
                <a:t>Arlon</a:t>
              </a:r>
            </a:p>
          </p:txBody>
        </p:sp>
        <p:sp>
          <p:nvSpPr>
            <p:cNvPr id="51" name="TextBox 32"/>
            <p:cNvSpPr txBox="1">
              <a:spLocks noChangeArrowheads="1"/>
            </p:cNvSpPr>
            <p:nvPr/>
          </p:nvSpPr>
          <p:spPr bwMode="auto">
            <a:xfrm>
              <a:off x="2279651" y="3289302"/>
              <a:ext cx="792163" cy="335228"/>
            </a:xfrm>
            <a:prstGeom prst="rect">
              <a:avLst/>
            </a:prstGeom>
            <a:noFill/>
            <a:ln w="9525">
              <a:noFill/>
              <a:miter lim="800000"/>
              <a:headEnd/>
              <a:tailEnd/>
            </a:ln>
          </p:spPr>
          <p:txBody>
            <a:bodyPr>
              <a:spAutoFit/>
            </a:bodyPr>
            <a:lstStyle/>
            <a:p>
              <a:pPr algn="ctr"/>
              <a:r>
                <a:rPr lang="en-US" sz="900" b="1" dirty="0">
                  <a:latin typeface="+mn-lt"/>
                </a:rPr>
                <a:t>Namur</a:t>
              </a:r>
            </a:p>
          </p:txBody>
        </p:sp>
        <p:cxnSp>
          <p:nvCxnSpPr>
            <p:cNvPr id="52"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54"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pic>
          <p:nvPicPr>
            <p:cNvPr id="57" name="Picture 3"/>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5456" y="2779837"/>
              <a:ext cx="439822" cy="384425"/>
            </a:xfrm>
            <a:prstGeom prst="rect">
              <a:avLst/>
            </a:prstGeom>
            <a:noFill/>
            <a:ln w="9525">
              <a:noFill/>
              <a:miter lim="800000"/>
              <a:headEnd/>
              <a:tailEnd/>
            </a:ln>
          </p:spPr>
        </p:pic>
        <p:sp>
          <p:nvSpPr>
            <p:cNvPr id="58" name="Rectangular Callout 50"/>
            <p:cNvSpPr>
              <a:spLocks noChangeArrowheads="1"/>
            </p:cNvSpPr>
            <p:nvPr/>
          </p:nvSpPr>
          <p:spPr bwMode="auto">
            <a:xfrm>
              <a:off x="7032626" y="1844675"/>
              <a:ext cx="1655763" cy="215900"/>
            </a:xfrm>
            <a:prstGeom prst="wedgeRectCallout">
              <a:avLst>
                <a:gd name="adj1" fmla="val -67815"/>
                <a:gd name="adj2" fmla="val 46612"/>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latin typeface="+mn-lt"/>
                </a:rPr>
                <a:t>ALARME!</a:t>
              </a:r>
              <a:endParaRPr lang="nl-BE" sz="1200" b="1" dirty="0">
                <a:solidFill>
                  <a:schemeClr val="bg1"/>
                </a:solidFill>
                <a:latin typeface="+mn-lt"/>
              </a:endParaRPr>
            </a:p>
          </p:txBody>
        </p:sp>
        <p:sp>
          <p:nvSpPr>
            <p:cNvPr id="59" name="TextBox 55"/>
            <p:cNvSpPr txBox="1">
              <a:spLocks noChangeArrowheads="1"/>
            </p:cNvSpPr>
            <p:nvPr/>
          </p:nvSpPr>
          <p:spPr bwMode="auto">
            <a:xfrm>
              <a:off x="5808663" y="2708275"/>
              <a:ext cx="215900" cy="369888"/>
            </a:xfrm>
            <a:prstGeom prst="rect">
              <a:avLst/>
            </a:prstGeom>
            <a:noFill/>
            <a:ln w="9525">
              <a:noFill/>
              <a:miter lim="800000"/>
              <a:headEnd/>
              <a:tailEnd/>
            </a:ln>
          </p:spPr>
          <p:txBody>
            <a:bodyPr>
              <a:spAutoFit/>
            </a:bodyPr>
            <a:lstStyle/>
            <a:p>
              <a:r>
                <a:rPr lang="en-US" b="1">
                  <a:solidFill>
                    <a:srgbClr val="C00000"/>
                  </a:solidFill>
                </a:rPr>
                <a:t>?</a:t>
              </a:r>
            </a:p>
          </p:txBody>
        </p:sp>
        <p:sp>
          <p:nvSpPr>
            <p:cNvPr id="60" name="TextBox 57"/>
            <p:cNvSpPr txBox="1">
              <a:spLocks noChangeArrowheads="1"/>
            </p:cNvSpPr>
            <p:nvPr/>
          </p:nvSpPr>
          <p:spPr bwMode="auto">
            <a:xfrm>
              <a:off x="5951538" y="2565400"/>
              <a:ext cx="215900" cy="368300"/>
            </a:xfrm>
            <a:prstGeom prst="rect">
              <a:avLst/>
            </a:prstGeom>
            <a:noFill/>
            <a:ln w="9525">
              <a:noFill/>
              <a:miter lim="800000"/>
              <a:headEnd/>
              <a:tailEnd/>
            </a:ln>
          </p:spPr>
          <p:txBody>
            <a:bodyPr>
              <a:spAutoFit/>
            </a:bodyPr>
            <a:lstStyle/>
            <a:p>
              <a:r>
                <a:rPr lang="en-US" b="1">
                  <a:solidFill>
                    <a:srgbClr val="C00000"/>
                  </a:solidFill>
                </a:rPr>
                <a:t>?</a:t>
              </a:r>
            </a:p>
          </p:txBody>
        </p:sp>
        <p:sp>
          <p:nvSpPr>
            <p:cNvPr id="61" name="TextBox 58"/>
            <p:cNvSpPr txBox="1">
              <a:spLocks noChangeArrowheads="1"/>
            </p:cNvSpPr>
            <p:nvPr/>
          </p:nvSpPr>
          <p:spPr bwMode="auto">
            <a:xfrm>
              <a:off x="5843588" y="2916239"/>
              <a:ext cx="215900" cy="369887"/>
            </a:xfrm>
            <a:prstGeom prst="rect">
              <a:avLst/>
            </a:prstGeom>
            <a:noFill/>
            <a:ln w="9525">
              <a:noFill/>
              <a:miter lim="800000"/>
              <a:headEnd/>
              <a:tailEnd/>
            </a:ln>
          </p:spPr>
          <p:txBody>
            <a:bodyPr>
              <a:spAutoFit/>
            </a:bodyPr>
            <a:lstStyle/>
            <a:p>
              <a:r>
                <a:rPr lang="en-US" b="1">
                  <a:solidFill>
                    <a:srgbClr val="C00000"/>
                  </a:solidFill>
                </a:rPr>
                <a:t>?</a:t>
              </a:r>
            </a:p>
          </p:txBody>
        </p:sp>
        <p:sp>
          <p:nvSpPr>
            <p:cNvPr id="62" name="Rectangular Callout 50"/>
            <p:cNvSpPr>
              <a:spLocks noChangeArrowheads="1"/>
            </p:cNvSpPr>
            <p:nvPr/>
          </p:nvSpPr>
          <p:spPr bwMode="auto">
            <a:xfrm>
              <a:off x="7535863" y="2205038"/>
              <a:ext cx="1655762" cy="215900"/>
            </a:xfrm>
            <a:prstGeom prst="wedgeRectCallout">
              <a:avLst>
                <a:gd name="adj1" fmla="val -80725"/>
                <a:gd name="adj2" fmla="val -30394"/>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latin typeface="+mn-lt"/>
                </a:rPr>
                <a:t>LIBÉREZ LA VOIE !</a:t>
              </a:r>
              <a:endParaRPr lang="nl-BE" sz="1200" b="1" dirty="0">
                <a:solidFill>
                  <a:schemeClr val="bg1"/>
                </a:solidFill>
                <a:latin typeface="+mn-lt"/>
              </a:endParaRPr>
            </a:p>
          </p:txBody>
        </p:sp>
        <p:sp>
          <p:nvSpPr>
            <p:cNvPr id="63" name="Rechthoek 35"/>
            <p:cNvSpPr>
              <a:spLocks noChangeArrowheads="1"/>
            </p:cNvSpPr>
            <p:nvPr/>
          </p:nvSpPr>
          <p:spPr bwMode="auto">
            <a:xfrm>
              <a:off x="4804231" y="1858167"/>
              <a:ext cx="1267587" cy="373326"/>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VIGIE ENTREPRENEUR</a:t>
              </a:r>
            </a:p>
          </p:txBody>
        </p:sp>
        <p:pic>
          <p:nvPicPr>
            <p:cNvPr id="64"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9733" y="3003255"/>
              <a:ext cx="208128" cy="169365"/>
            </a:xfrm>
            <a:prstGeom prst="rect">
              <a:avLst/>
            </a:prstGeom>
            <a:noFill/>
            <a:ln w="9525">
              <a:noFill/>
              <a:miter lim="800000"/>
              <a:headEnd/>
              <a:tailEnd/>
            </a:ln>
          </p:spPr>
        </p:pic>
        <p:pic>
          <p:nvPicPr>
            <p:cNvPr id="65"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1116" y="3240025"/>
              <a:ext cx="208128" cy="169365"/>
            </a:xfrm>
            <a:prstGeom prst="rect">
              <a:avLst/>
            </a:prstGeom>
            <a:noFill/>
            <a:ln w="9525">
              <a:noFill/>
              <a:miter lim="800000"/>
              <a:headEnd/>
              <a:tailEnd/>
            </a:ln>
          </p:spPr>
        </p:pic>
        <p:pic>
          <p:nvPicPr>
            <p:cNvPr id="66"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909" y="2934342"/>
              <a:ext cx="208128" cy="169365"/>
            </a:xfrm>
            <a:prstGeom prst="rect">
              <a:avLst/>
            </a:prstGeom>
            <a:noFill/>
            <a:ln w="9525">
              <a:noFill/>
              <a:miter lim="800000"/>
              <a:headEnd/>
              <a:tailEnd/>
            </a:ln>
          </p:spPr>
        </p:pic>
        <p:pic>
          <p:nvPicPr>
            <p:cNvPr id="67"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2485" y="3087937"/>
              <a:ext cx="208128" cy="169365"/>
            </a:xfrm>
            <a:prstGeom prst="rect">
              <a:avLst/>
            </a:prstGeom>
            <a:noFill/>
            <a:ln w="9525">
              <a:noFill/>
              <a:miter lim="800000"/>
              <a:headEnd/>
              <a:tailEnd/>
            </a:ln>
          </p:spPr>
        </p:pic>
        <p:pic>
          <p:nvPicPr>
            <p:cNvPr id="68"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0613" y="3079579"/>
              <a:ext cx="208128" cy="169365"/>
            </a:xfrm>
            <a:prstGeom prst="rect">
              <a:avLst/>
            </a:prstGeom>
            <a:noFill/>
            <a:ln w="9525">
              <a:noFill/>
              <a:miter lim="800000"/>
              <a:headEnd/>
              <a:tailEnd/>
            </a:ln>
          </p:spPr>
        </p:pic>
        <p:pic>
          <p:nvPicPr>
            <p:cNvPr id="69" name="Picture 6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7391" y="1881189"/>
              <a:ext cx="323056" cy="763192"/>
            </a:xfrm>
            <a:prstGeom prst="rect">
              <a:avLst/>
            </a:prstGeom>
          </p:spPr>
        </p:pic>
        <p:pic>
          <p:nvPicPr>
            <p:cNvPr id="70" name="Picture 6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8939" y="3294747"/>
              <a:ext cx="389418" cy="598708"/>
            </a:xfrm>
            <a:prstGeom prst="rect">
              <a:avLst/>
            </a:prstGeom>
          </p:spPr>
        </p:pic>
        <p:pic>
          <p:nvPicPr>
            <p:cNvPr id="71" name="Picture 7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0380" y="3303368"/>
              <a:ext cx="389418" cy="598708"/>
            </a:xfrm>
            <a:prstGeom prst="rect">
              <a:avLst/>
            </a:prstGeom>
          </p:spPr>
        </p:pic>
      </p:grpSp>
      <p:grpSp>
        <p:nvGrpSpPr>
          <p:cNvPr id="76" name="Group 75"/>
          <p:cNvGrpSpPr/>
          <p:nvPr/>
        </p:nvGrpSpPr>
        <p:grpSpPr>
          <a:xfrm>
            <a:off x="918389" y="3449495"/>
            <a:ext cx="6163067" cy="2505401"/>
            <a:chOff x="2279651" y="1052514"/>
            <a:chExt cx="8208963" cy="3313111"/>
          </a:xfrm>
        </p:grpSpPr>
        <p:cxnSp>
          <p:nvCxnSpPr>
            <p:cNvPr id="77" name="Straight Arrow Connector 287"/>
            <p:cNvCxnSpPr>
              <a:cxnSpLocks noChangeShapeType="1"/>
            </p:cNvCxnSpPr>
            <p:nvPr/>
          </p:nvCxnSpPr>
          <p:spPr bwMode="auto">
            <a:xfrm flipH="1">
              <a:off x="6456364" y="2205038"/>
              <a:ext cx="71437" cy="1008062"/>
            </a:xfrm>
            <a:prstGeom prst="straightConnector1">
              <a:avLst/>
            </a:prstGeom>
            <a:noFill/>
            <a:ln w="12700" algn="ctr">
              <a:solidFill>
                <a:schemeClr val="tx1"/>
              </a:solidFill>
              <a:prstDash val="dash"/>
              <a:round/>
              <a:headEnd/>
              <a:tailEnd type="arrow" w="med" len="med"/>
            </a:ln>
          </p:spPr>
        </p:cxnSp>
        <p:pic>
          <p:nvPicPr>
            <p:cNvPr id="78" name="Picture 7"/>
            <p:cNvPicPr>
              <a:picLocks noChangeAspect="1" noChangeArrowheads="1"/>
            </p:cNvPicPr>
            <p:nvPr/>
          </p:nvPicPr>
          <p:blipFill>
            <a:blip r:embed="rId8"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84033" y="2780928"/>
              <a:ext cx="172695" cy="137586"/>
            </a:xfrm>
            <a:prstGeom prst="rect">
              <a:avLst/>
            </a:prstGeom>
            <a:noFill/>
            <a:ln w="9525">
              <a:noFill/>
              <a:miter lim="800000"/>
              <a:headEnd/>
              <a:tailEnd/>
            </a:ln>
          </p:spPr>
        </p:pic>
        <p:pic>
          <p:nvPicPr>
            <p:cNvPr id="79"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575" y="1052514"/>
              <a:ext cx="4897438" cy="833437"/>
            </a:xfrm>
            <a:prstGeom prst="rect">
              <a:avLst/>
            </a:prstGeom>
            <a:noFill/>
            <a:ln w="9525">
              <a:noFill/>
              <a:miter lim="800000"/>
              <a:headEnd/>
              <a:tailEnd/>
            </a:ln>
          </p:spPr>
        </p:pic>
        <p:cxnSp>
          <p:nvCxnSpPr>
            <p:cNvPr id="80" name="Straight Connector 16"/>
            <p:cNvCxnSpPr>
              <a:cxnSpLocks noChangeShapeType="1"/>
            </p:cNvCxnSpPr>
            <p:nvPr/>
          </p:nvCxnSpPr>
          <p:spPr bwMode="auto">
            <a:xfrm flipV="1">
              <a:off x="2640013" y="3875089"/>
              <a:ext cx="7632700" cy="3175"/>
            </a:xfrm>
            <a:prstGeom prst="line">
              <a:avLst/>
            </a:prstGeom>
            <a:noFill/>
            <a:ln w="31750" algn="ctr">
              <a:solidFill>
                <a:schemeClr val="accent1"/>
              </a:solidFill>
              <a:round/>
              <a:headEnd/>
              <a:tailEnd/>
            </a:ln>
          </p:spPr>
        </p:cxnSp>
        <p:sp>
          <p:nvSpPr>
            <p:cNvPr id="81"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82"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83" name="Straight Connector 16"/>
            <p:cNvCxnSpPr>
              <a:cxnSpLocks noChangeShapeType="1"/>
            </p:cNvCxnSpPr>
            <p:nvPr/>
          </p:nvCxnSpPr>
          <p:spPr bwMode="auto">
            <a:xfrm flipV="1">
              <a:off x="2640013" y="4211639"/>
              <a:ext cx="7632700" cy="1587"/>
            </a:xfrm>
            <a:prstGeom prst="line">
              <a:avLst/>
            </a:prstGeom>
            <a:noFill/>
            <a:ln w="31750" algn="ctr">
              <a:solidFill>
                <a:schemeClr val="accent1"/>
              </a:solidFill>
              <a:round/>
              <a:headEnd/>
              <a:tailEnd/>
            </a:ln>
          </p:spPr>
        </p:cxnSp>
        <p:sp>
          <p:nvSpPr>
            <p:cNvPr id="84"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85"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86"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87"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88"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89"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90"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91" name="Group 188"/>
            <p:cNvGrpSpPr>
              <a:grpSpLocks noChangeAspect="1"/>
            </p:cNvGrpSpPr>
            <p:nvPr/>
          </p:nvGrpSpPr>
          <p:grpSpPr bwMode="auto">
            <a:xfrm>
              <a:off x="5808663" y="3844926"/>
              <a:ext cx="107950" cy="73025"/>
              <a:chOff x="7956376" y="548680"/>
              <a:chExt cx="216024" cy="144016"/>
            </a:xfrm>
          </p:grpSpPr>
          <p:cxnSp>
            <p:nvCxnSpPr>
              <p:cNvPr id="12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2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92" name="Group 188"/>
            <p:cNvGrpSpPr>
              <a:grpSpLocks noChangeAspect="1"/>
            </p:cNvGrpSpPr>
            <p:nvPr/>
          </p:nvGrpSpPr>
          <p:grpSpPr bwMode="auto">
            <a:xfrm>
              <a:off x="7032625" y="3844926"/>
              <a:ext cx="107950" cy="73025"/>
              <a:chOff x="7956376" y="548680"/>
              <a:chExt cx="216024" cy="144016"/>
            </a:xfrm>
          </p:grpSpPr>
          <p:cxnSp>
            <p:nvCxnSpPr>
              <p:cNvPr id="12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2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93" name="TextBox 32"/>
            <p:cNvSpPr txBox="1">
              <a:spLocks noChangeArrowheads="1"/>
            </p:cNvSpPr>
            <p:nvPr/>
          </p:nvSpPr>
          <p:spPr bwMode="auto">
            <a:xfrm>
              <a:off x="9551989" y="3284539"/>
              <a:ext cx="936625" cy="305249"/>
            </a:xfrm>
            <a:prstGeom prst="rect">
              <a:avLst/>
            </a:prstGeom>
            <a:noFill/>
            <a:ln w="9525">
              <a:noFill/>
              <a:miter lim="800000"/>
              <a:headEnd/>
              <a:tailEnd/>
            </a:ln>
          </p:spPr>
          <p:txBody>
            <a:bodyPr>
              <a:spAutoFit/>
            </a:bodyPr>
            <a:lstStyle/>
            <a:p>
              <a:pPr algn="ctr"/>
              <a:r>
                <a:rPr lang="en-US" sz="900" b="1" dirty="0">
                  <a:latin typeface="+mn-lt"/>
                </a:rPr>
                <a:t>Arlon</a:t>
              </a:r>
            </a:p>
          </p:txBody>
        </p:sp>
        <p:sp>
          <p:nvSpPr>
            <p:cNvPr id="94" name="TextBox 32"/>
            <p:cNvSpPr txBox="1">
              <a:spLocks noChangeArrowheads="1"/>
            </p:cNvSpPr>
            <p:nvPr/>
          </p:nvSpPr>
          <p:spPr bwMode="auto">
            <a:xfrm>
              <a:off x="2279651" y="3289301"/>
              <a:ext cx="792164" cy="305249"/>
            </a:xfrm>
            <a:prstGeom prst="rect">
              <a:avLst/>
            </a:prstGeom>
            <a:noFill/>
            <a:ln w="9525">
              <a:noFill/>
              <a:miter lim="800000"/>
              <a:headEnd/>
              <a:tailEnd/>
            </a:ln>
          </p:spPr>
          <p:txBody>
            <a:bodyPr>
              <a:spAutoFit/>
            </a:bodyPr>
            <a:lstStyle/>
            <a:p>
              <a:pPr algn="ctr"/>
              <a:r>
                <a:rPr lang="en-US" sz="900" b="1" dirty="0">
                  <a:latin typeface="+mn-lt"/>
                </a:rPr>
                <a:t>Namur</a:t>
              </a:r>
            </a:p>
          </p:txBody>
        </p:sp>
        <p:cxnSp>
          <p:nvCxnSpPr>
            <p:cNvPr id="95"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96"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97"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98"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cxnSp>
          <p:nvCxnSpPr>
            <p:cNvPr id="99"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101"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pic>
          <p:nvPicPr>
            <p:cNvPr id="104" name="Picture 3"/>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88226" y="2780929"/>
              <a:ext cx="439822" cy="384425"/>
            </a:xfrm>
            <a:prstGeom prst="rect">
              <a:avLst/>
            </a:prstGeom>
            <a:noFill/>
            <a:ln w="9525">
              <a:noFill/>
              <a:miter lim="800000"/>
              <a:headEnd/>
              <a:tailEnd/>
            </a:ln>
          </p:spPr>
        </p:pic>
        <p:cxnSp>
          <p:nvCxnSpPr>
            <p:cNvPr id="105" name="Straight Arrow Connector 287"/>
            <p:cNvCxnSpPr>
              <a:cxnSpLocks noChangeShapeType="1"/>
            </p:cNvCxnSpPr>
            <p:nvPr/>
          </p:nvCxnSpPr>
          <p:spPr bwMode="auto">
            <a:xfrm flipH="1">
              <a:off x="6456365" y="2052639"/>
              <a:ext cx="78985" cy="1160461"/>
            </a:xfrm>
            <a:prstGeom prst="straightConnector1">
              <a:avLst/>
            </a:prstGeom>
            <a:noFill/>
            <a:ln w="12700" algn="ctr">
              <a:solidFill>
                <a:schemeClr val="tx1"/>
              </a:solidFill>
              <a:prstDash val="dash"/>
              <a:round/>
              <a:headEnd/>
              <a:tailEnd type="arrow" w="med" len="med"/>
            </a:ln>
          </p:spPr>
        </p:cxnSp>
        <p:sp>
          <p:nvSpPr>
            <p:cNvPr id="106" name="TextBox 55"/>
            <p:cNvSpPr txBox="1">
              <a:spLocks noChangeArrowheads="1"/>
            </p:cNvSpPr>
            <p:nvPr/>
          </p:nvSpPr>
          <p:spPr bwMode="auto">
            <a:xfrm>
              <a:off x="5808663" y="2708275"/>
              <a:ext cx="215900" cy="369888"/>
            </a:xfrm>
            <a:prstGeom prst="rect">
              <a:avLst/>
            </a:prstGeom>
            <a:noFill/>
            <a:ln w="9525">
              <a:noFill/>
              <a:miter lim="800000"/>
              <a:headEnd/>
              <a:tailEnd/>
            </a:ln>
          </p:spPr>
          <p:txBody>
            <a:bodyPr>
              <a:spAutoFit/>
            </a:bodyPr>
            <a:lstStyle/>
            <a:p>
              <a:r>
                <a:rPr lang="en-US" b="1">
                  <a:solidFill>
                    <a:srgbClr val="C00000"/>
                  </a:solidFill>
                </a:rPr>
                <a:t>?</a:t>
              </a:r>
            </a:p>
          </p:txBody>
        </p:sp>
        <p:sp>
          <p:nvSpPr>
            <p:cNvPr id="107" name="TextBox 57"/>
            <p:cNvSpPr txBox="1">
              <a:spLocks noChangeArrowheads="1"/>
            </p:cNvSpPr>
            <p:nvPr/>
          </p:nvSpPr>
          <p:spPr bwMode="auto">
            <a:xfrm>
              <a:off x="5951538" y="2565400"/>
              <a:ext cx="215900" cy="368300"/>
            </a:xfrm>
            <a:prstGeom prst="rect">
              <a:avLst/>
            </a:prstGeom>
            <a:noFill/>
            <a:ln w="9525">
              <a:noFill/>
              <a:miter lim="800000"/>
              <a:headEnd/>
              <a:tailEnd/>
            </a:ln>
          </p:spPr>
          <p:txBody>
            <a:bodyPr>
              <a:spAutoFit/>
            </a:bodyPr>
            <a:lstStyle/>
            <a:p>
              <a:r>
                <a:rPr lang="en-US" b="1" dirty="0">
                  <a:solidFill>
                    <a:srgbClr val="C00000"/>
                  </a:solidFill>
                </a:rPr>
                <a:t>?</a:t>
              </a:r>
            </a:p>
          </p:txBody>
        </p:sp>
        <p:sp>
          <p:nvSpPr>
            <p:cNvPr id="108" name="TextBox 58"/>
            <p:cNvSpPr txBox="1">
              <a:spLocks noChangeArrowheads="1"/>
            </p:cNvSpPr>
            <p:nvPr/>
          </p:nvSpPr>
          <p:spPr bwMode="auto">
            <a:xfrm>
              <a:off x="5843588" y="2916239"/>
              <a:ext cx="215901" cy="488400"/>
            </a:xfrm>
            <a:prstGeom prst="rect">
              <a:avLst/>
            </a:prstGeom>
            <a:noFill/>
            <a:ln w="9525">
              <a:noFill/>
              <a:miter lim="800000"/>
              <a:headEnd/>
              <a:tailEnd/>
            </a:ln>
          </p:spPr>
          <p:txBody>
            <a:bodyPr>
              <a:spAutoFit/>
            </a:bodyPr>
            <a:lstStyle/>
            <a:p>
              <a:r>
                <a:rPr lang="en-US" b="1">
                  <a:solidFill>
                    <a:srgbClr val="C00000"/>
                  </a:solidFill>
                  <a:latin typeface="+mn-lt"/>
                </a:rPr>
                <a:t>?</a:t>
              </a:r>
            </a:p>
          </p:txBody>
        </p:sp>
        <p:sp>
          <p:nvSpPr>
            <p:cNvPr id="109" name="Boog 56"/>
            <p:cNvSpPr/>
            <p:nvPr/>
          </p:nvSpPr>
          <p:spPr bwMode="auto">
            <a:xfrm rot="10274629">
              <a:off x="5969000" y="2682876"/>
              <a:ext cx="687388" cy="1216025"/>
            </a:xfrm>
            <a:prstGeom prst="arc">
              <a:avLst>
                <a:gd name="adj1" fmla="val 17342940"/>
                <a:gd name="adj2" fmla="val 0"/>
              </a:avLst>
            </a:prstGeom>
            <a:noFill/>
            <a:ln w="31750" cap="flat" cmpd="sng" algn="ctr">
              <a:solidFill>
                <a:srgbClr val="FF0000"/>
              </a:solidFill>
              <a:prstDash val="solid"/>
              <a:round/>
              <a:headEnd type="none" w="med" len="med"/>
              <a:tailEnd type="arrow" w="med" len="med"/>
            </a:ln>
            <a:effectLst/>
          </p:spPr>
          <p:txBody>
            <a:bodyPr wrap="none" anchor="ctr"/>
            <a:lstStyle/>
            <a:p>
              <a:pPr algn="ctr">
                <a:defRPr/>
              </a:pPr>
              <a:endParaRPr lang="nl-BE"/>
            </a:p>
          </p:txBody>
        </p:sp>
        <p:sp>
          <p:nvSpPr>
            <p:cNvPr id="110" name="Rechthoek 35"/>
            <p:cNvSpPr>
              <a:spLocks noChangeArrowheads="1"/>
            </p:cNvSpPr>
            <p:nvPr/>
          </p:nvSpPr>
          <p:spPr bwMode="auto">
            <a:xfrm>
              <a:off x="4850003" y="1881189"/>
              <a:ext cx="1235044" cy="392836"/>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VIGIE ENTREPRENEUR</a:t>
              </a:r>
            </a:p>
          </p:txBody>
        </p:sp>
        <p:pic>
          <p:nvPicPr>
            <p:cNvPr id="111"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1116" y="3240025"/>
              <a:ext cx="208128" cy="169365"/>
            </a:xfrm>
            <a:prstGeom prst="rect">
              <a:avLst/>
            </a:prstGeom>
            <a:noFill/>
            <a:ln w="9525">
              <a:noFill/>
              <a:miter lim="800000"/>
              <a:headEnd/>
              <a:tailEnd/>
            </a:ln>
          </p:spPr>
        </p:pic>
        <p:pic>
          <p:nvPicPr>
            <p:cNvPr id="112"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4042" y="3039703"/>
              <a:ext cx="208128" cy="169365"/>
            </a:xfrm>
            <a:prstGeom prst="rect">
              <a:avLst/>
            </a:prstGeom>
            <a:noFill/>
            <a:ln w="9525">
              <a:noFill/>
              <a:miter lim="800000"/>
              <a:headEnd/>
              <a:tailEnd/>
            </a:ln>
          </p:spPr>
        </p:pic>
        <p:pic>
          <p:nvPicPr>
            <p:cNvPr id="113"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6316" y="2637508"/>
              <a:ext cx="208128" cy="169365"/>
            </a:xfrm>
            <a:prstGeom prst="rect">
              <a:avLst/>
            </a:prstGeom>
            <a:noFill/>
            <a:ln w="9525">
              <a:noFill/>
              <a:miter lim="800000"/>
              <a:headEnd/>
              <a:tailEnd/>
            </a:ln>
          </p:spPr>
        </p:pic>
        <p:pic>
          <p:nvPicPr>
            <p:cNvPr id="114"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0287" y="3206390"/>
              <a:ext cx="208128" cy="169365"/>
            </a:xfrm>
            <a:prstGeom prst="rect">
              <a:avLst/>
            </a:prstGeom>
            <a:noFill/>
            <a:ln w="9525">
              <a:noFill/>
              <a:miter lim="800000"/>
              <a:headEnd/>
              <a:tailEnd/>
            </a:ln>
          </p:spPr>
        </p:pic>
        <p:pic>
          <p:nvPicPr>
            <p:cNvPr id="115"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6576" y="3070660"/>
              <a:ext cx="208128" cy="169365"/>
            </a:xfrm>
            <a:prstGeom prst="rect">
              <a:avLst/>
            </a:prstGeom>
            <a:noFill/>
            <a:ln w="9525">
              <a:noFill/>
              <a:miter lim="800000"/>
              <a:headEnd/>
              <a:tailEnd/>
            </a:ln>
          </p:spPr>
        </p:pic>
        <p:pic>
          <p:nvPicPr>
            <p:cNvPr id="116" name="Picture 1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0554" y="1828411"/>
              <a:ext cx="323056" cy="763192"/>
            </a:xfrm>
            <a:prstGeom prst="rect">
              <a:avLst/>
            </a:prstGeom>
          </p:spPr>
        </p:pic>
        <p:pic>
          <p:nvPicPr>
            <p:cNvPr id="117" name="Picture 1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0295" y="3294747"/>
              <a:ext cx="389418" cy="598708"/>
            </a:xfrm>
            <a:prstGeom prst="rect">
              <a:avLst/>
            </a:prstGeom>
          </p:spPr>
        </p:pic>
        <p:pic>
          <p:nvPicPr>
            <p:cNvPr id="118" name="Picture 1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1049" y="3301269"/>
              <a:ext cx="389418" cy="598708"/>
            </a:xfrm>
            <a:prstGeom prst="rect">
              <a:avLst/>
            </a:prstGeom>
          </p:spPr>
        </p:pic>
        <p:grpSp>
          <p:nvGrpSpPr>
            <p:cNvPr id="119" name="Group 118"/>
            <p:cNvGrpSpPr/>
            <p:nvPr/>
          </p:nvGrpSpPr>
          <p:grpSpPr>
            <a:xfrm>
              <a:off x="7423527" y="1813084"/>
              <a:ext cx="726158" cy="652166"/>
              <a:chOff x="6575462" y="4387640"/>
              <a:chExt cx="726158" cy="652166"/>
            </a:xfrm>
          </p:grpSpPr>
          <p:pic>
            <p:nvPicPr>
              <p:cNvPr id="120" name="Picture 2"/>
              <p:cNvPicPr>
                <a:picLocks noChangeAspect="1" noChangeArrowheads="1"/>
              </p:cNvPicPr>
              <p:nvPr/>
            </p:nvPicPr>
            <p:blipFill>
              <a:blip r:embed="rId9" cstate="print"/>
              <a:srcRect/>
              <a:stretch>
                <a:fillRect/>
              </a:stretch>
            </p:blipFill>
            <p:spPr bwMode="auto">
              <a:xfrm>
                <a:off x="6575462" y="4387640"/>
                <a:ext cx="726158" cy="65216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cxnSp>
            <p:nvCxnSpPr>
              <p:cNvPr id="121" name="Rechte verbindingslijn 65"/>
              <p:cNvCxnSpPr>
                <a:cxnSpLocks noChangeShapeType="1"/>
              </p:cNvCxnSpPr>
              <p:nvPr/>
            </p:nvCxnSpPr>
            <p:spPr bwMode="auto">
              <a:xfrm>
                <a:off x="6647470" y="4463866"/>
                <a:ext cx="367190" cy="143892"/>
              </a:xfrm>
              <a:prstGeom prst="line">
                <a:avLst/>
              </a:prstGeom>
              <a:noFill/>
              <a:ln w="31750" algn="ctr">
                <a:solidFill>
                  <a:srgbClr val="92D050"/>
                </a:solidFill>
                <a:round/>
                <a:headEnd type="arrow" w="med" len="med"/>
                <a:tailEnd type="arrow" w="med" len="med"/>
              </a:ln>
            </p:spPr>
          </p:cxnSp>
        </p:grpSp>
      </p:grpSp>
      <p:cxnSp>
        <p:nvCxnSpPr>
          <p:cNvPr id="126" name="Straight Arrow Connector 135"/>
          <p:cNvCxnSpPr>
            <a:cxnSpLocks noChangeShapeType="1"/>
          </p:cNvCxnSpPr>
          <p:nvPr/>
        </p:nvCxnSpPr>
        <p:spPr bwMode="auto">
          <a:xfrm>
            <a:off x="499066" y="1483793"/>
            <a:ext cx="0" cy="4895850"/>
          </a:xfrm>
          <a:prstGeom prst="straightConnector1">
            <a:avLst/>
          </a:prstGeom>
          <a:noFill/>
          <a:ln w="12700" algn="ctr">
            <a:solidFill>
              <a:schemeClr val="accent1"/>
            </a:solidFill>
            <a:prstDash val="dash"/>
            <a:round/>
            <a:headEnd/>
            <a:tailEnd type="arrow" w="med" len="med"/>
          </a:ln>
        </p:spPr>
      </p:cxnSp>
      <p:sp>
        <p:nvSpPr>
          <p:cNvPr id="127" name="Rounded Rectangle 122"/>
          <p:cNvSpPr>
            <a:spLocks noChangeArrowheads="1"/>
          </p:cNvSpPr>
          <p:nvPr/>
        </p:nvSpPr>
        <p:spPr bwMode="auto">
          <a:xfrm>
            <a:off x="182001" y="4832775"/>
            <a:ext cx="603079" cy="490996"/>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b="1" dirty="0">
                <a:latin typeface="+mn-lt"/>
              </a:rPr>
              <a:t>la </a:t>
            </a:r>
            <a:r>
              <a:rPr lang="nl-BE" sz="800" b="1" dirty="0" err="1">
                <a:latin typeface="+mn-lt"/>
              </a:rPr>
              <a:t>vigie</a:t>
            </a:r>
            <a:r>
              <a:rPr lang="nl-BE" sz="800" b="1" dirty="0">
                <a:latin typeface="+mn-lt"/>
              </a:rPr>
              <a:t> fait</a:t>
            </a:r>
          </a:p>
          <a:p>
            <a:pPr algn="ctr"/>
            <a:r>
              <a:rPr lang="nl-BE" sz="800" b="1" dirty="0" err="1">
                <a:latin typeface="+mn-lt"/>
              </a:rPr>
              <a:t>libérer</a:t>
            </a:r>
            <a:r>
              <a:rPr lang="nl-BE" sz="800" b="1" dirty="0">
                <a:latin typeface="+mn-lt"/>
              </a:rPr>
              <a:t> la </a:t>
            </a:r>
            <a:r>
              <a:rPr lang="nl-BE" sz="800" b="1" dirty="0" err="1">
                <a:latin typeface="+mn-lt"/>
              </a:rPr>
              <a:t>voie</a:t>
            </a:r>
            <a:endParaRPr lang="nl-BE" sz="800" b="1" dirty="0">
              <a:latin typeface="+mn-lt"/>
            </a:endParaRPr>
          </a:p>
        </p:txBody>
      </p:sp>
      <p:sp>
        <p:nvSpPr>
          <p:cNvPr id="128" name="Rounded Rectangle 122"/>
          <p:cNvSpPr>
            <a:spLocks noChangeArrowheads="1"/>
          </p:cNvSpPr>
          <p:nvPr/>
        </p:nvSpPr>
        <p:spPr bwMode="auto">
          <a:xfrm>
            <a:off x="173797" y="2750750"/>
            <a:ext cx="650322" cy="447087"/>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b="1" dirty="0" err="1">
                <a:latin typeface="+mn-lt"/>
              </a:rPr>
              <a:t>alarme</a:t>
            </a:r>
            <a:endParaRPr lang="nl-BE" sz="800" b="1" dirty="0">
              <a:latin typeface="+mn-lt"/>
            </a:endParaRPr>
          </a:p>
          <a:p>
            <a:pPr algn="ctr"/>
            <a:r>
              <a:rPr lang="nl-BE" sz="800" b="1" dirty="0" err="1">
                <a:latin typeface="+mn-lt"/>
              </a:rPr>
              <a:t>audition</a:t>
            </a:r>
            <a:endParaRPr lang="nl-BE" sz="800" b="1" dirty="0">
              <a:latin typeface="+mn-lt"/>
            </a:endParaRPr>
          </a:p>
          <a:p>
            <a:pPr algn="ctr"/>
            <a:r>
              <a:rPr lang="nl-BE" sz="800" b="1" dirty="0" err="1">
                <a:latin typeface="+mn-lt"/>
              </a:rPr>
              <a:t>insuffisante</a:t>
            </a:r>
            <a:endParaRPr lang="nl-BE" sz="800" b="1" dirty="0">
              <a:latin typeface="+mn-lt"/>
            </a:endParaRPr>
          </a:p>
        </p:txBody>
      </p:sp>
    </p:spTree>
    <p:extLst>
      <p:ext uri="{BB962C8B-B14F-4D97-AF65-F5344CB8AC3E}">
        <p14:creationId xmlns:p14="http://schemas.microsoft.com/office/powerpoint/2010/main" val="1556787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45"/>
          <p:cNvSpPr>
            <a:spLocks noChangeArrowheads="1"/>
          </p:cNvSpPr>
          <p:nvPr/>
        </p:nvSpPr>
        <p:spPr bwMode="auto">
          <a:xfrm>
            <a:off x="6096001" y="2022289"/>
            <a:ext cx="4896544" cy="745641"/>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Le </a:t>
            </a:r>
            <a:r>
              <a:rPr lang="nl-BE" sz="1400" dirty="0" err="1">
                <a:latin typeface="+mn-lt"/>
              </a:rPr>
              <a:t>vigie</a:t>
            </a:r>
            <a:r>
              <a:rPr lang="nl-BE" sz="1400" dirty="0">
                <a:latin typeface="+mn-lt"/>
              </a:rPr>
              <a:t> </a:t>
            </a:r>
            <a:r>
              <a:rPr lang="nl-BE" sz="1400" dirty="0" err="1">
                <a:latin typeface="+mn-lt"/>
              </a:rPr>
              <a:t>contacte</a:t>
            </a:r>
            <a:r>
              <a:rPr lang="nl-BE" sz="1400" dirty="0">
                <a:latin typeface="+mn-lt"/>
              </a:rPr>
              <a:t> </a:t>
            </a:r>
            <a:r>
              <a:rPr lang="nl-BE" sz="1400" dirty="0" err="1">
                <a:latin typeface="+mn-lt"/>
              </a:rPr>
              <a:t>le</a:t>
            </a:r>
            <a:r>
              <a:rPr lang="nl-BE" sz="1400" dirty="0">
                <a:latin typeface="+mn-lt"/>
              </a:rPr>
              <a:t> RS Entrepreneur et/</a:t>
            </a:r>
            <a:r>
              <a:rPr lang="nl-BE" sz="1400">
                <a:latin typeface="+mn-lt"/>
              </a:rPr>
              <a:t>ou </a:t>
            </a:r>
            <a:r>
              <a:rPr lang="nl-BE" sz="1400" dirty="0">
                <a:latin typeface="+mn-lt"/>
              </a:rPr>
              <a:t>sa LH pour </a:t>
            </a:r>
            <a:r>
              <a:rPr lang="nl-BE" sz="1400" dirty="0" err="1">
                <a:latin typeface="+mn-lt"/>
              </a:rPr>
              <a:t>concertation</a:t>
            </a:r>
            <a:r>
              <a:rPr lang="nl-BE" sz="1400" dirty="0">
                <a:latin typeface="+mn-lt"/>
              </a:rPr>
              <a:t>.</a:t>
            </a:r>
          </a:p>
        </p:txBody>
      </p:sp>
      <p:sp>
        <p:nvSpPr>
          <p:cNvPr id="25" name="Rectangle 245"/>
          <p:cNvSpPr>
            <a:spLocks noChangeArrowheads="1"/>
          </p:cNvSpPr>
          <p:nvPr/>
        </p:nvSpPr>
        <p:spPr bwMode="auto">
          <a:xfrm>
            <a:off x="1775519" y="4404471"/>
            <a:ext cx="2808362" cy="72008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Après la </a:t>
            </a:r>
            <a:r>
              <a:rPr lang="nl-BE" sz="1400" dirty="0" err="1">
                <a:latin typeface="+mn-lt"/>
              </a:rPr>
              <a:t>concertation</a:t>
            </a:r>
            <a:r>
              <a:rPr lang="nl-BE" sz="1400" dirty="0">
                <a:latin typeface="+mn-lt"/>
              </a:rPr>
              <a:t>, </a:t>
            </a:r>
            <a:r>
              <a:rPr lang="nl-BE" sz="1400" dirty="0" err="1">
                <a:latin typeface="+mn-lt"/>
              </a:rPr>
              <a:t>le</a:t>
            </a:r>
            <a:r>
              <a:rPr lang="nl-BE" sz="1400" dirty="0">
                <a:latin typeface="+mn-lt"/>
              </a:rPr>
              <a:t> RS Entrepreneur </a:t>
            </a:r>
            <a:r>
              <a:rPr lang="nl-BE" sz="1400" dirty="0" err="1">
                <a:latin typeface="+mn-lt"/>
              </a:rPr>
              <a:t>prend</a:t>
            </a:r>
            <a:r>
              <a:rPr lang="nl-BE" sz="1400" dirty="0">
                <a:latin typeface="+mn-lt"/>
              </a:rPr>
              <a:t> </a:t>
            </a:r>
            <a:r>
              <a:rPr lang="nl-BE" sz="1400" dirty="0" err="1">
                <a:latin typeface="+mn-lt"/>
              </a:rPr>
              <a:t>une</a:t>
            </a:r>
            <a:r>
              <a:rPr lang="nl-BE" sz="1400" dirty="0">
                <a:latin typeface="+mn-lt"/>
              </a:rPr>
              <a:t> </a:t>
            </a:r>
            <a:r>
              <a:rPr lang="nl-BE" sz="1400" dirty="0" err="1">
                <a:latin typeface="+mn-lt"/>
              </a:rPr>
              <a:t>décision</a:t>
            </a:r>
            <a:r>
              <a:rPr lang="nl-BE" sz="1400" dirty="0">
                <a:latin typeface="+mn-lt"/>
              </a:rPr>
              <a:t> quant à la poursuite des travaux. </a:t>
            </a:r>
          </a:p>
        </p:txBody>
      </p:sp>
      <p:sp>
        <p:nvSpPr>
          <p:cNvPr id="22" name="Text Placeholder 1"/>
          <p:cNvSpPr>
            <a:spLocks noGrp="1"/>
          </p:cNvSpPr>
          <p:nvPr>
            <p:ph type="body" sz="quarter" idx="18"/>
          </p:nvPr>
        </p:nvSpPr>
        <p:spPr>
          <a:xfrm>
            <a:off x="10007133" y="133320"/>
            <a:ext cx="1912823" cy="360363"/>
          </a:xfrm>
        </p:spPr>
        <p:txBody>
          <a:bodyPr/>
          <a:lstStyle/>
          <a:p>
            <a:r>
              <a:rPr lang="en-GB" dirty="0"/>
              <a:t>2. Incidents</a:t>
            </a:r>
          </a:p>
          <a:p>
            <a:r>
              <a:rPr lang="en-GB" dirty="0"/>
              <a:t>2.3 Audition </a:t>
            </a:r>
            <a:r>
              <a:rPr lang="en-GB" dirty="0" err="1"/>
              <a:t>réduite</a:t>
            </a:r>
            <a:endParaRPr lang="en-GB" dirty="0"/>
          </a:p>
        </p:txBody>
      </p:sp>
      <p:grpSp>
        <p:nvGrpSpPr>
          <p:cNvPr id="7" name="Group 6"/>
          <p:cNvGrpSpPr/>
          <p:nvPr/>
        </p:nvGrpSpPr>
        <p:grpSpPr>
          <a:xfrm>
            <a:off x="1703512" y="753806"/>
            <a:ext cx="3981938" cy="2419768"/>
            <a:chOff x="3928831" y="2256580"/>
            <a:chExt cx="4198310" cy="2740994"/>
          </a:xfrm>
        </p:grpSpPr>
        <p:sp>
          <p:nvSpPr>
            <p:cNvPr id="9" name="Text Box 9"/>
            <p:cNvSpPr txBox="1">
              <a:spLocks noChangeArrowheads="1"/>
            </p:cNvSpPr>
            <p:nvPr/>
          </p:nvSpPr>
          <p:spPr bwMode="auto">
            <a:xfrm>
              <a:off x="3928831"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10" name="Text Box 9"/>
            <p:cNvSpPr txBox="1">
              <a:spLocks noChangeArrowheads="1"/>
            </p:cNvSpPr>
            <p:nvPr/>
          </p:nvSpPr>
          <p:spPr bwMode="auto">
            <a:xfrm>
              <a:off x="6160856"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11" name="Rechthoek 35"/>
            <p:cNvSpPr>
              <a:spLocks noChangeArrowheads="1"/>
            </p:cNvSpPr>
            <p:nvPr/>
          </p:nvSpPr>
          <p:spPr bwMode="auto">
            <a:xfrm>
              <a:off x="4416458" y="4624803"/>
              <a:ext cx="100673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VIGIE ENTREPRENEUR</a:t>
              </a:r>
            </a:p>
          </p:txBody>
        </p:sp>
        <p:sp>
          <p:nvSpPr>
            <p:cNvPr id="12" name="Rechthoek 41"/>
            <p:cNvSpPr>
              <a:spLocks noChangeArrowheads="1"/>
            </p:cNvSpPr>
            <p:nvPr/>
          </p:nvSpPr>
          <p:spPr bwMode="auto">
            <a:xfrm>
              <a:off x="6752478" y="461239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latin typeface="+mn-lt"/>
                </a:rPr>
                <a:t>CHEF DE TRAVAIL – </a:t>
              </a:r>
            </a:p>
            <a:p>
              <a:pPr algn="ctr"/>
              <a:r>
                <a:rPr lang="nl-BE" sz="800" b="1" dirty="0">
                  <a:solidFill>
                    <a:schemeClr val="bg1"/>
                  </a:solidFill>
                  <a:latin typeface="+mn-lt"/>
                </a:rPr>
                <a:t>RS ENTREPRENEUR</a:t>
              </a:r>
            </a:p>
          </p:txBody>
        </p:sp>
        <p:sp>
          <p:nvSpPr>
            <p:cNvPr id="13" name="Rechthoek 35"/>
            <p:cNvSpPr>
              <a:spLocks noChangeArrowheads="1"/>
            </p:cNvSpPr>
            <p:nvPr/>
          </p:nvSpPr>
          <p:spPr bwMode="auto">
            <a:xfrm>
              <a:off x="5614044" y="461246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latin typeface="+mn-lt"/>
                </a:rPr>
                <a:t>LIGNE HIÉRARCHIQUE</a:t>
              </a:r>
            </a:p>
            <a:p>
              <a:pPr algn="ctr"/>
              <a:r>
                <a:rPr lang="nl-BE" sz="800" b="1" dirty="0">
                  <a:solidFill>
                    <a:schemeClr val="bg1"/>
                  </a:solidFill>
                  <a:latin typeface="+mn-lt"/>
                </a:rPr>
                <a:t>ENTREPRENEUR</a:t>
              </a:r>
            </a:p>
          </p:txBody>
        </p:sp>
        <p:sp>
          <p:nvSpPr>
            <p:cNvPr id="14" name="TextBox 13"/>
            <p:cNvSpPr txBox="1"/>
            <p:nvPr/>
          </p:nvSpPr>
          <p:spPr>
            <a:xfrm>
              <a:off x="6618729" y="4044429"/>
              <a:ext cx="647700" cy="276999"/>
            </a:xfrm>
            <a:prstGeom prst="rect">
              <a:avLst/>
            </a:prstGeom>
            <a:noFill/>
          </p:spPr>
          <p:txBody>
            <a:bodyPr wrap="square" rtlCol="0">
              <a:spAutoFit/>
            </a:bodyPr>
            <a:lstStyle/>
            <a:p>
              <a:r>
                <a:rPr lang="en-US" sz="1200" dirty="0"/>
                <a:t>et/</a:t>
              </a:r>
              <a:r>
                <a:rPr lang="en-US" sz="1200" dirty="0" err="1"/>
                <a:t>ou</a:t>
              </a:r>
              <a:endParaRPr lang="nl-BE" sz="1200" dirty="0"/>
            </a:p>
          </p:txBody>
        </p:sp>
        <p:pic>
          <p:nvPicPr>
            <p:cNvPr id="15" name="Picture 14"/>
            <p:cNvPicPr>
              <a:picLocks noChangeAspect="1"/>
            </p:cNvPicPr>
            <p:nvPr/>
          </p:nvPicPr>
          <p:blipFill>
            <a:blip r:embed="rId2"/>
            <a:stretch>
              <a:fillRect/>
            </a:stretch>
          </p:blipFill>
          <p:spPr>
            <a:xfrm>
              <a:off x="4649556" y="3219718"/>
              <a:ext cx="540544" cy="1307134"/>
            </a:xfrm>
            <a:prstGeom prst="rect">
              <a:avLst/>
            </a:prstGeom>
          </p:spPr>
        </p:pic>
        <p:sp>
          <p:nvSpPr>
            <p:cNvPr id="16" name="Ovale toelichting 9"/>
            <p:cNvSpPr>
              <a:spLocks noChangeArrowheads="1"/>
            </p:cNvSpPr>
            <p:nvPr/>
          </p:nvSpPr>
          <p:spPr bwMode="auto">
            <a:xfrm>
              <a:off x="4109012" y="2431707"/>
              <a:ext cx="1081088" cy="431800"/>
            </a:xfrm>
            <a:prstGeom prst="wedgeEllipseCallout">
              <a:avLst>
                <a:gd name="adj1" fmla="val 17290"/>
                <a:gd name="adj2" fmla="val 130157"/>
              </a:avLst>
            </a:prstGeom>
            <a:solidFill>
              <a:schemeClr val="bg1"/>
            </a:solidFill>
            <a:ln w="31750" algn="ctr">
              <a:solidFill>
                <a:srgbClr val="B2B2B2"/>
              </a:solidFill>
              <a:round/>
              <a:headEnd/>
              <a:tailEnd/>
            </a:ln>
          </p:spPr>
          <p:txBody>
            <a:bodyPr wrap="none" anchor="ctr"/>
            <a:lstStyle/>
            <a:p>
              <a:pPr algn="ctr"/>
              <a:endParaRPr lang="nl-BE"/>
            </a:p>
          </p:txBody>
        </p:sp>
        <p:pic>
          <p:nvPicPr>
            <p:cNvPr id="17" name="Picture 16"/>
            <p:cNvPicPr>
              <a:picLocks noChangeAspect="1"/>
            </p:cNvPicPr>
            <p:nvPr/>
          </p:nvPicPr>
          <p:blipFill>
            <a:blip r:embed="rId3"/>
            <a:stretch>
              <a:fillRect/>
            </a:stretch>
          </p:blipFill>
          <p:spPr>
            <a:xfrm>
              <a:off x="5856037" y="3124587"/>
              <a:ext cx="416778" cy="1407782"/>
            </a:xfrm>
            <a:prstGeom prst="rect">
              <a:avLst/>
            </a:prstGeom>
            <a:ln w="25400">
              <a:solidFill>
                <a:schemeClr val="tx2">
                  <a:lumMod val="85000"/>
                </a:schemeClr>
              </a:solidFill>
            </a:ln>
          </p:spPr>
        </p:pic>
        <p:sp>
          <p:nvSpPr>
            <p:cNvPr id="18" name="Ovale toelichting 57"/>
            <p:cNvSpPr/>
            <p:nvPr/>
          </p:nvSpPr>
          <p:spPr bwMode="auto">
            <a:xfrm>
              <a:off x="5441718" y="2256580"/>
              <a:ext cx="1079500" cy="431800"/>
            </a:xfrm>
            <a:prstGeom prst="wedgeEllipseCallout">
              <a:avLst>
                <a:gd name="adj1" fmla="val 5897"/>
                <a:gd name="adj2" fmla="val 13551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pic>
          <p:nvPicPr>
            <p:cNvPr id="19" name="Picture 18"/>
            <p:cNvPicPr>
              <a:picLocks noChangeAspect="1"/>
            </p:cNvPicPr>
            <p:nvPr/>
          </p:nvPicPr>
          <p:blipFill>
            <a:blip r:embed="rId4"/>
            <a:stretch>
              <a:fillRect/>
            </a:stretch>
          </p:blipFill>
          <p:spPr>
            <a:xfrm>
              <a:off x="7208287" y="3176945"/>
              <a:ext cx="553941" cy="1370648"/>
            </a:xfrm>
            <a:prstGeom prst="rect">
              <a:avLst/>
            </a:prstGeom>
          </p:spPr>
        </p:pic>
      </p:gr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097" y="3220880"/>
            <a:ext cx="6806841" cy="3622782"/>
          </a:xfrm>
          <a:prstGeom prst="rect">
            <a:avLst/>
          </a:prstGeom>
        </p:spPr>
      </p:pic>
      <p:grpSp>
        <p:nvGrpSpPr>
          <p:cNvPr id="21" name="Group 20"/>
          <p:cNvGrpSpPr/>
          <p:nvPr/>
        </p:nvGrpSpPr>
        <p:grpSpPr>
          <a:xfrm>
            <a:off x="882427" y="1086036"/>
            <a:ext cx="701675" cy="1582810"/>
            <a:chOff x="1753537" y="1010098"/>
            <a:chExt cx="701675" cy="1582810"/>
          </a:xfrm>
        </p:grpSpPr>
        <p:cxnSp>
          <p:nvCxnSpPr>
            <p:cNvPr id="23" name="Straight Arrow Connector 135"/>
            <p:cNvCxnSpPr>
              <a:cxnSpLocks noChangeShapeType="1"/>
            </p:cNvCxnSpPr>
            <p:nvPr/>
          </p:nvCxnSpPr>
          <p:spPr bwMode="auto">
            <a:xfrm flipH="1">
              <a:off x="2085944" y="2087536"/>
              <a:ext cx="1" cy="505372"/>
            </a:xfrm>
            <a:prstGeom prst="straightConnector1">
              <a:avLst/>
            </a:prstGeom>
            <a:noFill/>
            <a:ln w="12700" algn="ctr">
              <a:solidFill>
                <a:schemeClr val="accent1"/>
              </a:solidFill>
              <a:prstDash val="dash"/>
              <a:round/>
              <a:headEnd/>
              <a:tailEnd type="none" w="med" len="med"/>
            </a:ln>
          </p:spPr>
        </p:cxnSp>
        <p:cxnSp>
          <p:nvCxnSpPr>
            <p:cNvPr id="26" name="Straight Connector 25"/>
            <p:cNvCxnSpPr/>
            <p:nvPr/>
          </p:nvCxnSpPr>
          <p:spPr bwMode="auto">
            <a:xfrm>
              <a:off x="2088398" y="129733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7" name="Straight Connector 26"/>
            <p:cNvCxnSpPr/>
            <p:nvPr/>
          </p:nvCxnSpPr>
          <p:spPr bwMode="auto">
            <a:xfrm>
              <a:off x="2085946" y="198752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28" name="Rounded Rectangle 122"/>
            <p:cNvSpPr>
              <a:spLocks noChangeArrowheads="1"/>
            </p:cNvSpPr>
            <p:nvPr/>
          </p:nvSpPr>
          <p:spPr bwMode="auto">
            <a:xfrm>
              <a:off x="1753537" y="1554139"/>
              <a:ext cx="701675" cy="433387"/>
            </a:xfrm>
            <a:prstGeom prst="roundRect">
              <a:avLst>
                <a:gd name="adj" fmla="val 16667"/>
              </a:avLst>
            </a:prstGeom>
            <a:solidFill>
              <a:schemeClr val="bg1"/>
            </a:solidFill>
            <a:ln w="31750" algn="ctr">
              <a:solidFill>
                <a:schemeClr val="accent1"/>
              </a:solidFill>
              <a:round/>
              <a:headEnd/>
              <a:tailEnd/>
            </a:ln>
          </p:spPr>
          <p:txBody>
            <a:bodyPr lIns="0" tIns="0" rIns="0" bIns="0" anchor="ctr"/>
            <a:lstStyle/>
            <a:p>
              <a:pPr algn="ctr"/>
              <a:r>
                <a:rPr lang="en-US" sz="700" b="1" dirty="0">
                  <a:latin typeface="+mn-lt"/>
                </a:rPr>
                <a:t>Information</a:t>
              </a:r>
            </a:p>
            <a:p>
              <a:pPr algn="ctr"/>
              <a:r>
                <a:rPr lang="en-US" sz="700" b="1" dirty="0" err="1">
                  <a:latin typeface="+mn-lt"/>
                </a:rPr>
                <a:t>vers</a:t>
              </a:r>
              <a:r>
                <a:rPr lang="en-US" sz="700" b="1" dirty="0">
                  <a:latin typeface="+mn-lt"/>
                </a:rPr>
                <a:t> </a:t>
              </a:r>
            </a:p>
            <a:p>
              <a:pPr algn="ctr"/>
              <a:r>
                <a:rPr lang="en-US" sz="700" b="1" dirty="0">
                  <a:latin typeface="+mn-lt"/>
                </a:rPr>
                <a:t>le RS et/</a:t>
              </a:r>
              <a:r>
                <a:rPr lang="en-US" sz="700" b="1" dirty="0" err="1">
                  <a:latin typeface="+mn-lt"/>
                </a:rPr>
                <a:t>ou</a:t>
              </a:r>
              <a:r>
                <a:rPr lang="en-US" sz="700" b="1" dirty="0">
                  <a:latin typeface="+mn-lt"/>
                </a:rPr>
                <a:t> la LH</a:t>
              </a:r>
            </a:p>
          </p:txBody>
        </p:sp>
        <p:cxnSp>
          <p:nvCxnSpPr>
            <p:cNvPr id="29" name="Straight Arrow Connector 135"/>
            <p:cNvCxnSpPr>
              <a:cxnSpLocks noChangeShapeType="1"/>
            </p:cNvCxnSpPr>
            <p:nvPr/>
          </p:nvCxnSpPr>
          <p:spPr bwMode="auto">
            <a:xfrm>
              <a:off x="2086130" y="1010098"/>
              <a:ext cx="4770" cy="416433"/>
            </a:xfrm>
            <a:prstGeom prst="straightConnector1">
              <a:avLst/>
            </a:prstGeom>
            <a:noFill/>
            <a:ln w="12700" algn="ctr">
              <a:solidFill>
                <a:schemeClr val="accent1"/>
              </a:solidFill>
              <a:prstDash val="dash"/>
              <a:round/>
              <a:headEnd/>
              <a:tailEnd type="none" w="med" len="med"/>
            </a:ln>
          </p:spPr>
        </p:cxnSp>
      </p:grpSp>
      <p:pic>
        <p:nvPicPr>
          <p:cNvPr id="30" name="Picture 29">
            <a:extLst>
              <a:ext uri="{FF2B5EF4-FFF2-40B4-BE49-F238E27FC236}">
                <a16:creationId xmlns:a16="http://schemas.microsoft.com/office/drawing/2014/main" id="{77BAAA79-CF3A-4299-9D18-BA34A2FC69D2}"/>
              </a:ext>
            </a:extLst>
          </p:cNvPr>
          <p:cNvPicPr>
            <a:picLocks noChangeAspect="1"/>
          </p:cNvPicPr>
          <p:nvPr/>
        </p:nvPicPr>
        <p:blipFill>
          <a:blip r:embed="rId6"/>
          <a:stretch>
            <a:fillRect/>
          </a:stretch>
        </p:blipFill>
        <p:spPr>
          <a:xfrm>
            <a:off x="1276182" y="2469587"/>
            <a:ext cx="231668" cy="323116"/>
          </a:xfrm>
          <a:prstGeom prst="rect">
            <a:avLst/>
          </a:prstGeom>
        </p:spPr>
      </p:pic>
      <p:pic>
        <p:nvPicPr>
          <p:cNvPr id="31" name="Picture 30">
            <a:extLst>
              <a:ext uri="{FF2B5EF4-FFF2-40B4-BE49-F238E27FC236}">
                <a16:creationId xmlns:a16="http://schemas.microsoft.com/office/drawing/2014/main" id="{9C17C43A-3804-439B-9B37-8DA6FCECA9E6}"/>
              </a:ext>
            </a:extLst>
          </p:cNvPr>
          <p:cNvPicPr>
            <a:picLocks noChangeAspect="1"/>
          </p:cNvPicPr>
          <p:nvPr/>
        </p:nvPicPr>
        <p:blipFill>
          <a:blip r:embed="rId7"/>
          <a:stretch>
            <a:fillRect/>
          </a:stretch>
        </p:blipFill>
        <p:spPr>
          <a:xfrm>
            <a:off x="1214833" y="2106897"/>
            <a:ext cx="79255" cy="695004"/>
          </a:xfrm>
          <a:prstGeom prst="rect">
            <a:avLst/>
          </a:prstGeom>
        </p:spPr>
      </p:pic>
    </p:spTree>
    <p:extLst>
      <p:ext uri="{BB962C8B-B14F-4D97-AF65-F5344CB8AC3E}">
        <p14:creationId xmlns:p14="http://schemas.microsoft.com/office/powerpoint/2010/main" val="28535023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120380" y="498348"/>
            <a:ext cx="8064500" cy="506413"/>
          </a:xfrm>
          <a:prstGeom prst="rect">
            <a:avLst/>
          </a:prstGeom>
          <a:noFill/>
          <a:ln w="9525">
            <a:noFill/>
            <a:miter lim="800000"/>
            <a:headEnd/>
            <a:tailEnd/>
          </a:ln>
          <a:effectLst/>
        </p:spPr>
        <p:txBody>
          <a:bodyPr lIns="0" tIns="0" rIns="0" bIns="0"/>
          <a:lstStyle/>
          <a:p>
            <a:pPr>
              <a:defRPr/>
            </a:pPr>
            <a:r>
              <a:rPr lang="en-US" kern="0" dirty="0">
                <a:solidFill>
                  <a:srgbClr val="0070C0"/>
                </a:solidFill>
              </a:rPr>
              <a:t>Travaux </a:t>
            </a:r>
            <a:r>
              <a:rPr lang="en-US" kern="0" dirty="0" err="1">
                <a:solidFill>
                  <a:srgbClr val="0070C0"/>
                </a:solidFill>
              </a:rPr>
              <a:t>particuliers</a:t>
            </a:r>
            <a:r>
              <a:rPr lang="en-US" kern="0" dirty="0">
                <a:solidFill>
                  <a:srgbClr val="0070C0"/>
                </a:solidFill>
              </a:rPr>
              <a:t> </a:t>
            </a:r>
            <a:r>
              <a:rPr lang="en-US" kern="0" dirty="0" err="1">
                <a:solidFill>
                  <a:srgbClr val="0070C0"/>
                </a:solidFill>
              </a:rPr>
              <a:t>bruyants</a:t>
            </a:r>
            <a:endParaRPr lang="en-US" kern="0" dirty="0">
              <a:solidFill>
                <a:srgbClr val="0070C0"/>
              </a:solidFill>
              <a:latin typeface="+mj-lt"/>
              <a:ea typeface="+mj-ea"/>
              <a:cs typeface="+mj-cs"/>
            </a:endParaRPr>
          </a:p>
        </p:txBody>
      </p:sp>
      <p:sp>
        <p:nvSpPr>
          <p:cNvPr id="22" name="Rectangle 18"/>
          <p:cNvSpPr>
            <a:spLocks noChangeArrowheads="1"/>
          </p:cNvSpPr>
          <p:nvPr/>
        </p:nvSpPr>
        <p:spPr bwMode="auto">
          <a:xfrm>
            <a:off x="1647432" y="3485512"/>
            <a:ext cx="8853262" cy="1178332"/>
          </a:xfrm>
          <a:prstGeom prst="round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FR" sz="1600" dirty="0">
                <a:latin typeface="Calibri" panose="020F0502020204030204" pitchFamily="34" charset="0"/>
                <a:cs typeface="Calibri" panose="020F0502020204030204" pitchFamily="34" charset="0"/>
              </a:rPr>
              <a:t>Lors de la planification de travaux particulièrement bruyants, la ligne hiérarchique veillera à opter pour une autre méthode de protection (mise hors service ou application d’un blocage de mouvement)</a:t>
            </a:r>
          </a:p>
        </p:txBody>
      </p:sp>
      <p:sp>
        <p:nvSpPr>
          <p:cNvPr id="23" name="Rectangle 245"/>
          <p:cNvSpPr>
            <a:spLocks noChangeArrowheads="1"/>
          </p:cNvSpPr>
          <p:nvPr/>
        </p:nvSpPr>
        <p:spPr bwMode="auto">
          <a:xfrm>
            <a:off x="1647433" y="5010465"/>
            <a:ext cx="8853262" cy="1202944"/>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FR" sz="1400" dirty="0">
                <a:latin typeface="+mn-lt"/>
              </a:rPr>
              <a:t>Pour les activités de </a:t>
            </a:r>
            <a:r>
              <a:rPr lang="fr-FR" sz="1400" b="1" dirty="0">
                <a:solidFill>
                  <a:srgbClr val="FF0000"/>
                </a:solidFill>
                <a:latin typeface="+mn-lt"/>
              </a:rPr>
              <a:t>courte durée</a:t>
            </a:r>
            <a:r>
              <a:rPr lang="fr-FR" sz="1400" dirty="0">
                <a:latin typeface="+mn-lt"/>
              </a:rPr>
              <a:t>:</a:t>
            </a:r>
          </a:p>
          <a:p>
            <a:pPr algn="just"/>
            <a:endParaRPr lang="fr-FR" sz="1400" dirty="0">
              <a:latin typeface="+mn-lt"/>
            </a:endParaRPr>
          </a:p>
          <a:p>
            <a:pPr algn="just"/>
            <a:r>
              <a:rPr lang="fr-FR" sz="1400" dirty="0">
                <a:latin typeface="+mn-lt"/>
              </a:rPr>
              <a:t>La vigie peut tirer l’agent par le bras pour communique l’alerte aux agents au travail. </a:t>
            </a:r>
          </a:p>
          <a:p>
            <a:pPr algn="just"/>
            <a:r>
              <a:rPr lang="fr-FR" sz="1400" dirty="0">
                <a:latin typeface="+mn-lt"/>
              </a:rPr>
              <a:t>Il fait attention de ne pas se mettre en danger en faisant ceci. </a:t>
            </a:r>
          </a:p>
        </p:txBody>
      </p:sp>
      <p:sp>
        <p:nvSpPr>
          <p:cNvPr id="24" name="Text Placeholder 1"/>
          <p:cNvSpPr>
            <a:spLocks noGrp="1"/>
          </p:cNvSpPr>
          <p:nvPr>
            <p:ph type="body" sz="quarter" idx="18"/>
          </p:nvPr>
        </p:nvSpPr>
        <p:spPr>
          <a:xfrm>
            <a:off x="9899580" y="140848"/>
            <a:ext cx="1912823" cy="360363"/>
          </a:xfrm>
        </p:spPr>
        <p:txBody>
          <a:bodyPr/>
          <a:lstStyle/>
          <a:p>
            <a:r>
              <a:rPr lang="en-GB" dirty="0"/>
              <a:t>2. Incidents </a:t>
            </a:r>
          </a:p>
          <a:p>
            <a:r>
              <a:rPr lang="en-GB" dirty="0"/>
              <a:t>2.3 Audition </a:t>
            </a:r>
            <a:r>
              <a:rPr lang="en-GB" dirty="0" err="1"/>
              <a:t>réduite</a:t>
            </a:r>
            <a:endParaRPr lang="en-GB" dirty="0"/>
          </a:p>
        </p:txBody>
      </p:sp>
      <p:sp>
        <p:nvSpPr>
          <p:cNvPr id="6" name="TextBox 5"/>
          <p:cNvSpPr txBox="1"/>
          <p:nvPr/>
        </p:nvSpPr>
        <p:spPr>
          <a:xfrm>
            <a:off x="2706198" y="2952108"/>
            <a:ext cx="144016" cy="276999"/>
          </a:xfrm>
          <a:prstGeom prst="rect">
            <a:avLst/>
          </a:prstGeom>
          <a:noFill/>
        </p:spPr>
        <p:txBody>
          <a:bodyPr wrap="square" rtlCol="0">
            <a:spAutoFit/>
          </a:bodyPr>
          <a:lstStyle/>
          <a:p>
            <a:r>
              <a:rPr lang="en-GB" sz="1200" dirty="0">
                <a:solidFill>
                  <a:srgbClr val="005DA4"/>
                </a:solidFill>
              </a:rPr>
              <a:t>t</a:t>
            </a:r>
          </a:p>
        </p:txBody>
      </p:sp>
      <p:grpSp>
        <p:nvGrpSpPr>
          <p:cNvPr id="27" name="Group 26"/>
          <p:cNvGrpSpPr/>
          <p:nvPr/>
        </p:nvGrpSpPr>
        <p:grpSpPr>
          <a:xfrm>
            <a:off x="3287234" y="1478010"/>
            <a:ext cx="6337158" cy="1726588"/>
            <a:chOff x="2279651" y="1858167"/>
            <a:chExt cx="8208963" cy="2507458"/>
          </a:xfrm>
        </p:grpSpPr>
        <p:cxnSp>
          <p:nvCxnSpPr>
            <p:cNvPr id="31" name="Straight Arrow Connector 287"/>
            <p:cNvCxnSpPr>
              <a:cxnSpLocks noChangeShapeType="1"/>
            </p:cNvCxnSpPr>
            <p:nvPr/>
          </p:nvCxnSpPr>
          <p:spPr bwMode="auto">
            <a:xfrm>
              <a:off x="6527457" y="2108322"/>
              <a:ext cx="2808632" cy="1717554"/>
            </a:xfrm>
            <a:prstGeom prst="straightConnector1">
              <a:avLst/>
            </a:prstGeom>
            <a:noFill/>
            <a:ln w="12700" algn="ctr">
              <a:solidFill>
                <a:schemeClr val="tx1"/>
              </a:solidFill>
              <a:prstDash val="dash"/>
              <a:round/>
              <a:headEnd/>
              <a:tailEnd type="arrow" w="med" len="med"/>
            </a:ln>
          </p:spPr>
        </p:cxnSp>
        <p:cxnSp>
          <p:nvCxnSpPr>
            <p:cNvPr id="32" name="Straight Arrow Connector 287"/>
            <p:cNvCxnSpPr>
              <a:cxnSpLocks noChangeShapeType="1"/>
            </p:cNvCxnSpPr>
            <p:nvPr/>
          </p:nvCxnSpPr>
          <p:spPr bwMode="auto">
            <a:xfrm flipH="1">
              <a:off x="4079877" y="2108268"/>
              <a:ext cx="2344165" cy="2004946"/>
            </a:xfrm>
            <a:prstGeom prst="straightConnector1">
              <a:avLst/>
            </a:prstGeom>
            <a:noFill/>
            <a:ln w="12700" algn="ctr">
              <a:solidFill>
                <a:schemeClr val="tx1"/>
              </a:solidFill>
              <a:prstDash val="dash"/>
              <a:round/>
              <a:headEnd/>
              <a:tailEnd type="arrow" w="med" len="med"/>
            </a:ln>
          </p:spPr>
        </p:cxnSp>
        <p:cxnSp>
          <p:nvCxnSpPr>
            <p:cNvPr id="33" name="Straight Arrow Connector 287"/>
            <p:cNvCxnSpPr>
              <a:cxnSpLocks noChangeShapeType="1"/>
            </p:cNvCxnSpPr>
            <p:nvPr/>
          </p:nvCxnSpPr>
          <p:spPr bwMode="auto">
            <a:xfrm flipH="1">
              <a:off x="4079877" y="2081280"/>
              <a:ext cx="2390503" cy="1671570"/>
            </a:xfrm>
            <a:prstGeom prst="straightConnector1">
              <a:avLst/>
            </a:prstGeom>
            <a:noFill/>
            <a:ln w="12700" algn="ctr">
              <a:solidFill>
                <a:schemeClr val="tx1"/>
              </a:solidFill>
              <a:prstDash val="dash"/>
              <a:round/>
              <a:headEnd/>
              <a:tailEnd type="arrow" w="med" len="med"/>
            </a:ln>
          </p:spPr>
        </p:cxnSp>
        <p:cxnSp>
          <p:nvCxnSpPr>
            <p:cNvPr id="34" name="Straight Arrow Connector 287"/>
            <p:cNvCxnSpPr>
              <a:cxnSpLocks noChangeShapeType="1"/>
            </p:cNvCxnSpPr>
            <p:nvPr/>
          </p:nvCxnSpPr>
          <p:spPr bwMode="auto">
            <a:xfrm>
              <a:off x="6542141" y="2071755"/>
              <a:ext cx="2793948" cy="2114483"/>
            </a:xfrm>
            <a:prstGeom prst="straightConnector1">
              <a:avLst/>
            </a:prstGeom>
            <a:noFill/>
            <a:ln w="12700" algn="ctr">
              <a:solidFill>
                <a:schemeClr val="tx1"/>
              </a:solidFill>
              <a:prstDash val="dash"/>
              <a:round/>
              <a:headEnd/>
              <a:tailEnd type="arrow" w="med" len="med"/>
            </a:ln>
          </p:spPr>
        </p:cxnSp>
        <p:cxnSp>
          <p:nvCxnSpPr>
            <p:cNvPr id="35" name="Straight Arrow Connector 287"/>
            <p:cNvCxnSpPr>
              <a:cxnSpLocks noChangeShapeType="1"/>
            </p:cNvCxnSpPr>
            <p:nvPr/>
          </p:nvCxnSpPr>
          <p:spPr bwMode="auto">
            <a:xfrm flipH="1">
              <a:off x="6481119" y="2205038"/>
              <a:ext cx="71437" cy="1008062"/>
            </a:xfrm>
            <a:prstGeom prst="straightConnector1">
              <a:avLst/>
            </a:prstGeom>
            <a:noFill/>
            <a:ln w="12700" algn="ctr">
              <a:solidFill>
                <a:schemeClr val="tx1"/>
              </a:solidFill>
              <a:prstDash val="dash"/>
              <a:round/>
              <a:headEnd/>
              <a:tailEnd type="arrow" w="med" len="med"/>
            </a:ln>
          </p:spPr>
        </p:cxnSp>
        <p:cxnSp>
          <p:nvCxnSpPr>
            <p:cNvPr id="37" name="Straight Connector 16"/>
            <p:cNvCxnSpPr>
              <a:cxnSpLocks noChangeShapeType="1"/>
            </p:cNvCxnSpPr>
            <p:nvPr/>
          </p:nvCxnSpPr>
          <p:spPr bwMode="auto">
            <a:xfrm flipV="1">
              <a:off x="2640013" y="3875089"/>
              <a:ext cx="7632700" cy="3175"/>
            </a:xfrm>
            <a:prstGeom prst="line">
              <a:avLst/>
            </a:prstGeom>
            <a:noFill/>
            <a:ln w="31750" algn="ctr">
              <a:solidFill>
                <a:schemeClr val="accent1"/>
              </a:solidFill>
              <a:round/>
              <a:headEnd/>
              <a:tailEnd/>
            </a:ln>
          </p:spPr>
        </p:cxnSp>
        <p:sp>
          <p:nvSpPr>
            <p:cNvPr id="38"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9"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40" name="Straight Connector 16"/>
            <p:cNvCxnSpPr>
              <a:cxnSpLocks noChangeShapeType="1"/>
            </p:cNvCxnSpPr>
            <p:nvPr/>
          </p:nvCxnSpPr>
          <p:spPr bwMode="auto">
            <a:xfrm flipV="1">
              <a:off x="2640013" y="4211639"/>
              <a:ext cx="7632700" cy="1587"/>
            </a:xfrm>
            <a:prstGeom prst="line">
              <a:avLst/>
            </a:prstGeom>
            <a:noFill/>
            <a:ln w="31750" algn="ctr">
              <a:solidFill>
                <a:schemeClr val="accent1"/>
              </a:solidFill>
              <a:round/>
              <a:headEnd/>
              <a:tailEnd/>
            </a:ln>
          </p:spPr>
        </p:cxnSp>
        <p:sp>
          <p:nvSpPr>
            <p:cNvPr id="41"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42"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43"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4"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5"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46"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dirty="0"/>
                <a:t>B</a:t>
              </a:r>
            </a:p>
          </p:txBody>
        </p:sp>
        <p:sp>
          <p:nvSpPr>
            <p:cNvPr id="47"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48" name="Group 188"/>
            <p:cNvGrpSpPr>
              <a:grpSpLocks noChangeAspect="1"/>
            </p:cNvGrpSpPr>
            <p:nvPr/>
          </p:nvGrpSpPr>
          <p:grpSpPr bwMode="auto">
            <a:xfrm>
              <a:off x="5808663" y="3844926"/>
              <a:ext cx="107950" cy="73025"/>
              <a:chOff x="7956376" y="548680"/>
              <a:chExt cx="216024" cy="144016"/>
            </a:xfrm>
          </p:grpSpPr>
          <p:cxnSp>
            <p:nvCxnSpPr>
              <p:cNvPr id="7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7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49" name="Group 188"/>
            <p:cNvGrpSpPr>
              <a:grpSpLocks noChangeAspect="1"/>
            </p:cNvGrpSpPr>
            <p:nvPr/>
          </p:nvGrpSpPr>
          <p:grpSpPr bwMode="auto">
            <a:xfrm>
              <a:off x="7032625" y="3844926"/>
              <a:ext cx="107950" cy="73025"/>
              <a:chOff x="7956376" y="548680"/>
              <a:chExt cx="216024" cy="144016"/>
            </a:xfrm>
          </p:grpSpPr>
          <p:cxnSp>
            <p:nvCxnSpPr>
              <p:cNvPr id="7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7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0" name="TextBox 32"/>
            <p:cNvSpPr txBox="1">
              <a:spLocks noChangeArrowheads="1"/>
            </p:cNvSpPr>
            <p:nvPr/>
          </p:nvSpPr>
          <p:spPr bwMode="auto">
            <a:xfrm>
              <a:off x="9551989" y="3284540"/>
              <a:ext cx="936625" cy="335228"/>
            </a:xfrm>
            <a:prstGeom prst="rect">
              <a:avLst/>
            </a:prstGeom>
            <a:noFill/>
            <a:ln w="9525">
              <a:noFill/>
              <a:miter lim="800000"/>
              <a:headEnd/>
              <a:tailEnd/>
            </a:ln>
          </p:spPr>
          <p:txBody>
            <a:bodyPr>
              <a:spAutoFit/>
            </a:bodyPr>
            <a:lstStyle/>
            <a:p>
              <a:pPr algn="ctr"/>
              <a:r>
                <a:rPr lang="en-US" sz="900" b="1" dirty="0">
                  <a:latin typeface="+mn-lt"/>
                </a:rPr>
                <a:t>Arlon</a:t>
              </a:r>
            </a:p>
          </p:txBody>
        </p:sp>
        <p:sp>
          <p:nvSpPr>
            <p:cNvPr id="51" name="TextBox 32"/>
            <p:cNvSpPr txBox="1">
              <a:spLocks noChangeArrowheads="1"/>
            </p:cNvSpPr>
            <p:nvPr/>
          </p:nvSpPr>
          <p:spPr bwMode="auto">
            <a:xfrm>
              <a:off x="2279651" y="3289302"/>
              <a:ext cx="792163" cy="335228"/>
            </a:xfrm>
            <a:prstGeom prst="rect">
              <a:avLst/>
            </a:prstGeom>
            <a:noFill/>
            <a:ln w="9525">
              <a:noFill/>
              <a:miter lim="800000"/>
              <a:headEnd/>
              <a:tailEnd/>
            </a:ln>
          </p:spPr>
          <p:txBody>
            <a:bodyPr>
              <a:spAutoFit/>
            </a:bodyPr>
            <a:lstStyle/>
            <a:p>
              <a:pPr algn="ctr"/>
              <a:r>
                <a:rPr lang="en-US" sz="900" b="1" dirty="0">
                  <a:latin typeface="+mn-lt"/>
                </a:rPr>
                <a:t>Namur</a:t>
              </a:r>
            </a:p>
          </p:txBody>
        </p:sp>
        <p:cxnSp>
          <p:nvCxnSpPr>
            <p:cNvPr id="52"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54"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pic>
          <p:nvPicPr>
            <p:cNvPr id="57" name="Picture 3"/>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5456" y="2779837"/>
              <a:ext cx="439822" cy="384425"/>
            </a:xfrm>
            <a:prstGeom prst="rect">
              <a:avLst/>
            </a:prstGeom>
            <a:noFill/>
            <a:ln w="9525">
              <a:noFill/>
              <a:miter lim="800000"/>
              <a:headEnd/>
              <a:tailEnd/>
            </a:ln>
          </p:spPr>
        </p:pic>
        <p:sp>
          <p:nvSpPr>
            <p:cNvPr id="59" name="TextBox 55"/>
            <p:cNvSpPr txBox="1">
              <a:spLocks noChangeArrowheads="1"/>
            </p:cNvSpPr>
            <p:nvPr/>
          </p:nvSpPr>
          <p:spPr bwMode="auto">
            <a:xfrm>
              <a:off x="5808663" y="2708275"/>
              <a:ext cx="215900" cy="369888"/>
            </a:xfrm>
            <a:prstGeom prst="rect">
              <a:avLst/>
            </a:prstGeom>
            <a:noFill/>
            <a:ln w="9525">
              <a:noFill/>
              <a:miter lim="800000"/>
              <a:headEnd/>
              <a:tailEnd/>
            </a:ln>
          </p:spPr>
          <p:txBody>
            <a:bodyPr>
              <a:spAutoFit/>
            </a:bodyPr>
            <a:lstStyle/>
            <a:p>
              <a:r>
                <a:rPr lang="en-US" b="1">
                  <a:solidFill>
                    <a:srgbClr val="C00000"/>
                  </a:solidFill>
                </a:rPr>
                <a:t>?</a:t>
              </a:r>
            </a:p>
          </p:txBody>
        </p:sp>
        <p:sp>
          <p:nvSpPr>
            <p:cNvPr id="60" name="TextBox 57"/>
            <p:cNvSpPr txBox="1">
              <a:spLocks noChangeArrowheads="1"/>
            </p:cNvSpPr>
            <p:nvPr/>
          </p:nvSpPr>
          <p:spPr bwMode="auto">
            <a:xfrm>
              <a:off x="5951538" y="2565400"/>
              <a:ext cx="215900" cy="368300"/>
            </a:xfrm>
            <a:prstGeom prst="rect">
              <a:avLst/>
            </a:prstGeom>
            <a:noFill/>
            <a:ln w="9525">
              <a:noFill/>
              <a:miter lim="800000"/>
              <a:headEnd/>
              <a:tailEnd/>
            </a:ln>
          </p:spPr>
          <p:txBody>
            <a:bodyPr>
              <a:spAutoFit/>
            </a:bodyPr>
            <a:lstStyle/>
            <a:p>
              <a:r>
                <a:rPr lang="en-US" b="1">
                  <a:solidFill>
                    <a:srgbClr val="C00000"/>
                  </a:solidFill>
                </a:rPr>
                <a:t>?</a:t>
              </a:r>
            </a:p>
          </p:txBody>
        </p:sp>
        <p:sp>
          <p:nvSpPr>
            <p:cNvPr id="61" name="TextBox 58"/>
            <p:cNvSpPr txBox="1">
              <a:spLocks noChangeArrowheads="1"/>
            </p:cNvSpPr>
            <p:nvPr/>
          </p:nvSpPr>
          <p:spPr bwMode="auto">
            <a:xfrm>
              <a:off x="5843588" y="2916239"/>
              <a:ext cx="215900" cy="369887"/>
            </a:xfrm>
            <a:prstGeom prst="rect">
              <a:avLst/>
            </a:prstGeom>
            <a:noFill/>
            <a:ln w="9525">
              <a:noFill/>
              <a:miter lim="800000"/>
              <a:headEnd/>
              <a:tailEnd/>
            </a:ln>
          </p:spPr>
          <p:txBody>
            <a:bodyPr>
              <a:spAutoFit/>
            </a:bodyPr>
            <a:lstStyle/>
            <a:p>
              <a:r>
                <a:rPr lang="en-US" b="1">
                  <a:solidFill>
                    <a:srgbClr val="C00000"/>
                  </a:solidFill>
                </a:rPr>
                <a:t>?</a:t>
              </a:r>
            </a:p>
          </p:txBody>
        </p:sp>
        <p:sp>
          <p:nvSpPr>
            <p:cNvPr id="63" name="Rechthoek 35"/>
            <p:cNvSpPr>
              <a:spLocks noChangeArrowheads="1"/>
            </p:cNvSpPr>
            <p:nvPr/>
          </p:nvSpPr>
          <p:spPr bwMode="auto">
            <a:xfrm>
              <a:off x="4804231" y="1858167"/>
              <a:ext cx="1267587" cy="373326"/>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VIGIE ENTREPRENEUR</a:t>
              </a:r>
            </a:p>
          </p:txBody>
        </p:sp>
        <p:pic>
          <p:nvPicPr>
            <p:cNvPr id="64"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9733" y="3003255"/>
              <a:ext cx="208128" cy="169365"/>
            </a:xfrm>
            <a:prstGeom prst="rect">
              <a:avLst/>
            </a:prstGeom>
            <a:noFill/>
            <a:ln w="9525">
              <a:noFill/>
              <a:miter lim="800000"/>
              <a:headEnd/>
              <a:tailEnd/>
            </a:ln>
          </p:spPr>
        </p:pic>
        <p:pic>
          <p:nvPicPr>
            <p:cNvPr id="65"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1116" y="3240025"/>
              <a:ext cx="208128" cy="169365"/>
            </a:xfrm>
            <a:prstGeom prst="rect">
              <a:avLst/>
            </a:prstGeom>
            <a:noFill/>
            <a:ln w="9525">
              <a:noFill/>
              <a:miter lim="800000"/>
              <a:headEnd/>
              <a:tailEnd/>
            </a:ln>
          </p:spPr>
        </p:pic>
        <p:pic>
          <p:nvPicPr>
            <p:cNvPr id="67"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2485" y="3087937"/>
              <a:ext cx="208128" cy="169365"/>
            </a:xfrm>
            <a:prstGeom prst="rect">
              <a:avLst/>
            </a:prstGeom>
            <a:noFill/>
            <a:ln w="9525">
              <a:noFill/>
              <a:miter lim="800000"/>
              <a:headEnd/>
              <a:tailEnd/>
            </a:ln>
          </p:spPr>
        </p:pic>
        <p:pic>
          <p:nvPicPr>
            <p:cNvPr id="68"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0613" y="3079579"/>
              <a:ext cx="208128" cy="169365"/>
            </a:xfrm>
            <a:prstGeom prst="rect">
              <a:avLst/>
            </a:prstGeom>
            <a:noFill/>
            <a:ln w="9525">
              <a:noFill/>
              <a:miter lim="800000"/>
              <a:headEnd/>
              <a:tailEnd/>
            </a:ln>
          </p:spPr>
        </p:pic>
        <p:pic>
          <p:nvPicPr>
            <p:cNvPr id="69" name="Picture 6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7391" y="1881189"/>
              <a:ext cx="323056" cy="763192"/>
            </a:xfrm>
            <a:prstGeom prst="rect">
              <a:avLst/>
            </a:prstGeom>
          </p:spPr>
        </p:pic>
        <p:pic>
          <p:nvPicPr>
            <p:cNvPr id="70" name="Picture 6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8939" y="3294747"/>
              <a:ext cx="389418" cy="598708"/>
            </a:xfrm>
            <a:prstGeom prst="rect">
              <a:avLst/>
            </a:prstGeom>
          </p:spPr>
        </p:pic>
        <p:pic>
          <p:nvPicPr>
            <p:cNvPr id="71" name="Picture 7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0380" y="3303368"/>
              <a:ext cx="389418" cy="598708"/>
            </a:xfrm>
            <a:prstGeom prst="rect">
              <a:avLst/>
            </a:prstGeom>
          </p:spPr>
        </p:pic>
      </p:grpSp>
      <p:cxnSp>
        <p:nvCxnSpPr>
          <p:cNvPr id="126" name="Straight Arrow Connector 135"/>
          <p:cNvCxnSpPr>
            <a:cxnSpLocks noChangeShapeType="1"/>
          </p:cNvCxnSpPr>
          <p:nvPr/>
        </p:nvCxnSpPr>
        <p:spPr bwMode="auto">
          <a:xfrm>
            <a:off x="2602595" y="1052736"/>
            <a:ext cx="0" cy="2089223"/>
          </a:xfrm>
          <a:prstGeom prst="straightConnector1">
            <a:avLst/>
          </a:prstGeom>
          <a:noFill/>
          <a:ln w="12700" algn="ctr">
            <a:solidFill>
              <a:schemeClr val="accent1"/>
            </a:solidFill>
            <a:prstDash val="dash"/>
            <a:round/>
            <a:headEnd/>
            <a:tailEnd type="arrow" w="med" len="med"/>
          </a:ln>
        </p:spPr>
      </p:cxnSp>
      <p:sp>
        <p:nvSpPr>
          <p:cNvPr id="128" name="Rounded Rectangle 122"/>
          <p:cNvSpPr>
            <a:spLocks noChangeArrowheads="1"/>
          </p:cNvSpPr>
          <p:nvPr/>
        </p:nvSpPr>
        <p:spPr bwMode="auto">
          <a:xfrm>
            <a:off x="2277326" y="2319693"/>
            <a:ext cx="650322" cy="447087"/>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b="1" dirty="0" err="1">
                <a:latin typeface="+mn-lt"/>
              </a:rPr>
              <a:t>travailler</a:t>
            </a:r>
            <a:r>
              <a:rPr lang="nl-BE" sz="800" b="1" dirty="0">
                <a:latin typeface="+mn-lt"/>
              </a:rPr>
              <a:t>?</a:t>
            </a:r>
          </a:p>
        </p:txBody>
      </p:sp>
    </p:spTree>
    <p:extLst>
      <p:ext uri="{BB962C8B-B14F-4D97-AF65-F5344CB8AC3E}">
        <p14:creationId xmlns:p14="http://schemas.microsoft.com/office/powerpoint/2010/main" val="27491268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endParaRPr lang="en-GB"/>
          </a:p>
        </p:txBody>
      </p:sp>
      <p:sp>
        <p:nvSpPr>
          <p:cNvPr id="70661" name="Text Box 2"/>
          <p:cNvSpPr txBox="1">
            <a:spLocks noChangeArrowheads="1"/>
          </p:cNvSpPr>
          <p:nvPr/>
        </p:nvSpPr>
        <p:spPr bwMode="auto">
          <a:xfrm>
            <a:off x="4583113" y="188914"/>
            <a:ext cx="3009900" cy="6188075"/>
          </a:xfrm>
          <a:prstGeom prst="rect">
            <a:avLst/>
          </a:prstGeom>
          <a:noFill/>
          <a:ln w="31750" algn="ctr">
            <a:noFill/>
            <a:miter lim="800000"/>
            <a:headEnd/>
            <a:tailEnd/>
          </a:ln>
        </p:spPr>
        <p:txBody>
          <a:bodyPr wrap="none">
            <a:spAutoFit/>
          </a:bodyPr>
          <a:lstStyle/>
          <a:p>
            <a:pPr algn="ctr"/>
            <a:r>
              <a:rPr lang="en-US" sz="40000">
                <a:solidFill>
                  <a:srgbClr val="BDE2F6"/>
                </a:solidFill>
              </a:rPr>
              <a:t>?</a:t>
            </a:r>
            <a:endParaRPr lang="en-US"/>
          </a:p>
        </p:txBody>
      </p:sp>
      <p:sp>
        <p:nvSpPr>
          <p:cNvPr id="70662" name="Rectangle 3"/>
          <p:cNvSpPr>
            <a:spLocks noChangeArrowheads="1"/>
          </p:cNvSpPr>
          <p:nvPr/>
        </p:nvSpPr>
        <p:spPr bwMode="auto">
          <a:xfrm>
            <a:off x="2063750" y="2852739"/>
            <a:ext cx="8135938" cy="865187"/>
          </a:xfrm>
          <a:prstGeom prst="rect">
            <a:avLst/>
          </a:prstGeom>
          <a:noFill/>
          <a:ln w="9525">
            <a:noFill/>
            <a:miter lim="800000"/>
            <a:headEnd/>
            <a:tailEnd/>
          </a:ln>
        </p:spPr>
        <p:txBody>
          <a:bodyPr lIns="0" tIns="0" rIns="0" bIns="0"/>
          <a:lstStyle/>
          <a:p>
            <a:pPr algn="ctr" eaLnBrk="0" hangingPunct="0"/>
            <a:r>
              <a:rPr lang="en-US" sz="6600" b="1" dirty="0">
                <a:solidFill>
                  <a:srgbClr val="1660A4"/>
                </a:solidFill>
              </a:rPr>
              <a:t>QUESTIONS?</a:t>
            </a:r>
            <a:endParaRPr lang="en-US" sz="6600" dirty="0">
              <a:solidFill>
                <a:srgbClr val="1660A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6975659" cy="4244400"/>
          </a:xfrm>
        </p:spPr>
        <p:txBody>
          <a:bodyPr/>
          <a:lstStyle/>
          <a:p>
            <a:r>
              <a:rPr lang="nl-BE" sz="2000" b="1" dirty="0">
                <a:solidFill>
                  <a:schemeClr val="tx1"/>
                </a:solidFill>
              </a:rPr>
              <a:t>Documents de référence</a:t>
            </a:r>
            <a:br>
              <a:rPr lang="nl-BE" sz="2000" b="1" dirty="0">
                <a:solidFill>
                  <a:schemeClr val="tx1"/>
                </a:solidFill>
              </a:rPr>
            </a:br>
            <a:br>
              <a:rPr lang="nl-BE" sz="2000" b="1" dirty="0">
                <a:solidFill>
                  <a:schemeClr val="tx1"/>
                </a:solidFill>
              </a:rPr>
            </a:br>
            <a:r>
              <a:rPr lang="nl-BE" sz="2000" b="1" dirty="0">
                <a:solidFill>
                  <a:schemeClr val="tx1"/>
                </a:solidFill>
              </a:rPr>
              <a:t>Photo de famille “Entrepreneur"</a:t>
            </a:r>
            <a:br>
              <a:rPr lang="nl-BE" sz="2000" b="1" dirty="0">
                <a:solidFill>
                  <a:schemeClr val="tx1"/>
                </a:solidFill>
              </a:rPr>
            </a:br>
            <a:br>
              <a:rPr lang="nl-BE" sz="2000" b="1" dirty="0">
                <a:solidFill>
                  <a:schemeClr val="tx1"/>
                </a:solidFill>
              </a:rPr>
            </a:br>
            <a:r>
              <a:rPr lang="nl-BE" sz="2000" b="1" dirty="0"/>
              <a:t>0. Introduction</a:t>
            </a:r>
            <a:br>
              <a:rPr lang="nl-BE" sz="2000" b="1" dirty="0"/>
            </a:br>
            <a:br>
              <a:rPr lang="nl-BE" sz="2000" b="1" dirty="0">
                <a:solidFill>
                  <a:schemeClr val="tx1"/>
                </a:solidFill>
              </a:rPr>
            </a:br>
            <a:r>
              <a:rPr lang="nl-BE" sz="2000" b="1" dirty="0">
                <a:solidFill>
                  <a:schemeClr val="tx1"/>
                </a:solidFill>
              </a:rPr>
              <a:t>1. </a:t>
            </a:r>
            <a:r>
              <a:rPr lang="nl-BE" sz="2000" b="1" dirty="0" err="1">
                <a:solidFill>
                  <a:schemeClr val="tx1"/>
                </a:solidFill>
              </a:rPr>
              <a:t>Système</a:t>
            </a:r>
            <a:r>
              <a:rPr lang="nl-BE" sz="2000" b="1" dirty="0">
                <a:solidFill>
                  <a:schemeClr val="tx1"/>
                </a:solidFill>
              </a:rPr>
              <a:t> de </a:t>
            </a:r>
            <a:r>
              <a:rPr lang="nl-BE" sz="2000" b="1" dirty="0" err="1">
                <a:solidFill>
                  <a:schemeClr val="tx1"/>
                </a:solidFill>
              </a:rPr>
              <a:t>protection</a:t>
            </a:r>
            <a:r>
              <a:rPr lang="nl-BE" sz="2000" b="1" dirty="0">
                <a:solidFill>
                  <a:schemeClr val="tx1"/>
                </a:solidFill>
              </a:rPr>
              <a:t> </a:t>
            </a:r>
            <a:r>
              <a:rPr lang="nl-BE" sz="2000" b="1" dirty="0" err="1">
                <a:solidFill>
                  <a:schemeClr val="tx1"/>
                </a:solidFill>
              </a:rPr>
              <a:t>avec</a:t>
            </a:r>
            <a:r>
              <a:rPr lang="nl-BE" sz="2000" b="1" dirty="0">
                <a:solidFill>
                  <a:schemeClr val="tx1"/>
                </a:solidFill>
              </a:rPr>
              <a:t> </a:t>
            </a:r>
            <a:r>
              <a:rPr lang="nl-BE" sz="2000" b="1" dirty="0" err="1">
                <a:solidFill>
                  <a:schemeClr val="tx1"/>
                </a:solidFill>
              </a:rPr>
              <a:t>Vigie</a:t>
            </a:r>
            <a:r>
              <a:rPr lang="nl-BE" sz="2000" b="1" dirty="0">
                <a:solidFill>
                  <a:schemeClr val="tx1"/>
                </a:solidFill>
              </a:rPr>
              <a:t> </a:t>
            </a:r>
          </a:p>
          <a:p>
            <a:br>
              <a:rPr lang="nl-BE" sz="2000" b="1" dirty="0">
                <a:solidFill>
                  <a:schemeClr val="tx1"/>
                </a:solidFill>
              </a:rPr>
            </a:br>
            <a:r>
              <a:rPr lang="nl-BE" sz="2000" b="1" dirty="0">
                <a:solidFill>
                  <a:schemeClr val="tx1"/>
                </a:solidFill>
              </a:rPr>
              <a:t>2. </a:t>
            </a:r>
            <a:r>
              <a:rPr lang="nl-BE" sz="2000" b="1" dirty="0" err="1">
                <a:solidFill>
                  <a:schemeClr val="tx1"/>
                </a:solidFill>
              </a:rPr>
              <a:t>Incidents</a:t>
            </a:r>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261082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41"/>
          <p:cNvCxnSpPr/>
          <p:nvPr/>
        </p:nvCxnSpPr>
        <p:spPr bwMode="auto">
          <a:xfrm flipH="1" flipV="1">
            <a:off x="6726805" y="5423955"/>
            <a:ext cx="504057" cy="1"/>
          </a:xfrm>
          <a:prstGeom prst="line">
            <a:avLst/>
          </a:prstGeom>
          <a:solidFill>
            <a:srgbClr val="00B0F0"/>
          </a:solidFill>
          <a:ln w="31750" cap="flat" cmpd="sng" algn="ctr">
            <a:solidFill>
              <a:srgbClr val="FF9900"/>
            </a:solidFill>
            <a:prstDash val="solid"/>
            <a:round/>
            <a:headEnd type="none" w="med" len="med"/>
            <a:tailEnd type="none" w="med" len="med"/>
          </a:ln>
          <a:effectLst/>
        </p:spPr>
      </p:cxnSp>
      <p:cxnSp>
        <p:nvCxnSpPr>
          <p:cNvPr id="33" name="Connecteur droit 40"/>
          <p:cNvCxnSpPr/>
          <p:nvPr/>
        </p:nvCxnSpPr>
        <p:spPr bwMode="auto">
          <a:xfrm flipH="1">
            <a:off x="6721841" y="2846024"/>
            <a:ext cx="1584176" cy="0"/>
          </a:xfrm>
          <a:prstGeom prst="line">
            <a:avLst/>
          </a:prstGeom>
          <a:solidFill>
            <a:srgbClr val="00B0F0"/>
          </a:solidFill>
          <a:ln w="31750" cap="flat" cmpd="sng" algn="ctr">
            <a:solidFill>
              <a:srgbClr val="BAE18F"/>
            </a:solidFill>
            <a:prstDash val="solid"/>
            <a:round/>
            <a:headEnd type="none" w="med" len="med"/>
            <a:tailEnd type="none" w="med" len="med"/>
          </a:ln>
          <a:effectLst/>
        </p:spPr>
      </p:cxnSp>
      <p:cxnSp>
        <p:nvCxnSpPr>
          <p:cNvPr id="34" name="Connecteur droit 12"/>
          <p:cNvCxnSpPr/>
          <p:nvPr/>
        </p:nvCxnSpPr>
        <p:spPr bwMode="auto">
          <a:xfrm flipH="1">
            <a:off x="6525479" y="1203975"/>
            <a:ext cx="1584176" cy="0"/>
          </a:xfrm>
          <a:prstGeom prst="line">
            <a:avLst/>
          </a:prstGeom>
          <a:solidFill>
            <a:srgbClr val="00B0F0"/>
          </a:solidFill>
          <a:ln w="31750" cap="flat" cmpd="sng" algn="ctr">
            <a:solidFill>
              <a:srgbClr val="00B050"/>
            </a:solidFill>
            <a:prstDash val="solid"/>
            <a:round/>
            <a:headEnd type="none" w="med" len="med"/>
            <a:tailEnd type="none" w="med" len="med"/>
          </a:ln>
          <a:effectLst/>
        </p:spPr>
      </p:cxnSp>
      <p:cxnSp>
        <p:nvCxnSpPr>
          <p:cNvPr id="35" name="Connecteur droit 13"/>
          <p:cNvCxnSpPr/>
          <p:nvPr/>
        </p:nvCxnSpPr>
        <p:spPr bwMode="auto">
          <a:xfrm flipH="1">
            <a:off x="6525479" y="1950451"/>
            <a:ext cx="1584176" cy="0"/>
          </a:xfrm>
          <a:prstGeom prst="line">
            <a:avLst/>
          </a:prstGeom>
          <a:solidFill>
            <a:srgbClr val="00B0F0"/>
          </a:solidFill>
          <a:ln w="31750" cap="flat" cmpd="sng" algn="ctr">
            <a:solidFill>
              <a:srgbClr val="92D050"/>
            </a:solidFill>
            <a:prstDash val="solid"/>
            <a:round/>
            <a:headEnd type="none" w="med" len="med"/>
            <a:tailEnd type="none" w="med" len="med"/>
          </a:ln>
          <a:effectLst/>
        </p:spPr>
      </p:cxnSp>
      <p:cxnSp>
        <p:nvCxnSpPr>
          <p:cNvPr id="36" name="Connecteur droit 14"/>
          <p:cNvCxnSpPr/>
          <p:nvPr/>
        </p:nvCxnSpPr>
        <p:spPr bwMode="auto">
          <a:xfrm flipH="1">
            <a:off x="6220694" y="3528173"/>
            <a:ext cx="1584176" cy="0"/>
          </a:xfrm>
          <a:prstGeom prst="line">
            <a:avLst/>
          </a:prstGeom>
          <a:solidFill>
            <a:srgbClr val="00B0F0"/>
          </a:solidFill>
          <a:ln w="31750" cap="flat" cmpd="sng" algn="ctr">
            <a:solidFill>
              <a:srgbClr val="FFFF00"/>
            </a:solidFill>
            <a:prstDash val="solid"/>
            <a:round/>
            <a:headEnd type="none" w="med" len="med"/>
            <a:tailEnd type="none" w="med" len="med"/>
          </a:ln>
          <a:effectLst/>
        </p:spPr>
      </p:cxnSp>
      <p:cxnSp>
        <p:nvCxnSpPr>
          <p:cNvPr id="37" name="Connecteur droit 15"/>
          <p:cNvCxnSpPr/>
          <p:nvPr/>
        </p:nvCxnSpPr>
        <p:spPr bwMode="auto">
          <a:xfrm flipH="1" flipV="1">
            <a:off x="6717644" y="4354258"/>
            <a:ext cx="504057" cy="1"/>
          </a:xfrm>
          <a:prstGeom prst="line">
            <a:avLst/>
          </a:prstGeom>
          <a:solidFill>
            <a:srgbClr val="00B0F0"/>
          </a:solidFill>
          <a:ln w="31750" cap="flat" cmpd="sng" algn="ctr">
            <a:solidFill>
              <a:srgbClr val="FFCC00"/>
            </a:solidFill>
            <a:prstDash val="solid"/>
            <a:round/>
            <a:headEnd type="none" w="med" len="med"/>
            <a:tailEnd type="none" w="med" len="med"/>
          </a:ln>
          <a:effectLst/>
        </p:spPr>
      </p:cxnSp>
      <p:sp>
        <p:nvSpPr>
          <p:cNvPr id="38" name="Forme libre 17"/>
          <p:cNvSpPr/>
          <p:nvPr/>
        </p:nvSpPr>
        <p:spPr>
          <a:xfrm>
            <a:off x="3365495" y="92264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00B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FR" sz="800" kern="0" dirty="0">
              <a:solidFill>
                <a:prstClr val="black">
                  <a:hueOff val="0"/>
                  <a:satOff val="0"/>
                  <a:lumOff val="0"/>
                  <a:alphaOff val="0"/>
                </a:prstClr>
              </a:solidFill>
              <a:latin typeface="Arial"/>
              <a:cs typeface="Arial"/>
            </a:endParaRPr>
          </a:p>
        </p:txBody>
      </p:sp>
      <p:sp>
        <p:nvSpPr>
          <p:cNvPr id="39" name="Forme libre 18"/>
          <p:cNvSpPr/>
          <p:nvPr/>
        </p:nvSpPr>
        <p:spPr>
          <a:xfrm>
            <a:off x="2065855" y="836713"/>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00B050">
              <a:lumMod val="75000"/>
            </a:srgbClr>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defRPr/>
            </a:pPr>
            <a:r>
              <a:rPr lang="fr-FR" sz="1200" b="1" kern="0" dirty="0">
                <a:solidFill>
                  <a:prstClr val="white"/>
                </a:solidFill>
                <a:latin typeface="+mn-lt"/>
                <a:cs typeface="Arial"/>
              </a:rPr>
              <a:t>Coupure Totale de Ligne</a:t>
            </a:r>
          </a:p>
        </p:txBody>
      </p:sp>
      <p:sp>
        <p:nvSpPr>
          <p:cNvPr id="40" name="Forme libre 19"/>
          <p:cNvSpPr/>
          <p:nvPr/>
        </p:nvSpPr>
        <p:spPr>
          <a:xfrm>
            <a:off x="3366934" y="1669118"/>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92D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BE" sz="800" kern="0" dirty="0">
              <a:solidFill>
                <a:prstClr val="black">
                  <a:hueOff val="0"/>
                  <a:satOff val="0"/>
                  <a:lumOff val="0"/>
                  <a:alphaOff val="0"/>
                </a:prstClr>
              </a:solidFill>
              <a:latin typeface="Arial"/>
              <a:cs typeface="Arial"/>
            </a:endParaRPr>
          </a:p>
        </p:txBody>
      </p:sp>
      <p:sp>
        <p:nvSpPr>
          <p:cNvPr id="41" name="Forme libre 20"/>
          <p:cNvSpPr/>
          <p:nvPr/>
        </p:nvSpPr>
        <p:spPr>
          <a:xfrm>
            <a:off x="2064992" y="1607338"/>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92D05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defRPr/>
            </a:pPr>
            <a:r>
              <a:rPr lang="fr-FR" sz="1200" b="1" kern="0" dirty="0">
                <a:solidFill>
                  <a:prstClr val="white"/>
                </a:solidFill>
                <a:latin typeface="+mn-lt"/>
                <a:cs typeface="Arial"/>
              </a:rPr>
              <a:t>Mise Hors Service de la voie</a:t>
            </a:r>
            <a:endParaRPr lang="fr-BE" sz="1200" b="1" kern="0" dirty="0">
              <a:solidFill>
                <a:prstClr val="white"/>
              </a:solidFill>
              <a:latin typeface="+mn-lt"/>
              <a:cs typeface="Arial"/>
            </a:endParaRPr>
          </a:p>
        </p:txBody>
      </p:sp>
      <p:sp>
        <p:nvSpPr>
          <p:cNvPr id="42" name="Forme libre 21"/>
          <p:cNvSpPr/>
          <p:nvPr/>
        </p:nvSpPr>
        <p:spPr>
          <a:xfrm>
            <a:off x="3377351" y="324684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FF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fr-BE" sz="1100" kern="0" dirty="0">
              <a:solidFill>
                <a:prstClr val="black">
                  <a:hueOff val="0"/>
                  <a:satOff val="0"/>
                  <a:lumOff val="0"/>
                  <a:alphaOff val="0"/>
                </a:prstClr>
              </a:solidFill>
              <a:latin typeface="+mn-lt"/>
              <a:cs typeface="Arial"/>
            </a:endParaRPr>
          </a:p>
        </p:txBody>
      </p:sp>
      <p:sp>
        <p:nvSpPr>
          <p:cNvPr id="43" name="Forme libre 22"/>
          <p:cNvSpPr/>
          <p:nvPr/>
        </p:nvSpPr>
        <p:spPr>
          <a:xfrm>
            <a:off x="2075409" y="3185059"/>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FF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defRPr/>
            </a:pPr>
            <a:r>
              <a:rPr lang="fr-FR" sz="1200" b="1" kern="0" dirty="0">
                <a:solidFill>
                  <a:prstClr val="black"/>
                </a:solidFill>
                <a:latin typeface="+mn-lt"/>
                <a:cs typeface="Arial"/>
              </a:rPr>
              <a:t>Blocage des Mouvements Matérialisé</a:t>
            </a:r>
            <a:endParaRPr lang="fr-BE" sz="1200" b="1" kern="0" dirty="0">
              <a:solidFill>
                <a:prstClr val="black"/>
              </a:solidFill>
              <a:latin typeface="+mn-lt"/>
              <a:cs typeface="Arial"/>
            </a:endParaRPr>
          </a:p>
        </p:txBody>
      </p:sp>
      <p:sp>
        <p:nvSpPr>
          <p:cNvPr id="44" name="Forme libre 23"/>
          <p:cNvSpPr/>
          <p:nvPr/>
        </p:nvSpPr>
        <p:spPr>
          <a:xfrm>
            <a:off x="3365494" y="409360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CC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fr-BE" sz="1100" kern="0" dirty="0">
              <a:solidFill>
                <a:prstClr val="black">
                  <a:hueOff val="0"/>
                  <a:satOff val="0"/>
                  <a:lumOff val="0"/>
                  <a:alphaOff val="0"/>
                </a:prstClr>
              </a:solidFill>
              <a:latin typeface="+mn-lt"/>
              <a:cs typeface="Arial"/>
            </a:endParaRPr>
          </a:p>
        </p:txBody>
      </p:sp>
      <p:sp>
        <p:nvSpPr>
          <p:cNvPr id="45" name="Forme libre 24"/>
          <p:cNvSpPr/>
          <p:nvPr/>
        </p:nvSpPr>
        <p:spPr>
          <a:xfrm>
            <a:off x="2063552" y="4037372"/>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D04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defRPr/>
            </a:pPr>
            <a:r>
              <a:rPr lang="fr-FR" sz="1200" b="1" kern="0" dirty="0">
                <a:solidFill>
                  <a:prstClr val="black"/>
                </a:solidFill>
                <a:latin typeface="+mn-lt"/>
                <a:cs typeface="Arial"/>
              </a:rPr>
              <a:t>Blocage des Mouvements non Matérialisé</a:t>
            </a:r>
            <a:endParaRPr lang="fr-BE" sz="1200" b="1" kern="0" dirty="0">
              <a:solidFill>
                <a:prstClr val="black"/>
              </a:solidFill>
              <a:latin typeface="+mn-lt"/>
              <a:cs typeface="Arial"/>
            </a:endParaRPr>
          </a:p>
        </p:txBody>
      </p:sp>
      <p:pic>
        <p:nvPicPr>
          <p:cNvPr id="46" name="Image 26"/>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939787" y="898034"/>
            <a:ext cx="771250" cy="571674"/>
          </a:xfrm>
          <a:prstGeom prst="rect">
            <a:avLst/>
          </a:prstGeom>
          <a:solidFill>
            <a:schemeClr val="bg1"/>
          </a:solidFill>
          <a:ln w="76200">
            <a:solidFill>
              <a:srgbClr val="00843C"/>
            </a:solidFill>
          </a:ln>
        </p:spPr>
      </p:pic>
      <p:pic>
        <p:nvPicPr>
          <p:cNvPr id="47" name="Image 27"/>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945644" y="1664251"/>
            <a:ext cx="770400" cy="572400"/>
          </a:xfrm>
          <a:prstGeom prst="rect">
            <a:avLst/>
          </a:prstGeom>
          <a:ln w="76200">
            <a:solidFill>
              <a:srgbClr val="92D050"/>
            </a:solidFill>
          </a:ln>
        </p:spPr>
      </p:pic>
      <p:pic>
        <p:nvPicPr>
          <p:cNvPr id="48" name="Image 28"/>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5939787" y="3241973"/>
            <a:ext cx="770400" cy="572400"/>
          </a:xfrm>
          <a:prstGeom prst="rect">
            <a:avLst/>
          </a:prstGeom>
          <a:ln w="76200">
            <a:solidFill>
              <a:srgbClr val="FFFF00"/>
            </a:solidFill>
          </a:ln>
        </p:spPr>
      </p:pic>
      <p:pic>
        <p:nvPicPr>
          <p:cNvPr id="49" name="Image 29"/>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5939787" y="4083434"/>
            <a:ext cx="770400" cy="572400"/>
          </a:xfrm>
          <a:prstGeom prst="rect">
            <a:avLst/>
          </a:prstGeom>
          <a:ln w="76200">
            <a:solidFill>
              <a:srgbClr val="FFD040"/>
            </a:solidFill>
          </a:ln>
        </p:spPr>
      </p:pic>
      <p:sp>
        <p:nvSpPr>
          <p:cNvPr id="55" name="Forme libre 37"/>
          <p:cNvSpPr/>
          <p:nvPr/>
        </p:nvSpPr>
        <p:spPr>
          <a:xfrm>
            <a:off x="3364055" y="4940359"/>
            <a:ext cx="2314565" cy="1005374"/>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r>
              <a:rPr lang="fr-FR" sz="900" dirty="0"/>
              <a:t>1) </a:t>
            </a:r>
            <a:r>
              <a:rPr lang="fr-BE" sz="900" dirty="0"/>
              <a:t>Factionnaires</a:t>
            </a:r>
            <a:r>
              <a:rPr lang="en-GB" sz="900" dirty="0"/>
              <a:t> – Radio avec Couverture</a:t>
            </a:r>
            <a:endParaRPr lang="fr-BE" sz="900" dirty="0"/>
          </a:p>
          <a:p>
            <a:pPr marL="57150" lvl="1" indent="-57150" defTabSz="355600">
              <a:lnSpc>
                <a:spcPct val="90000"/>
              </a:lnSpc>
              <a:spcAft>
                <a:spcPct val="15000"/>
              </a:spcAft>
              <a:buChar char="••"/>
            </a:pPr>
            <a:r>
              <a:rPr lang="fr-FR" sz="900" dirty="0"/>
              <a:t>2) </a:t>
            </a:r>
            <a:r>
              <a:rPr lang="en-GB" sz="900" dirty="0"/>
              <a:t>Factionnaires – Radio sans Couverture</a:t>
            </a:r>
            <a:endParaRPr lang="fr-BE" sz="900" dirty="0"/>
          </a:p>
          <a:p>
            <a:pPr marL="57150" lvl="1" indent="-57150" defTabSz="355600">
              <a:lnSpc>
                <a:spcPct val="90000"/>
              </a:lnSpc>
              <a:spcAft>
                <a:spcPct val="15000"/>
              </a:spcAft>
              <a:buChar char="••"/>
            </a:pPr>
            <a:r>
              <a:rPr lang="fr-FR" sz="900" dirty="0"/>
              <a:t>3) </a:t>
            </a:r>
            <a:r>
              <a:rPr lang="en-GB" sz="900" dirty="0"/>
              <a:t>Système d’annonces par factionnaire(s)</a:t>
            </a:r>
          </a:p>
          <a:p>
            <a:pPr marL="57150" lvl="1" indent="-57150" defTabSz="355600">
              <a:lnSpc>
                <a:spcPct val="90000"/>
              </a:lnSpc>
              <a:spcAft>
                <a:spcPct val="15000"/>
              </a:spcAft>
              <a:buChar char="••"/>
            </a:pPr>
            <a:r>
              <a:rPr lang="en-GB" sz="900" dirty="0"/>
              <a:t>4) </a:t>
            </a:r>
            <a:r>
              <a:rPr lang="en-GB" sz="900" b="1" dirty="0">
                <a:solidFill>
                  <a:schemeClr val="accent3"/>
                </a:solidFill>
              </a:rPr>
              <a:t>VIGIE </a:t>
            </a:r>
            <a:r>
              <a:rPr lang="en-GB" sz="900" dirty="0"/>
              <a:t>/ </a:t>
            </a:r>
            <a:r>
              <a:rPr lang="en-GB" sz="900" dirty="0" err="1"/>
              <a:t>Annonceur</a:t>
            </a:r>
            <a:r>
              <a:rPr lang="en-GB" sz="900" dirty="0"/>
              <a:t> / ATWS</a:t>
            </a:r>
            <a:endParaRPr lang="fr-FR" sz="900" dirty="0"/>
          </a:p>
        </p:txBody>
      </p:sp>
      <p:sp>
        <p:nvSpPr>
          <p:cNvPr id="56" name="Forme libre 38"/>
          <p:cNvSpPr/>
          <p:nvPr/>
        </p:nvSpPr>
        <p:spPr>
          <a:xfrm>
            <a:off x="2063840" y="4829577"/>
            <a:ext cx="1301942" cy="1188754"/>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pPr>
            <a:r>
              <a:rPr lang="fr-FR" sz="1200" b="1" kern="0" dirty="0">
                <a:solidFill>
                  <a:schemeClr val="bg1"/>
                </a:solidFill>
                <a:latin typeface="+mn-lt"/>
                <a:cs typeface="Arial"/>
              </a:rPr>
              <a:t>Dispositifs d’Annonces</a:t>
            </a:r>
            <a:endParaRPr lang="fr-BE" sz="1200" b="1" kern="0" dirty="0">
              <a:solidFill>
                <a:schemeClr val="bg1"/>
              </a:solidFill>
              <a:latin typeface="+mn-lt"/>
              <a:cs typeface="Arial"/>
            </a:endParaRPr>
          </a:p>
        </p:txBody>
      </p:sp>
      <p:sp>
        <p:nvSpPr>
          <p:cNvPr id="57" name="Forme libre 36"/>
          <p:cNvSpPr/>
          <p:nvPr/>
        </p:nvSpPr>
        <p:spPr>
          <a:xfrm>
            <a:off x="3377351" y="2456307"/>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BAE18F"/>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BE" sz="800" kern="0" dirty="0">
              <a:solidFill>
                <a:prstClr val="black">
                  <a:hueOff val="0"/>
                  <a:satOff val="0"/>
                  <a:lumOff val="0"/>
                  <a:alphaOff val="0"/>
                </a:prstClr>
              </a:solidFill>
              <a:latin typeface="Arial"/>
              <a:cs typeface="Arial"/>
            </a:endParaRPr>
          </a:p>
        </p:txBody>
      </p:sp>
      <p:sp>
        <p:nvSpPr>
          <p:cNvPr id="58" name="Forme libre 39"/>
          <p:cNvSpPr/>
          <p:nvPr/>
        </p:nvSpPr>
        <p:spPr>
          <a:xfrm>
            <a:off x="2075410" y="2394527"/>
            <a:ext cx="1288645"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BAE18F"/>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defRPr/>
            </a:pPr>
            <a:r>
              <a:rPr lang="fr-FR" sz="1200" b="1" kern="0" dirty="0">
                <a:solidFill>
                  <a:prstClr val="white"/>
                </a:solidFill>
                <a:latin typeface="+mn-lt"/>
                <a:cs typeface="Arial"/>
              </a:rPr>
              <a:t>Séparation physique ou technique</a:t>
            </a:r>
            <a:endParaRPr lang="fr-BE" sz="1200" b="1" kern="0" dirty="0">
              <a:solidFill>
                <a:prstClr val="white"/>
              </a:solidFill>
              <a:latin typeface="+mn-lt"/>
              <a:cs typeface="Arial"/>
            </a:endParaRPr>
          </a:p>
        </p:txBody>
      </p:sp>
      <p:pic>
        <p:nvPicPr>
          <p:cNvPr id="59" name="Image 1"/>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5939787" y="2462751"/>
            <a:ext cx="770400" cy="572400"/>
          </a:xfrm>
          <a:prstGeom prst="rect">
            <a:avLst/>
          </a:prstGeom>
          <a:ln w="76200">
            <a:solidFill>
              <a:srgbClr val="BAE18F"/>
            </a:solidFill>
          </a:ln>
        </p:spPr>
      </p:pic>
      <p:pic>
        <p:nvPicPr>
          <p:cNvPr id="60" name="Image 7"/>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945644" y="5137754"/>
            <a:ext cx="770400" cy="572400"/>
          </a:xfrm>
          <a:prstGeom prst="rect">
            <a:avLst/>
          </a:prstGeom>
          <a:ln w="76200">
            <a:solidFill>
              <a:srgbClr val="FF9900"/>
            </a:solidFill>
          </a:ln>
        </p:spPr>
      </p:pic>
      <p:cxnSp>
        <p:nvCxnSpPr>
          <p:cNvPr id="61" name="Connecteur droit 42"/>
          <p:cNvCxnSpPr/>
          <p:nvPr/>
        </p:nvCxnSpPr>
        <p:spPr bwMode="auto">
          <a:xfrm flipH="1" flipV="1">
            <a:off x="6741152" y="6426700"/>
            <a:ext cx="504057" cy="1"/>
          </a:xfrm>
          <a:prstGeom prst="line">
            <a:avLst/>
          </a:prstGeom>
          <a:solidFill>
            <a:srgbClr val="00B0F0"/>
          </a:solidFill>
          <a:ln w="31750" cap="flat" cmpd="sng" algn="ctr">
            <a:solidFill>
              <a:srgbClr val="CC6600"/>
            </a:solidFill>
            <a:prstDash val="solid"/>
            <a:round/>
            <a:headEnd type="none" w="med" len="med"/>
            <a:tailEnd type="none" w="med" len="med"/>
          </a:ln>
          <a:effectLst/>
        </p:spPr>
      </p:cxnSp>
      <p:sp>
        <p:nvSpPr>
          <p:cNvPr id="62" name="Forme libre 43"/>
          <p:cNvSpPr/>
          <p:nvPr/>
        </p:nvSpPr>
        <p:spPr>
          <a:xfrm>
            <a:off x="3320778" y="6168665"/>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CC6600"/>
            </a:solidFill>
            <a:prstDash val="sysDot"/>
          </a:ln>
          <a:effectLst/>
        </p:spPr>
        <p:txBody>
          <a:bodyPr spcFirstLastPara="0" vert="horz" wrap="square" lIns="30481" tIns="45490" rIns="60730" bIns="45491" numCol="1" spcCol="1270" anchor="ctr" anchorCtr="0">
            <a:noAutofit/>
          </a:bodyPr>
          <a:lstStyle/>
          <a:p>
            <a:pPr marL="42863" lvl="1" indent="-42863" defTabSz="266700">
              <a:lnSpc>
                <a:spcPct val="90000"/>
              </a:lnSpc>
              <a:spcAft>
                <a:spcPct val="15000"/>
              </a:spcAft>
              <a:buChar char="••"/>
            </a:pPr>
            <a:endParaRPr lang="fr-BE" sz="900" dirty="0">
              <a:latin typeface="+mn-lt"/>
            </a:endParaRPr>
          </a:p>
        </p:txBody>
      </p:sp>
      <p:sp>
        <p:nvSpPr>
          <p:cNvPr id="63" name="Forme libre 44"/>
          <p:cNvSpPr/>
          <p:nvPr/>
        </p:nvSpPr>
        <p:spPr>
          <a:xfrm>
            <a:off x="2087060" y="6109814"/>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CC66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defRPr/>
            </a:pPr>
            <a:r>
              <a:rPr lang="fr-FR" sz="1200" b="1" kern="0" dirty="0">
                <a:solidFill>
                  <a:schemeClr val="bg1"/>
                </a:solidFill>
                <a:latin typeface="+mn-lt"/>
                <a:cs typeface="Arial"/>
              </a:rPr>
              <a:t>Dispositifs de délimitation de la zone de chantier</a:t>
            </a:r>
            <a:endParaRPr lang="fr-BE" sz="1200" b="1" kern="0" dirty="0">
              <a:solidFill>
                <a:schemeClr val="bg1"/>
              </a:solidFill>
              <a:latin typeface="+mn-lt"/>
              <a:cs typeface="Arial"/>
            </a:endParaRPr>
          </a:p>
        </p:txBody>
      </p:sp>
      <p:pic>
        <p:nvPicPr>
          <p:cNvPr id="64" name="Image 45"/>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963295" y="6158747"/>
            <a:ext cx="770400" cy="566658"/>
          </a:xfrm>
          <a:prstGeom prst="rect">
            <a:avLst/>
          </a:prstGeom>
          <a:ln w="76200">
            <a:solidFill>
              <a:srgbClr val="CC6600"/>
            </a:solidFill>
          </a:ln>
        </p:spPr>
      </p:pic>
      <p:sp>
        <p:nvSpPr>
          <p:cNvPr id="73" name="Title 1"/>
          <p:cNvSpPr txBox="1">
            <a:spLocks/>
          </p:cNvSpPr>
          <p:nvPr/>
        </p:nvSpPr>
        <p:spPr bwMode="auto">
          <a:xfrm>
            <a:off x="1415480" y="228881"/>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0.1 Rappel– </a:t>
            </a:r>
            <a:r>
              <a:rPr lang="en-US" sz="2000" b="1" kern="0" dirty="0" err="1">
                <a:solidFill>
                  <a:srgbClr val="0070C0"/>
                </a:solidFill>
                <a:latin typeface="+mj-lt"/>
                <a:ea typeface="+mj-ea"/>
                <a:cs typeface="+mj-cs"/>
              </a:rPr>
              <a:t>Hiérarchie</a:t>
            </a:r>
            <a:r>
              <a:rPr lang="en-US" sz="2000" b="1" kern="0" dirty="0">
                <a:solidFill>
                  <a:srgbClr val="0070C0"/>
                </a:solidFill>
                <a:latin typeface="+mj-lt"/>
                <a:ea typeface="+mj-ea"/>
                <a:cs typeface="+mj-cs"/>
              </a:rPr>
              <a:t> des </a:t>
            </a:r>
            <a:r>
              <a:rPr lang="en-US" sz="2000" b="1" kern="0" dirty="0" err="1">
                <a:solidFill>
                  <a:srgbClr val="0070C0"/>
                </a:solidFill>
                <a:latin typeface="+mj-lt"/>
                <a:ea typeface="+mj-ea"/>
                <a:cs typeface="+mj-cs"/>
              </a:rPr>
              <a:t>mesures</a:t>
            </a:r>
            <a:r>
              <a:rPr lang="en-US" sz="2000" b="1" kern="0" dirty="0">
                <a:solidFill>
                  <a:srgbClr val="0070C0"/>
                </a:solidFill>
                <a:latin typeface="+mj-lt"/>
                <a:ea typeface="+mj-ea"/>
                <a:cs typeface="+mj-cs"/>
              </a:rPr>
              <a:t> de sécurité</a:t>
            </a:r>
          </a:p>
        </p:txBody>
      </p:sp>
      <p:sp>
        <p:nvSpPr>
          <p:cNvPr id="54" name="Text Placeholder 2"/>
          <p:cNvSpPr>
            <a:spLocks noGrp="1"/>
          </p:cNvSpPr>
          <p:nvPr>
            <p:ph type="body" sz="quarter" idx="18"/>
          </p:nvPr>
        </p:nvSpPr>
        <p:spPr>
          <a:xfrm>
            <a:off x="10337906" y="94609"/>
            <a:ext cx="1677881" cy="360363"/>
          </a:xfrm>
        </p:spPr>
        <p:txBody>
          <a:bodyPr/>
          <a:lstStyle/>
          <a:p>
            <a:r>
              <a:rPr lang="en-GB" dirty="0"/>
              <a:t>0. Introduction</a:t>
            </a:r>
          </a:p>
        </p:txBody>
      </p:sp>
      <p:grpSp>
        <p:nvGrpSpPr>
          <p:cNvPr id="69" name="Groupe 30"/>
          <p:cNvGrpSpPr/>
          <p:nvPr/>
        </p:nvGrpSpPr>
        <p:grpSpPr>
          <a:xfrm>
            <a:off x="7262289" y="735294"/>
            <a:ext cx="3400818" cy="5872979"/>
            <a:chOff x="8414271" y="1029459"/>
            <a:chExt cx="2585094" cy="5628456"/>
          </a:xfrm>
        </p:grpSpPr>
        <p:pic>
          <p:nvPicPr>
            <p:cNvPr id="70" name="Picture 8" descr="Les diffÃ©rentes jauges pour cuve Ã  fioul"/>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20552" r="20845"/>
            <a:stretch/>
          </p:blipFill>
          <p:spPr bwMode="auto">
            <a:xfrm rot="16200000" flipV="1">
              <a:off x="6864485" y="2579245"/>
              <a:ext cx="5628456" cy="2528883"/>
            </a:xfrm>
            <a:prstGeom prst="rect">
              <a:avLst/>
            </a:prstGeom>
            <a:noFill/>
            <a:extLst>
              <a:ext uri="{909E8E84-426E-40DD-AFC4-6F175D3DCCD1}">
                <a14:hiddenFill xmlns:a14="http://schemas.microsoft.com/office/drawing/2010/main">
                  <a:solidFill>
                    <a:srgbClr val="FFFFFF"/>
                  </a:solidFill>
                </a14:hiddenFill>
              </a:ext>
            </a:extLst>
          </p:spPr>
        </p:pic>
        <p:sp>
          <p:nvSpPr>
            <p:cNvPr id="71" name="ZoneTexte 32"/>
            <p:cNvSpPr txBox="1"/>
            <p:nvPr/>
          </p:nvSpPr>
          <p:spPr>
            <a:xfrm rot="1627498">
              <a:off x="8631325" y="1357990"/>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HIGH</a:t>
              </a:r>
            </a:p>
          </p:txBody>
        </p:sp>
        <p:sp>
          <p:nvSpPr>
            <p:cNvPr id="74" name="ZoneTexte 33"/>
            <p:cNvSpPr txBox="1"/>
            <p:nvPr/>
          </p:nvSpPr>
          <p:spPr>
            <a:xfrm rot="19630101">
              <a:off x="8708901" y="5966423"/>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LOW</a:t>
              </a:r>
            </a:p>
          </p:txBody>
        </p:sp>
        <p:sp>
          <p:nvSpPr>
            <p:cNvPr id="75" name="Rectangle 74"/>
            <p:cNvSpPr/>
            <p:nvPr/>
          </p:nvSpPr>
          <p:spPr>
            <a:xfrm rot="5400000">
              <a:off x="7332779" y="2781050"/>
              <a:ext cx="5150750" cy="2182423"/>
            </a:xfrm>
            <a:prstGeom prst="rect">
              <a:avLst/>
            </a:prstGeom>
            <a:noFill/>
          </p:spPr>
          <p:txBody>
            <a:bodyPr wrap="none" lIns="91440" tIns="45720" rIns="91440" bIns="45720">
              <a:prstTxWarp prst="textArchUp">
                <a:avLst>
                  <a:gd name="adj" fmla="val 9272814"/>
                </a:avLst>
              </a:prstTxWarp>
              <a:spAutoFit/>
            </a:bodyPr>
            <a:lstStyle/>
            <a:p>
              <a:r>
                <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rPr>
                <a:t>  </a:t>
              </a:r>
              <a:r>
                <a:rPr lang="fr-FR" sz="2000" b="1" kern="6100" spc="1875" dirty="0">
                  <a:ln w="0"/>
                  <a:effectLst>
                    <a:outerShdw blurRad="38100" dist="25400" dir="5400000" algn="ctr" rotWithShape="0">
                      <a:srgbClr val="6E747A">
                        <a:alpha val="43000"/>
                      </a:srgbClr>
                    </a:outerShdw>
                  </a:effectLst>
                </a:rPr>
                <a:t>Niveau de sécurité</a:t>
              </a:r>
              <a:endPar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endParaRPr>
            </a:p>
          </p:txBody>
        </p:sp>
      </p:grpSp>
      <p:sp>
        <p:nvSpPr>
          <p:cNvPr id="2" name="Flèche droite 1"/>
          <p:cNvSpPr/>
          <p:nvPr/>
        </p:nvSpPr>
        <p:spPr>
          <a:xfrm>
            <a:off x="1029925" y="5252967"/>
            <a:ext cx="648072" cy="3801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02333713"/>
      </p:ext>
    </p:extLst>
  </p:cSld>
  <p:clrMapOvr>
    <a:masterClrMapping/>
  </p:clrMapOvr>
</p:sld>
</file>

<file path=ppt/theme/theme1.xml><?xml version="1.0" encoding="utf-8"?>
<a:theme xmlns:a="http://schemas.openxmlformats.org/drawingml/2006/main" name="Presentation Cover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31BE245E-9840-43BA-82CC-424A0EFF3C80}"/>
    </a:ext>
  </a:extLst>
</a:theme>
</file>

<file path=ppt/theme/theme2.xml><?xml version="1.0" encoding="utf-8"?>
<a:theme xmlns:a="http://schemas.openxmlformats.org/drawingml/2006/main" name="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3.xml><?xml version="1.0" encoding="utf-8"?>
<a:theme xmlns:a="http://schemas.openxmlformats.org/drawingml/2006/main" name="Closing Slide Light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7C912F14-0B74-47A2-893B-4FFF78FE047C}"/>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Filière_x0020_Tracks_x003f_ xmlns="df30133b-4ddb-49ec-ab27-5b2946f1a346">false</Filière_x0020_Tracks_x003f_>
    <Title1 xmlns="8d486e39-ab1c-480d-b3ba-4103af2aaa63">Chef de travail – Responsable de sécurité - Système de protection ‘Agent qui veille à la sécurité’ (Vigie)</Title1>
    <CategoryDescription xmlns="http://schemas.microsoft.com/sharepoint.v3" xsi:nil="true"/>
    <Safety_x0020_function xmlns="8d486e39-ab1c-480d-b3ba-4103af2aaa63">Aannemer/Entrepreneur</Safety_x0020_function>
    <Filière_x0020_TracksSupervisor02_x003f_ xmlns="8d486e39-ab1c-480d-b3ba-4103af2aaa63">false</Filière_x0020_TracksSupervisor02_x003f_>
    <Document_x0020_language xmlns="df30133b-4ddb-49ec-ab27-5b2946f1a346">FR</Document_x0020_language>
  </documentManagement>
</p:properties>
</file>

<file path=customXml/item2.xml><?xml version="1.0" encoding="utf-8"?>
<ct:contentTypeSchema xmlns:ct="http://schemas.microsoft.com/office/2006/metadata/contentType" xmlns:ma="http://schemas.microsoft.com/office/2006/metadata/properties/metaAttributes" ct:_="" ma:_="" ma:contentTypeName="TrainingDoc" ma:contentTypeID="0x01010044B80FA2B241CF4BB5B8F282D59514D700774AD85D2B894F4E9494D4B6650E2CD2" ma:contentTypeVersion="8" ma:contentTypeDescription="" ma:contentTypeScope="" ma:versionID="3b2b72c410bb3c900a961b5a8e3423f4">
  <xsd:schema xmlns:xsd="http://www.w3.org/2001/XMLSchema" xmlns:xs="http://www.w3.org/2001/XMLSchema" xmlns:p="http://schemas.microsoft.com/office/2006/metadata/properties" xmlns:ns2="8d486e39-ab1c-480d-b3ba-4103af2aaa63" xmlns:ns3="http://schemas.microsoft.com/sharepoint.v3" xmlns:ns4="df30133b-4ddb-49ec-ab27-5b2946f1a346" xmlns:ns5="http://schemas.microsoft.com/sharepoint/v3/fields" targetNamespace="http://schemas.microsoft.com/office/2006/metadata/properties" ma:root="true" ma:fieldsID="7ef4bf0945b2a983eb1c7584450b364c" ns2:_="" ns3:_="" ns4:_="" ns5:_="">
    <xsd:import namespace="8d486e39-ab1c-480d-b3ba-4103af2aaa63"/>
    <xsd:import namespace="http://schemas.microsoft.com/sharepoint.v3"/>
    <xsd:import namespace="df30133b-4ddb-49ec-ab27-5b2946f1a346"/>
    <xsd:import namespace="http://schemas.microsoft.com/sharepoint/v3/fields"/>
    <xsd:element name="properties">
      <xsd:complexType>
        <xsd:sequence>
          <xsd:element name="documentManagement">
            <xsd:complexType>
              <xsd:all>
                <xsd:element ref="ns2:Title1" minOccurs="0"/>
                <xsd:element ref="ns3:CategoryDescription" minOccurs="0"/>
                <xsd:element ref="ns2:Safety_x0020_function" minOccurs="0"/>
                <xsd:element ref="ns4:Document_x0020_language" minOccurs="0"/>
                <xsd:element ref="ns5:_Version" minOccurs="0"/>
                <xsd:element ref="ns4:Filière_x0020_Tracks_x003f_" minOccurs="0"/>
                <xsd:element ref="ns2:Filière_x0020_TracksSupervisor02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86e39-ab1c-480d-b3ba-4103af2aaa63" elementFormDefault="qualified">
    <xsd:import namespace="http://schemas.microsoft.com/office/2006/documentManagement/types"/>
    <xsd:import namespace="http://schemas.microsoft.com/office/infopath/2007/PartnerControls"/>
    <xsd:element name="Title1" ma:index="1" nillable="true" ma:displayName="Title" ma:internalName="Title1">
      <xsd:simpleType>
        <xsd:restriction base="dms:Note">
          <xsd:maxLength value="255"/>
        </xsd:restriction>
      </xsd:simpleType>
    </xsd:element>
    <xsd:element name="Safety_x0020_function" ma:index="4" nillable="true" ma:displayName="Safety function" ma:format="Dropdown" ma:internalName="Safety_x0020_function">
      <xsd:simpleType>
        <xsd:restriction base="dms:Choice">
          <xsd:enumeration value="Aannemer/Entrepreneur"/>
          <xsd:enumeration value="BEST/COND"/>
          <xsd:enumeration value="BGWT/AETT"/>
          <xsd:enumeration value="OTW"/>
          <xsd:enumeration value="OWWA/GABA"/>
          <xsd:enumeration value="SCWA/FACT"/>
          <xsd:enumeration value="VBUW/ARET"/>
        </xsd:restriction>
      </xsd:simpleType>
    </xsd:element>
    <xsd:element name="Filière_x0020_TracksSupervisor02_x003f_" ma:index="14" nillable="true" ma:displayName="Filière TracksSupervisor02?" ma:default="0" ma:internalName="Fili_x00e8_re_x0020_TracksSupervisor02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3" nillable="true" ma:displayName="Description" ma:hidden="true"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0133b-4ddb-49ec-ab27-5b2946f1a346" elementFormDefault="qualified">
    <xsd:import namespace="http://schemas.microsoft.com/office/2006/documentManagement/types"/>
    <xsd:import namespace="http://schemas.microsoft.com/office/infopath/2007/PartnerControls"/>
    <xsd:element name="Document_x0020_language" ma:index="5" nillable="true" ma:displayName="Language" ma:format="Dropdown" ma:internalName="Document_x0020_language" ma:readOnly="false">
      <xsd:simpleType>
        <xsd:restriction base="dms:Choice">
          <xsd:enumeration value="NL"/>
          <xsd:enumeration value="FR"/>
          <xsd:enumeration value="NL/FR"/>
        </xsd:restriction>
      </xsd:simpleType>
    </xsd:element>
    <xsd:element name="Filière_x0020_Tracks_x003f_" ma:index="13" nillable="true" ma:displayName="Filière Tracks?" ma:default="0" ma:internalName="Fili_x00e8_re_x0020_Tracks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6"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8111D0-A839-4A02-A971-10D600E49531}">
  <ds:schemaRefs>
    <ds:schemaRef ds:uri="http://schemas.microsoft.com/office/2006/documentManagement/types"/>
    <ds:schemaRef ds:uri="http://schemas.microsoft.com/office/infopath/2007/PartnerControls"/>
    <ds:schemaRef ds:uri="cd80e9e3-add3-4dfe-a89d-13996849c1a9"/>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4C25DD0-991E-4876-8100-5B52A90DBD40}"/>
</file>

<file path=customXml/itemProps3.xml><?xml version="1.0" encoding="utf-8"?>
<ds:datastoreItem xmlns:ds="http://schemas.openxmlformats.org/officeDocument/2006/customXml" ds:itemID="{A9B9E7D3-1452-4033-9809-97E7C599E3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7673</Words>
  <Application>Microsoft Office PowerPoint</Application>
  <PresentationFormat>Grand écran</PresentationFormat>
  <Paragraphs>1387</Paragraphs>
  <Slides>75</Slides>
  <Notes>16</Notes>
  <HiddenSlides>1</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75</vt:i4>
      </vt:variant>
    </vt:vector>
  </HeadingPairs>
  <TitlesOfParts>
    <vt:vector size="82" baseType="lpstr">
      <vt:lpstr>Arial</vt:lpstr>
      <vt:lpstr>Calibri</vt:lpstr>
      <vt:lpstr>Calibri Light</vt:lpstr>
      <vt:lpstr>Courier New</vt:lpstr>
      <vt:lpstr>Presentation Cover Slides</vt:lpstr>
      <vt:lpstr>Content Slides</vt:lpstr>
      <vt:lpstr>Closing Slide Light Blue</vt:lpstr>
      <vt:lpstr>  Direction Asset Management  Unité 65 (version entrepreneur)   Chef de travail – Responsable de sécurité  Système de protection ‘Agent qui veille à la sécurité’ (Vigie) (empiètement type I)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Principes de base</vt:lpstr>
      <vt:lpstr> Délai de dégagement: définition</vt:lpstr>
      <vt:lpstr> Calcul du délai de dégagement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Calcul du délai de dégagement</vt:lpstr>
      <vt:lpstr> Délai de dégagement: minima à respecter</vt:lpstr>
      <vt:lpstr> Distance d’avertissement</vt:lpstr>
      <vt:lpstr> Relation entre le délai de dégagement et la distance d’avertissement</vt:lpstr>
      <vt:lpstr> Distance d’avertissement</vt:lpstr>
      <vt:lpstr> Vitesse maximale autorisée</vt:lpstr>
      <vt:lpstr> Vitesse maximale autorisée: voie contiguë à vitesse plus élevée</vt:lpstr>
      <vt:lpstr> Utilisation des tableaux pour le calcul de la distance d’avertissement</vt:lpstr>
      <vt:lpstr> Points de détection: définition</vt:lpstr>
      <vt:lpstr>Présentation PowerPoint</vt:lpstr>
      <vt:lpstr> </vt:lpstr>
      <vt:lpstr>Visibilité des points de détection: Principe de base</vt:lpstr>
      <vt:lpstr>Emplacement de la vigie</vt:lpstr>
      <vt:lpstr>Contrôle de la visibilité des points de détection par le vigie </vt:lpstr>
      <vt:lpstr>Présentation PowerPoint</vt:lpstr>
      <vt:lpstr>Présentation PowerPoint</vt:lpstr>
      <vt:lpstr>Présentation PowerPoint</vt:lpstr>
      <vt:lpstr>Présentation PowerPoint</vt:lpstr>
      <vt:lpstr>Présentation PowerPoint</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SNCB-Holding / NMBS-Holding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SNCB-Holding/NMBS-Holding</dc:creator>
  <cp:lastModifiedBy>Campet Simon</cp:lastModifiedBy>
  <cp:revision>2390</cp:revision>
  <cp:lastPrinted>2021-07-09T07:23:33Z</cp:lastPrinted>
  <dcterms:created xsi:type="dcterms:W3CDTF">2011-12-13T08:10:21Z</dcterms:created>
  <dcterms:modified xsi:type="dcterms:W3CDTF">2022-01-20T12:46:28Z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0x01010044B80FA2B241CF4BB5B8F282D59514D700774AD85D2B894F4E9494D4B6650E2CD2</vt:lpwstr>
  </property>
</Properties>
</file>