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36" r:id="rId5"/>
    <p:sldMasterId id="2147483721" r:id="rId6"/>
    <p:sldMasterId id="2147483732" r:id="rId7"/>
  </p:sldMasterIdLst>
  <p:notesMasterIdLst>
    <p:notesMasterId r:id="rId76"/>
  </p:notesMasterIdLst>
  <p:handoutMasterIdLst>
    <p:handoutMasterId r:id="rId77"/>
  </p:handoutMasterIdLst>
  <p:sldIdLst>
    <p:sldId id="730" r:id="rId8"/>
    <p:sldId id="727" r:id="rId9"/>
    <p:sldId id="732" r:id="rId10"/>
    <p:sldId id="733" r:id="rId11"/>
    <p:sldId id="581" r:id="rId12"/>
    <p:sldId id="771" r:id="rId13"/>
    <p:sldId id="583" r:id="rId14"/>
    <p:sldId id="764" r:id="rId15"/>
    <p:sldId id="584" r:id="rId16"/>
    <p:sldId id="738" r:id="rId17"/>
    <p:sldId id="768" r:id="rId18"/>
    <p:sldId id="772" r:id="rId19"/>
    <p:sldId id="773" r:id="rId20"/>
    <p:sldId id="820" r:id="rId21"/>
    <p:sldId id="774" r:id="rId22"/>
    <p:sldId id="783" r:id="rId23"/>
    <p:sldId id="765" r:id="rId24"/>
    <p:sldId id="621" r:id="rId25"/>
    <p:sldId id="620" r:id="rId26"/>
    <p:sldId id="769" r:id="rId27"/>
    <p:sldId id="813" r:id="rId28"/>
    <p:sldId id="814" r:id="rId29"/>
    <p:sldId id="815" r:id="rId30"/>
    <p:sldId id="816" r:id="rId31"/>
    <p:sldId id="817" r:id="rId32"/>
    <p:sldId id="750" r:id="rId33"/>
    <p:sldId id="751" r:id="rId34"/>
    <p:sldId id="752" r:id="rId35"/>
    <p:sldId id="755" r:id="rId36"/>
    <p:sldId id="818" r:id="rId37"/>
    <p:sldId id="819" r:id="rId38"/>
    <p:sldId id="757" r:id="rId39"/>
    <p:sldId id="687" r:id="rId40"/>
    <p:sldId id="658" r:id="rId41"/>
    <p:sldId id="688" r:id="rId42"/>
    <p:sldId id="707" r:id="rId43"/>
    <p:sldId id="708" r:id="rId44"/>
    <p:sldId id="723" r:id="rId45"/>
    <p:sldId id="685" r:id="rId46"/>
    <p:sldId id="666" r:id="rId47"/>
    <p:sldId id="671" r:id="rId48"/>
    <p:sldId id="694" r:id="rId49"/>
    <p:sldId id="510" r:id="rId50"/>
    <p:sldId id="522" r:id="rId51"/>
    <p:sldId id="759" r:id="rId52"/>
    <p:sldId id="674" r:id="rId53"/>
    <p:sldId id="675" r:id="rId54"/>
    <p:sldId id="676" r:id="rId55"/>
    <p:sldId id="697" r:id="rId56"/>
    <p:sldId id="762" r:id="rId57"/>
    <p:sldId id="699" r:id="rId58"/>
    <p:sldId id="698" r:id="rId59"/>
    <p:sldId id="680" r:id="rId60"/>
    <p:sldId id="681" r:id="rId61"/>
    <p:sldId id="682" r:id="rId62"/>
    <p:sldId id="716" r:id="rId63"/>
    <p:sldId id="684" r:id="rId64"/>
    <p:sldId id="770" r:id="rId65"/>
    <p:sldId id="701" r:id="rId66"/>
    <p:sldId id="766" r:id="rId67"/>
    <p:sldId id="712" r:id="rId68"/>
    <p:sldId id="724" r:id="rId69"/>
    <p:sldId id="714" r:id="rId70"/>
    <p:sldId id="725" r:id="rId71"/>
    <p:sldId id="715" r:id="rId72"/>
    <p:sldId id="726" r:id="rId73"/>
    <p:sldId id="821" r:id="rId74"/>
    <p:sldId id="484" r:id="rId75"/>
  </p:sldIdLst>
  <p:sldSz cx="12192000" cy="6858000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RDWf/efxiGEZYPZkSsLTLg==" hashData="DtSuLrEkBb+XmenTSDYK5moaPks="/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513" userDrawn="1">
          <p15:clr>
            <a:srgbClr val="A4A3A4"/>
          </p15:clr>
        </p15:guide>
        <p15:guide id="7" pos="72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Festjens" initials="IF" lastIdx="25" clrIdx="0">
    <p:extLst>
      <p:ext uri="{19B8F6BF-5375-455C-9EA6-DF929625EA0E}">
        <p15:presenceInfo xmlns:p15="http://schemas.microsoft.com/office/powerpoint/2012/main" userId="S-1-5-21-3675852479-2980802970-892884109-284260" providerId="AD"/>
      </p:ext>
    </p:extLst>
  </p:cmAuthor>
  <p:cmAuthor id="2" name="Laurent Alexis" initials="LA" lastIdx="23" clrIdx="1">
    <p:extLst>
      <p:ext uri="{19B8F6BF-5375-455C-9EA6-DF929625EA0E}">
        <p15:presenceInfo xmlns:p15="http://schemas.microsoft.com/office/powerpoint/2012/main" userId="S-1-5-21-3675852479-2980802970-892884109-70833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0000"/>
    <a:srgbClr val="FF3300"/>
    <a:srgbClr val="FF00FF"/>
    <a:srgbClr val="EAEAEA"/>
    <a:srgbClr val="00CC00"/>
    <a:srgbClr val="33CC33"/>
    <a:srgbClr val="005DA4"/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8" autoAdjust="0"/>
    <p:restoredTop sz="94444" autoAdjust="0"/>
  </p:normalViewPr>
  <p:slideViewPr>
    <p:cSldViewPr>
      <p:cViewPr varScale="1">
        <p:scale>
          <a:sx n="117" d="100"/>
          <a:sy n="117" d="100"/>
        </p:scale>
        <p:origin x="342" y="102"/>
      </p:cViewPr>
      <p:guideLst>
        <p:guide orient="horz" pos="2024"/>
        <p:guide orient="horz" pos="1207"/>
        <p:guide orient="horz" pos="3838"/>
        <p:guide orient="horz" pos="618"/>
        <p:guide pos="3840"/>
        <p:guide pos="513"/>
        <p:guide pos="72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36" y="-24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82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6T14:58:24.976" idx="1">
    <p:pos x="10" y="10"/>
    <p:text>foto aanpassen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93730" y="9321808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GB" sz="1000" b="1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454275" y="9321808"/>
            <a:ext cx="175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GB" sz="1000" b="1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761043" y="9321808"/>
            <a:ext cx="30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fld id="{810A082C-6840-4EFE-8647-18FD7C403B87}" type="slidenum">
              <a:rPr lang="en-GB" sz="1000" b="1"/>
              <a:pPr algn="r">
                <a:defRPr/>
              </a:pPr>
              <a:t>‹N°›</a:t>
            </a:fld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13404112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2" y="4714883"/>
            <a:ext cx="53355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52479" y="9321808"/>
            <a:ext cx="1416049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GB" sz="1000" b="1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506663" y="9321808"/>
            <a:ext cx="165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GB" sz="1000" b="1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624514" y="9321808"/>
            <a:ext cx="290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fld id="{D93C347D-D09B-41ED-B28D-EAF77FA7DE18}" type="slidenum">
              <a:rPr lang="en-GB" sz="1000" b="1"/>
              <a:pPr algn="r">
                <a:defRPr/>
              </a:pPr>
              <a:t>‹N°›</a:t>
            </a:fld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6283844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ams.infrabel.be/sites/methods/O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5793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3975" y="749300"/>
            <a:ext cx="6651625" cy="3741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482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61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1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372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hlinkClick r:id="rId3"/>
              </a:rPr>
              <a:t>Operational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3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59" tIns="45730" rIns="91459" bIns="4573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C0A393-39A7-5C44-9942-E5E6E3DB97A7}" type="slidenum">
              <a:rPr kumimoji="0" lang="nl-B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8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744538"/>
            <a:ext cx="6615113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744538"/>
            <a:ext cx="6615113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744538"/>
            <a:ext cx="6615113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6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744538"/>
            <a:ext cx="6615113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744538"/>
            <a:ext cx="6615113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0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3975" y="749300"/>
            <a:ext cx="6651625" cy="3741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11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infrabel_logo_color_POS_RGB_15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85" y="298451"/>
            <a:ext cx="37041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infrabel_logo_color_POS_RGB_15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85" y="298451"/>
            <a:ext cx="37041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403" y="1916113"/>
            <a:ext cx="5689600" cy="1441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637" y="3382964"/>
            <a:ext cx="5448300" cy="503237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2" descr="D:\Documents And Settings\CPK7900\Desktop\kijkuit 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012" y="-217476"/>
            <a:ext cx="7104789" cy="71028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BB3378-C5FD-0E42-8B0F-1E66EE15F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221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8E521F-019F-1C4A-8728-0564038533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6E3B219-2633-CA4F-8AF5-DBB60C085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C64D2338-5654-1F4A-9C62-121157932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7B97786C-8004-0943-991A-184A22C0CD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4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t="148" r="8817" b="1178"/>
          <a:stretch/>
        </p:blipFill>
        <p:spPr>
          <a:xfrm>
            <a:off x="-778120" y="-4564"/>
            <a:ext cx="7001265" cy="686256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01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D4219415-A53B-2B41-90B9-5BABB6529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AE94913-E972-EE41-AB37-F6C7F66F3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78BD40C-9F65-7846-9B08-0C3F7E887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0" y="5877000"/>
            <a:ext cx="2006045" cy="327600"/>
          </a:xfrm>
          <a:prstGeom prst="rect">
            <a:avLst/>
          </a:prstGeom>
        </p:spPr>
      </p:pic>
      <p:sp>
        <p:nvSpPr>
          <p:cNvPr id="19" name="Titel 28">
            <a:extLst>
              <a:ext uri="{FF2B5EF4-FFF2-40B4-BE49-F238E27FC236}">
                <a16:creationId xmlns:a16="http://schemas.microsoft.com/office/drawing/2014/main" id="{42A5EE27-DBC1-6A40-8B8E-82EA9D3E7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5606" y="1797224"/>
            <a:ext cx="7800789" cy="23437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0" name="Tijdelijke aanduiding voor tekst 32">
            <a:extLst>
              <a:ext uri="{FF2B5EF4-FFF2-40B4-BE49-F238E27FC236}">
                <a16:creationId xmlns:a16="http://schemas.microsoft.com/office/drawing/2014/main" id="{6DACC24D-78C0-C14E-B9A6-23AFD9BFC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5607" y="4180124"/>
            <a:ext cx="7800788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5" name="Tijdelijke aanduiding voor tekst 32">
            <a:extLst>
              <a:ext uri="{FF2B5EF4-FFF2-40B4-BE49-F238E27FC236}">
                <a16:creationId xmlns:a16="http://schemas.microsoft.com/office/drawing/2014/main" id="{CB788083-CA0D-D24B-8B18-9F58675CC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2760" y="5871600"/>
            <a:ext cx="4406400" cy="352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sp>
        <p:nvSpPr>
          <p:cNvPr id="9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38" y="5871600"/>
            <a:ext cx="1627457" cy="352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5711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C8024A50-C834-4B4C-8F86-86D51C0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544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" userDrawn="1">
          <p15:clr>
            <a:srgbClr val="FBAE40"/>
          </p15:clr>
        </p15:guide>
        <p15:guide id="2" pos="13237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0334-D006-854B-BA49-9D20F1B8A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4089387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71FAD9FF-DCB0-7A4C-BC0D-214903CE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66573" y="1779344"/>
            <a:ext cx="10858859" cy="4518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534597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8F3A2BC-D0BC-C747-AA3B-0FF2A563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66572" y="1779342"/>
            <a:ext cx="5137821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378845" y="1779342"/>
            <a:ext cx="5146587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17358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4"/>
            <a:ext cx="5146585" cy="45121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6" y="845232"/>
            <a:ext cx="4726425" cy="55768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11092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59" userDrawn="1">
          <p15:clr>
            <a:srgbClr val="FBAE40"/>
          </p15:clr>
        </p15:guide>
        <p15:guide id="3" pos="129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916113"/>
            <a:ext cx="10752667" cy="4176712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4pPr>
              <a:defRPr sz="2000" i="0"/>
            </a:lvl4pPr>
            <a:lvl5pPr>
              <a:defRPr sz="2000"/>
            </a:lvl5pPr>
            <a:lvl6pPr>
              <a:defRPr/>
            </a:lvl6pPr>
            <a:lvl7pPr>
              <a:buFont typeface="Arial" pitchFamily="34" charset="0"/>
              <a:buChar char="•"/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F286-761E-42D2-9394-CC16C0F1ABCC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1D8F43-F467-6241-A72E-B8BAA36077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44892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F0E76C92-10B1-5746-8A5B-50335A732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8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912144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4"/>
            <a:ext cx="5146585" cy="4520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6766" y="845232"/>
            <a:ext cx="4726425" cy="5587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75293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59" userDrawn="1">
          <p15:clr>
            <a:srgbClr val="FBAE40"/>
          </p15:clr>
        </p15:guide>
        <p15:guide id="3" pos="129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B18433-8BE9-BB40-A990-BEE1341FD4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38912" y="-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DC0EF3F-9C1C-A547-8D7D-17031E942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815652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6FC954-2F44-964F-86CF-E29D3A2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4026" y="1568450"/>
            <a:ext cx="9180409" cy="3721100"/>
          </a:xfrm>
          <a:prstGeom prst="rect">
            <a:avLst/>
          </a:prstGeom>
        </p:spPr>
        <p:txBody>
          <a:bodyPr anchor="ctr"/>
          <a:lstStyle>
            <a:lvl1pPr marL="385763" indent="-385763">
              <a:buClr>
                <a:schemeClr val="accent2"/>
              </a:buClr>
              <a:buSzPct val="50000"/>
              <a:buFont typeface="+mj-lt"/>
              <a:buAutoNum type="arabicPeriod"/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BE" dirty="0" err="1"/>
              <a:t>title</a:t>
            </a:r>
            <a:endParaRPr lang="nl-BE" dirty="0"/>
          </a:p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BE" dirty="0" err="1"/>
              <a:t>title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A00E1B-6954-564A-AF5B-F8E0E0754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DA4520-533D-FC46-B423-04FB72E24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77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8">
            <a:extLst>
              <a:ext uri="{FF2B5EF4-FFF2-40B4-BE49-F238E27FC236}">
                <a16:creationId xmlns:a16="http://schemas.microsoft.com/office/drawing/2014/main" id="{60C35238-2B0F-7647-BA98-57300A635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079" y="2505045"/>
            <a:ext cx="9180612" cy="184791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19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 err="1"/>
              <a:t>Chapter</a:t>
            </a:r>
            <a:br>
              <a:rPr lang="nl-NL" dirty="0"/>
            </a:br>
            <a:r>
              <a:rPr lang="nl-NL" dirty="0" err="1"/>
              <a:t>title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3E66E9-C5E4-1A45-8CF8-36B426F13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ADF651-E558-EB41-9E20-DB7BFFC66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29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nl-BE" dirty="0"/>
              <a:t>I-AM.11 / EV E04 / V1.02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91744" y="6308726"/>
            <a:ext cx="5856651" cy="2889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nl-NL"/>
              <a:t>Gebruik van ZKL-staaf ter ondersteuning van de procedure S 460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89B018-ED39-4873-ADDC-36FB9B32DE69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/62</a:t>
            </a:r>
          </a:p>
        </p:txBody>
      </p:sp>
    </p:spTree>
    <p:extLst>
      <p:ext uri="{BB962C8B-B14F-4D97-AF65-F5344CB8AC3E}">
        <p14:creationId xmlns:p14="http://schemas.microsoft.com/office/powerpoint/2010/main" val="3780794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3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7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99" y="1306800"/>
            <a:ext cx="9300879" cy="424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phrase</a:t>
            </a:r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oto-ppt-title-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418" y="0"/>
            <a:ext cx="724958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24"/>
          <p:cNvSpPr>
            <a:spLocks/>
          </p:cNvSpPr>
          <p:nvPr userDrawn="1"/>
        </p:nvSpPr>
        <p:spPr bwMode="auto">
          <a:xfrm>
            <a:off x="1" y="-1588"/>
            <a:ext cx="7719484" cy="6859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54"/>
              </a:cxn>
              <a:cxn ang="0">
                <a:pos x="2359" y="4354"/>
              </a:cxn>
              <a:cxn ang="0">
                <a:pos x="3674" y="0"/>
              </a:cxn>
              <a:cxn ang="0">
                <a:pos x="0" y="0"/>
              </a:cxn>
            </a:cxnLst>
            <a:rect l="0" t="0" r="r" b="b"/>
            <a:pathLst>
              <a:path w="3674" h="4354">
                <a:moveTo>
                  <a:pt x="0" y="0"/>
                </a:moveTo>
                <a:lnTo>
                  <a:pt x="0" y="4354"/>
                </a:lnTo>
                <a:lnTo>
                  <a:pt x="2359" y="4354"/>
                </a:lnTo>
                <a:lnTo>
                  <a:pt x="367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nl-BE"/>
          </a:p>
        </p:txBody>
      </p:sp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702733" y="6310314"/>
            <a:ext cx="10769600" cy="287337"/>
          </a:xfrm>
          <a:prstGeom prst="roundRect">
            <a:avLst>
              <a:gd name="adj" fmla="val 16667"/>
            </a:avLst>
          </a:prstGeom>
          <a:solidFill>
            <a:srgbClr val="BDE2F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7" name="Picture 17" descr="infrabel_logo_color_POS_RGB_9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84" y="303213"/>
            <a:ext cx="2159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981075"/>
            <a:ext cx="6233589" cy="8651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19667" y="1916113"/>
            <a:ext cx="4614328" cy="4151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fld id="{D7588929-A269-4E2D-9DF9-A2CF51C84516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900239"/>
            <a:ext cx="5291667" cy="41671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3" y="1900239"/>
            <a:ext cx="5257800" cy="41671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B05F8-DDF3-401A-B51F-2D60D43E759A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D8617-6532-4FB7-81A8-923E2D20F10C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BF0F-5AA5-433D-8FE3-74A4EA47EEC2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083D-A4CF-4E8A-B05F-BC0F2007C783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t="148" r="8817" b="1178"/>
          <a:stretch/>
        </p:blipFill>
        <p:spPr>
          <a:xfrm>
            <a:off x="-778119" y="-4564"/>
            <a:ext cx="7001265" cy="686256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2" y="2052840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094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2" y="4594550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6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2" y="5551204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13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2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9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13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3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0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6D0D3FB-DE49-5D46-81B2-9E2BF69EA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9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702733" y="6310314"/>
            <a:ext cx="10769600" cy="287337"/>
          </a:xfrm>
          <a:prstGeom prst="roundRect">
            <a:avLst>
              <a:gd name="adj" fmla="val 16667"/>
            </a:avLst>
          </a:prstGeom>
          <a:solidFill>
            <a:srgbClr val="BDE2F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 b="1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981076"/>
            <a:ext cx="10752667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916113"/>
            <a:ext cx="10752667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8318" y="6321426"/>
            <a:ext cx="4991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3984" y="6321426"/>
            <a:ext cx="59054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46E1D794-068F-4324-8FA1-91A8FD8623D5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pic>
        <p:nvPicPr>
          <p:cNvPr id="3" name="Picture 17" descr="infrabel_logo_color_POS_RGB_9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84" y="303213"/>
            <a:ext cx="2159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4" r:id="rId2"/>
    <p:sldLayoutId id="2147483720" r:id="rId3"/>
    <p:sldLayoutId id="2147483715" r:id="rId4"/>
    <p:sldLayoutId id="2147483716" r:id="rId5"/>
    <p:sldLayoutId id="2147483717" r:id="rId6"/>
    <p:sldLayoutId id="2147483718" r:id="rId7"/>
    <p:sldLayoutId id="2147483734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6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0" fontAlgn="base" hangingPunct="0">
        <a:spcBef>
          <a:spcPct val="0"/>
        </a:spcBef>
        <a:spcAft>
          <a:spcPts val="600"/>
        </a:spcAft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363538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à"/>
        <a:defRPr sz="2000">
          <a:solidFill>
            <a:schemeClr val="tx1"/>
          </a:solidFill>
          <a:latin typeface="+mn-lt"/>
          <a:cs typeface="+mn-cs"/>
        </a:defRPr>
      </a:lvl3pPr>
      <a:lvl4pPr marL="715963" indent="-1778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4pPr>
      <a:lvl5pPr marL="895350" indent="-1778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1074738" indent="-177800" algn="l" rtl="0" eaLnBrk="1" fontAlgn="base" hangingPunct="1">
        <a:spcBef>
          <a:spcPts val="0"/>
        </a:spcBef>
        <a:spcAft>
          <a:spcPts val="60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1252538" indent="-177800" algn="l" rtl="0" eaLnBrk="1" fontAlgn="base" hangingPunct="1">
        <a:spcBef>
          <a:spcPts val="0"/>
        </a:spcBef>
        <a:spcAft>
          <a:spcPts val="60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1438275" indent="-185738" algn="l" rtl="0" eaLnBrk="1" fontAlgn="base" hangingPunct="1">
        <a:spcBef>
          <a:spcPts val="0"/>
        </a:spcBef>
        <a:spcAft>
          <a:spcPts val="60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1616075" indent="-177800" algn="l" rtl="0" eaLnBrk="1" fontAlgn="base" hangingPunct="1">
        <a:spcBef>
          <a:spcPts val="0"/>
        </a:spcBef>
        <a:spcAft>
          <a:spcPts val="60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9C57023-7CE4-824C-8E0E-D8797537E412}"/>
              </a:ext>
            </a:extLst>
          </p:cNvPr>
          <p:cNvSpPr/>
          <p:nvPr userDrawn="1"/>
        </p:nvSpPr>
        <p:spPr>
          <a:xfrm>
            <a:off x="0" y="6495880"/>
            <a:ext cx="12192000" cy="36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222961-87D7-D445-A5B6-9CB31A193F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000" y="6498000"/>
            <a:ext cx="360000" cy="3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55" y="76925"/>
            <a:ext cx="698887" cy="3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5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A136B0-1AB2-9C47-AC9F-ACFCCD2DEA8D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37A65FAF-7228-264A-8AFA-F74C32CDC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4" name="Afbeelding 9">
            <a:extLst>
              <a:ext uri="{FF2B5EF4-FFF2-40B4-BE49-F238E27FC236}">
                <a16:creationId xmlns:a16="http://schemas.microsoft.com/office/drawing/2014/main" id="{20C8C401-6BA1-674F-B962-BAC7E365E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8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18" Type="http://schemas.openxmlformats.org/officeDocument/2006/relationships/image" Target="../media/image23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9.png"/><Relationship Id="rId7" Type="http://schemas.openxmlformats.org/officeDocument/2006/relationships/image" Target="../media/image3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61.png"/><Relationship Id="rId10" Type="http://schemas.openxmlformats.org/officeDocument/2006/relationships/image" Target="../media/image62.png"/><Relationship Id="rId4" Type="http://schemas.openxmlformats.org/officeDocument/2006/relationships/image" Target="../media/image60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png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9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78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jpe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91.png"/><Relationship Id="rId10" Type="http://schemas.openxmlformats.org/officeDocument/2006/relationships/image" Target="../media/image95.png"/><Relationship Id="rId4" Type="http://schemas.openxmlformats.org/officeDocument/2006/relationships/image" Target="../media/image90.jpeg"/><Relationship Id="rId9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8.png"/><Relationship Id="rId5" Type="http://schemas.openxmlformats.org/officeDocument/2006/relationships/image" Target="../media/image79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3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9.png"/><Relationship Id="rId7" Type="http://schemas.openxmlformats.org/officeDocument/2006/relationships/image" Target="../media/image3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5.PNG"/><Relationship Id="rId5" Type="http://schemas.openxmlformats.org/officeDocument/2006/relationships/image" Target="../media/image41.PNG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07.png"/><Relationship Id="rId7" Type="http://schemas.openxmlformats.org/officeDocument/2006/relationships/image" Target="../media/image8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78.png"/><Relationship Id="rId4" Type="http://schemas.openxmlformats.org/officeDocument/2006/relationships/image" Target="../media/image108.png"/><Relationship Id="rId9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20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7.png"/><Relationship Id="rId7" Type="http://schemas.openxmlformats.org/officeDocument/2006/relationships/image" Target="../media/image7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png"/><Relationship Id="rId5" Type="http://schemas.openxmlformats.org/officeDocument/2006/relationships/image" Target="../media/image87.png"/><Relationship Id="rId10" Type="http://schemas.openxmlformats.org/officeDocument/2006/relationships/image" Target="../media/image118.png"/><Relationship Id="rId4" Type="http://schemas.openxmlformats.org/officeDocument/2006/relationships/image" Target="../media/image21.png"/><Relationship Id="rId9" Type="http://schemas.openxmlformats.org/officeDocument/2006/relationships/image" Target="../media/image11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8.png"/><Relationship Id="rId11" Type="http://schemas.openxmlformats.org/officeDocument/2006/relationships/image" Target="../media/image123.png"/><Relationship Id="rId5" Type="http://schemas.openxmlformats.org/officeDocument/2006/relationships/image" Target="../media/image79.png"/><Relationship Id="rId10" Type="http://schemas.openxmlformats.org/officeDocument/2006/relationships/image" Target="../media/image122.png"/><Relationship Id="rId4" Type="http://schemas.openxmlformats.org/officeDocument/2006/relationships/image" Target="../media/image87.png"/><Relationship Id="rId9" Type="http://schemas.openxmlformats.org/officeDocument/2006/relationships/image" Target="../media/image12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78.png"/><Relationship Id="rId3" Type="http://schemas.openxmlformats.org/officeDocument/2006/relationships/image" Target="../media/image59.png"/><Relationship Id="rId7" Type="http://schemas.openxmlformats.org/officeDocument/2006/relationships/image" Target="../media/image121.png"/><Relationship Id="rId12" Type="http://schemas.openxmlformats.org/officeDocument/2006/relationships/image" Target="../media/image79.png"/><Relationship Id="rId2" Type="http://schemas.openxmlformats.org/officeDocument/2006/relationships/image" Target="../media/image113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6.png"/><Relationship Id="rId11" Type="http://schemas.openxmlformats.org/officeDocument/2006/relationships/image" Target="../media/image87.png"/><Relationship Id="rId5" Type="http://schemas.openxmlformats.org/officeDocument/2006/relationships/image" Target="../media/image125.png"/><Relationship Id="rId15" Type="http://schemas.openxmlformats.org/officeDocument/2006/relationships/image" Target="../media/image128.png"/><Relationship Id="rId10" Type="http://schemas.openxmlformats.org/officeDocument/2006/relationships/image" Target="../media/image21.png"/><Relationship Id="rId4" Type="http://schemas.openxmlformats.org/officeDocument/2006/relationships/image" Target="../media/image124.jpeg"/><Relationship Id="rId9" Type="http://schemas.openxmlformats.org/officeDocument/2006/relationships/image" Target="../media/image20.png"/><Relationship Id="rId14" Type="http://schemas.openxmlformats.org/officeDocument/2006/relationships/image" Target="../media/image12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1.png"/><Relationship Id="rId7" Type="http://schemas.openxmlformats.org/officeDocument/2006/relationships/image" Target="../media/image1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8.png"/><Relationship Id="rId5" Type="http://schemas.openxmlformats.org/officeDocument/2006/relationships/image" Target="../media/image79.png"/><Relationship Id="rId4" Type="http://schemas.openxmlformats.org/officeDocument/2006/relationships/image" Target="../media/image87.png"/><Relationship Id="rId9" Type="http://schemas.openxmlformats.org/officeDocument/2006/relationships/image" Target="../media/image1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8.png"/><Relationship Id="rId5" Type="http://schemas.openxmlformats.org/officeDocument/2006/relationships/image" Target="../media/image79.png"/><Relationship Id="rId4" Type="http://schemas.openxmlformats.org/officeDocument/2006/relationships/image" Target="../media/image87.png"/><Relationship Id="rId9" Type="http://schemas.openxmlformats.org/officeDocument/2006/relationships/image" Target="../media/image13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0.png"/><Relationship Id="rId7" Type="http://schemas.openxmlformats.org/officeDocument/2006/relationships/image" Target="../media/image7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7.png"/><Relationship Id="rId5" Type="http://schemas.openxmlformats.org/officeDocument/2006/relationships/image" Target="../media/image21.png"/><Relationship Id="rId4" Type="http://schemas.openxmlformats.org/officeDocument/2006/relationships/image" Target="../media/image134.png"/><Relationship Id="rId9" Type="http://schemas.openxmlformats.org/officeDocument/2006/relationships/image" Target="../media/image1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8.png"/><Relationship Id="rId7" Type="http://schemas.openxmlformats.org/officeDocument/2006/relationships/image" Target="../media/image140.jpe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7.png"/><Relationship Id="rId5" Type="http://schemas.openxmlformats.org/officeDocument/2006/relationships/image" Target="../media/image21.png"/><Relationship Id="rId10" Type="http://schemas.openxmlformats.org/officeDocument/2006/relationships/image" Target="../media/image143.jpeg"/><Relationship Id="rId4" Type="http://schemas.openxmlformats.org/officeDocument/2006/relationships/image" Target="../media/image139.png"/><Relationship Id="rId9" Type="http://schemas.openxmlformats.org/officeDocument/2006/relationships/image" Target="../media/image1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6.PNG"/><Relationship Id="rId4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47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png"/><Relationship Id="rId5" Type="http://schemas.openxmlformats.org/officeDocument/2006/relationships/image" Target="../media/image87.png"/><Relationship Id="rId4" Type="http://schemas.openxmlformats.org/officeDocument/2006/relationships/image" Target="../media/image21.png"/><Relationship Id="rId9" Type="http://schemas.openxmlformats.org/officeDocument/2006/relationships/image" Target="../media/image14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6.PNG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2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8.png"/><Relationship Id="rId5" Type="http://schemas.openxmlformats.org/officeDocument/2006/relationships/image" Target="../media/image78.png"/><Relationship Id="rId4" Type="http://schemas.openxmlformats.org/officeDocument/2006/relationships/image" Target="../media/image12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3526" y="1706588"/>
            <a:ext cx="4324136" cy="2448075"/>
          </a:xfrm>
        </p:spPr>
        <p:txBody>
          <a:bodyPr>
            <a:noAutofit/>
          </a:bodyPr>
          <a:lstStyle/>
          <a:p>
            <a:br>
              <a:rPr lang="fr-FR" sz="1800" dirty="0"/>
            </a:br>
            <a:br>
              <a:rPr lang="fr-FR" sz="1800" dirty="0"/>
            </a:br>
            <a:r>
              <a:rPr lang="fr-FR" sz="1800" dirty="0" err="1"/>
              <a:t>Directie</a:t>
            </a:r>
            <a:r>
              <a:rPr lang="fr-FR" sz="1800" dirty="0"/>
              <a:t> Asset Management</a:t>
            </a:r>
            <a:br>
              <a:rPr lang="fr-FR" sz="1800" dirty="0"/>
            </a:br>
            <a:br>
              <a:rPr lang="fr-FR" sz="1800" dirty="0"/>
            </a:br>
            <a:r>
              <a:rPr lang="fr-FR" sz="1800" dirty="0" err="1">
                <a:solidFill>
                  <a:srgbClr val="FF0000"/>
                </a:solidFill>
              </a:rPr>
              <a:t>Eenheid</a:t>
            </a:r>
            <a:r>
              <a:rPr lang="fr-FR" sz="1800" dirty="0">
                <a:solidFill>
                  <a:srgbClr val="FF0000"/>
                </a:solidFill>
              </a:rPr>
              <a:t> 66 (</a:t>
            </a:r>
            <a:r>
              <a:rPr lang="fr-FR" sz="1800" dirty="0" err="1">
                <a:solidFill>
                  <a:srgbClr val="FF0000"/>
                </a:solidFill>
              </a:rPr>
              <a:t>versie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aannemer</a:t>
            </a:r>
            <a:r>
              <a:rPr lang="fr-FR" sz="1800" dirty="0">
                <a:solidFill>
                  <a:srgbClr val="FF0000"/>
                </a:solidFill>
              </a:rPr>
              <a:t>)</a:t>
            </a:r>
            <a:br>
              <a:rPr lang="fr-FR" sz="1800" dirty="0">
                <a:solidFill>
                  <a:srgbClr val="FF0000"/>
                </a:solidFill>
              </a:rPr>
            </a:b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 err="1">
                <a:solidFill>
                  <a:srgbClr val="FF0000"/>
                </a:solidFill>
              </a:rPr>
              <a:t>Leider</a:t>
            </a:r>
            <a:r>
              <a:rPr lang="fr-FR" sz="1800" dirty="0">
                <a:solidFill>
                  <a:srgbClr val="FF0000"/>
                </a:solidFill>
              </a:rPr>
              <a:t> van het </a:t>
            </a:r>
            <a:r>
              <a:rPr lang="fr-FR" sz="1800" dirty="0" err="1">
                <a:solidFill>
                  <a:srgbClr val="FF0000"/>
                </a:solidFill>
              </a:rPr>
              <a:t>werk</a:t>
            </a:r>
            <a:r>
              <a:rPr lang="fr-FR" sz="1800" dirty="0">
                <a:solidFill>
                  <a:srgbClr val="FF0000"/>
                </a:solidFill>
              </a:rPr>
              <a:t> – </a:t>
            </a:r>
            <a:r>
              <a:rPr lang="fr-FR" sz="1800" dirty="0" err="1">
                <a:solidFill>
                  <a:srgbClr val="FF0000"/>
                </a:solidFill>
              </a:rPr>
              <a:t>Verantwoordelijke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voor</a:t>
            </a:r>
            <a:r>
              <a:rPr lang="fr-FR" sz="1800" dirty="0">
                <a:solidFill>
                  <a:srgbClr val="FF0000"/>
                </a:solidFill>
              </a:rPr>
              <a:t> de </a:t>
            </a:r>
            <a:r>
              <a:rPr lang="fr-FR" sz="1800" dirty="0" err="1">
                <a:solidFill>
                  <a:srgbClr val="FF0000"/>
                </a:solidFill>
              </a:rPr>
              <a:t>Veiligheid</a:t>
            </a:r>
            <a:br>
              <a:rPr lang="fr-FR" sz="1800" dirty="0">
                <a:solidFill>
                  <a:srgbClr val="FF0000"/>
                </a:solidFill>
              </a:rPr>
            </a:br>
            <a:br>
              <a:rPr lang="fr-FR" sz="1800" dirty="0">
                <a:solidFill>
                  <a:srgbClr val="FF0000"/>
                </a:solidFill>
              </a:rPr>
            </a:b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 err="1">
                <a:solidFill>
                  <a:srgbClr val="FF0000"/>
                </a:solidFill>
              </a:rPr>
              <a:t>Beveiligingssysteem</a:t>
            </a:r>
            <a:r>
              <a:rPr lang="fr-FR" sz="1800" dirty="0">
                <a:solidFill>
                  <a:srgbClr val="FF0000"/>
                </a:solidFill>
              </a:rPr>
              <a:t> met </a:t>
            </a:r>
            <a:r>
              <a:rPr lang="fr-FR" sz="1800" dirty="0" err="1">
                <a:solidFill>
                  <a:srgbClr val="FF0000"/>
                </a:solidFill>
              </a:rPr>
              <a:t>aankondiger</a:t>
            </a: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 err="1">
                <a:solidFill>
                  <a:srgbClr val="FF0000"/>
                </a:solidFill>
              </a:rPr>
              <a:t>Indringing</a:t>
            </a:r>
            <a:r>
              <a:rPr lang="fr-FR" sz="1800" dirty="0">
                <a:solidFill>
                  <a:srgbClr val="FF0000"/>
                </a:solidFill>
              </a:rPr>
              <a:t> type I en II</a:t>
            </a:r>
            <a:br>
              <a:rPr lang="fr-FR" sz="1800" dirty="0"/>
            </a:br>
            <a:br>
              <a:rPr lang="fr-FR" sz="1800" dirty="0"/>
            </a:br>
            <a:endParaRPr lang="fr-BE" sz="1800" dirty="0"/>
          </a:p>
        </p:txBody>
      </p:sp>
      <p:sp>
        <p:nvSpPr>
          <p:cNvPr id="6" name="TextBox 4"/>
          <p:cNvSpPr txBox="1"/>
          <p:nvPr/>
        </p:nvSpPr>
        <p:spPr>
          <a:xfrm>
            <a:off x="6273526" y="5661248"/>
            <a:ext cx="3566890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900" b="1" dirty="0"/>
              <a:t>Dit document </a:t>
            </a:r>
            <a:r>
              <a:rPr lang="fr-FR" sz="900" b="1" dirty="0" err="1"/>
              <a:t>vervangt</a:t>
            </a:r>
            <a:r>
              <a:rPr lang="fr-FR" sz="900" b="1" dirty="0"/>
              <a:t> niet de </a:t>
            </a:r>
            <a:r>
              <a:rPr lang="fr-FR" sz="900" b="1" dirty="0" err="1"/>
              <a:t>geldende</a:t>
            </a:r>
            <a:r>
              <a:rPr lang="fr-FR" sz="900" b="1" dirty="0"/>
              <a:t> </a:t>
            </a:r>
            <a:r>
              <a:rPr lang="fr-FR" sz="900" b="1" dirty="0" err="1"/>
              <a:t>reglementering</a:t>
            </a:r>
            <a:r>
              <a:rPr lang="fr-FR" sz="900" b="1" dirty="0"/>
              <a:t>!</a:t>
            </a:r>
            <a:endParaRPr lang="fr-BE" sz="900" b="1" dirty="0"/>
          </a:p>
        </p:txBody>
      </p:sp>
    </p:spTree>
    <p:extLst>
      <p:ext uri="{BB962C8B-B14F-4D97-AF65-F5344CB8AC3E}">
        <p14:creationId xmlns:p14="http://schemas.microsoft.com/office/powerpoint/2010/main" val="263513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008188" y="762001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herinnering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Hiërarchie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veiligheidsmaatregelen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840416" y="13908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65" name="Forme libre 37"/>
          <p:cNvSpPr/>
          <p:nvPr/>
        </p:nvSpPr>
        <p:spPr>
          <a:xfrm>
            <a:off x="3335574" y="1595566"/>
            <a:ext cx="2314565" cy="681306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ln w="3175">
            <a:solidFill>
              <a:srgbClr val="FF99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1) </a:t>
            </a:r>
            <a:r>
              <a:rPr lang="fr-FR" sz="900" dirty="0" err="1"/>
              <a:t>Schildwachten</a:t>
            </a:r>
            <a:r>
              <a:rPr lang="fr-FR" sz="900" dirty="0"/>
              <a:t> – radio met </a:t>
            </a:r>
            <a:r>
              <a:rPr lang="fr-FR" sz="900" dirty="0" err="1"/>
              <a:t>afdekking</a:t>
            </a:r>
            <a:endParaRPr lang="fr-BE" sz="900" dirty="0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2) </a:t>
            </a:r>
            <a:r>
              <a:rPr lang="fr-FR" sz="900" dirty="0" err="1"/>
              <a:t>Schildwachten</a:t>
            </a:r>
            <a:r>
              <a:rPr lang="fr-FR" sz="900" dirty="0"/>
              <a:t> – radio </a:t>
            </a:r>
            <a:r>
              <a:rPr lang="fr-FR" sz="900" dirty="0" err="1"/>
              <a:t>zonder</a:t>
            </a:r>
            <a:r>
              <a:rPr lang="fr-FR" sz="900" dirty="0"/>
              <a:t> </a:t>
            </a:r>
            <a:r>
              <a:rPr lang="fr-FR" sz="900" dirty="0" err="1"/>
              <a:t>afdekking</a:t>
            </a:r>
            <a:endParaRPr lang="fr-BE" sz="900" dirty="0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3) </a:t>
            </a:r>
            <a:r>
              <a:rPr lang="fr-FR" sz="900" dirty="0" err="1"/>
              <a:t>Klassiek</a:t>
            </a:r>
            <a:r>
              <a:rPr lang="fr-FR" sz="900" dirty="0"/>
              <a:t> </a:t>
            </a:r>
            <a:r>
              <a:rPr lang="fr-FR" sz="900" dirty="0" err="1"/>
              <a:t>systeem</a:t>
            </a:r>
            <a:r>
              <a:rPr lang="fr-FR" sz="900" dirty="0"/>
              <a:t> met </a:t>
            </a:r>
            <a:r>
              <a:rPr lang="fr-FR" sz="900" dirty="0" err="1"/>
              <a:t>schildwachten</a:t>
            </a:r>
            <a:endParaRPr lang="fr-BE" sz="900" dirty="0" err="1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b="1" dirty="0"/>
              <a:t>4) </a:t>
            </a:r>
            <a:r>
              <a:rPr lang="fr-FR" sz="900" b="1" dirty="0" err="1"/>
              <a:t>Kijkuit</a:t>
            </a:r>
            <a:r>
              <a:rPr lang="fr-FR" sz="900" b="1" dirty="0"/>
              <a:t> / </a:t>
            </a:r>
            <a:r>
              <a:rPr lang="fr-FR" sz="900" b="1" dirty="0" err="1"/>
              <a:t>Aankondiger</a:t>
            </a:r>
            <a:r>
              <a:rPr lang="fr-FR" sz="900" b="1" dirty="0"/>
              <a:t> / ATWS</a:t>
            </a:r>
          </a:p>
        </p:txBody>
      </p:sp>
      <p:sp>
        <p:nvSpPr>
          <p:cNvPr id="66" name="Forme libre 38"/>
          <p:cNvSpPr/>
          <p:nvPr/>
        </p:nvSpPr>
        <p:spPr>
          <a:xfrm>
            <a:off x="2035359" y="1595566"/>
            <a:ext cx="1301942" cy="681306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Aankondigings-systemen</a:t>
            </a:r>
            <a:endParaRPr lang="fr-BE" sz="1200" b="1" kern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67" name="Image 7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63" y="1628800"/>
            <a:ext cx="770400" cy="572400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sp>
        <p:nvSpPr>
          <p:cNvPr id="69" name="Rounded Rectangle 12"/>
          <p:cNvSpPr/>
          <p:nvPr/>
        </p:nvSpPr>
        <p:spPr bwMode="auto">
          <a:xfrm>
            <a:off x="3283190" y="3010733"/>
            <a:ext cx="4680000" cy="687116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fr-BE" sz="1600" b="1" dirty="0" err="1">
                <a:latin typeface="+mn-lt"/>
              </a:rPr>
              <a:t>Aankondiger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waakt</a:t>
            </a:r>
            <a:r>
              <a:rPr lang="fr-BE" sz="1600" dirty="0">
                <a:latin typeface="+mn-lt"/>
              </a:rPr>
              <a:t> over de </a:t>
            </a:r>
            <a:r>
              <a:rPr lang="fr-BE" sz="1600" dirty="0" err="1">
                <a:latin typeface="+mn-lt"/>
              </a:rPr>
              <a:t>veiligheid</a:t>
            </a:r>
            <a:r>
              <a:rPr lang="fr-BE" sz="1600" dirty="0">
                <a:latin typeface="+mn-lt"/>
              </a:rPr>
              <a:t> van </a:t>
            </a:r>
            <a:r>
              <a:rPr lang="fr-BE" sz="1600" dirty="0" err="1">
                <a:latin typeface="+mn-lt"/>
              </a:rPr>
              <a:t>één</a:t>
            </a:r>
            <a:r>
              <a:rPr lang="fr-BE" sz="1600" dirty="0">
                <a:latin typeface="+mn-lt"/>
              </a:rPr>
              <a:t> of </a:t>
            </a:r>
            <a:r>
              <a:rPr lang="fr-BE" sz="1600" dirty="0" err="1">
                <a:latin typeface="+mn-lt"/>
              </a:rPr>
              <a:t>twee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werkposten</a:t>
            </a:r>
            <a:r>
              <a:rPr lang="fr-BE" sz="1600" dirty="0">
                <a:latin typeface="+mn-lt"/>
              </a:rPr>
              <a:t>.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067175" y="2390775"/>
            <a:ext cx="425681" cy="6009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10" y="2716902"/>
            <a:ext cx="493039" cy="1208121"/>
          </a:xfrm>
          <a:prstGeom prst="rect">
            <a:avLst/>
          </a:prstGeom>
          <a:ln w="0">
            <a:noFill/>
          </a:ln>
        </p:spPr>
      </p:pic>
      <p:sp>
        <p:nvSpPr>
          <p:cNvPr id="16" name="Rechthoek 38"/>
          <p:cNvSpPr>
            <a:spLocks noChangeArrowheads="1"/>
          </p:cNvSpPr>
          <p:nvPr/>
        </p:nvSpPr>
        <p:spPr bwMode="auto">
          <a:xfrm>
            <a:off x="3808643" y="5723866"/>
            <a:ext cx="3246641" cy="36943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WERKPOST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441" y="4393763"/>
            <a:ext cx="1505843" cy="11217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2983" y="4298465"/>
            <a:ext cx="1499746" cy="1274174"/>
          </a:xfrm>
          <a:prstGeom prst="rect">
            <a:avLst/>
          </a:prstGeom>
        </p:spPr>
      </p:pic>
      <p:sp>
        <p:nvSpPr>
          <p:cNvPr id="17" name="Rechthoek 38">
            <a:extLst>
              <a:ext uri="{FF2B5EF4-FFF2-40B4-BE49-F238E27FC236}">
                <a16:creationId xmlns:a16="http://schemas.microsoft.com/office/drawing/2014/main" id="{79F1ADAF-CABC-4375-90C5-E5F9C59C6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422" y="4043113"/>
            <a:ext cx="1512296" cy="36962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ANKONDIGER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AANNEMER</a:t>
            </a: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F75C0747-5396-4296-9054-9F345F5840DF}"/>
              </a:ext>
            </a:extLst>
          </p:cNvPr>
          <p:cNvSpPr/>
          <p:nvPr/>
        </p:nvSpPr>
        <p:spPr bwMode="auto">
          <a:xfrm>
            <a:off x="7361996" y="3947814"/>
            <a:ext cx="4680000" cy="2433514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b="1" dirty="0" err="1"/>
              <a:t>werkpost</a:t>
            </a:r>
            <a:r>
              <a:rPr lang="en-US" sz="1400" b="1" dirty="0"/>
              <a:t> is</a:t>
            </a:r>
            <a:r>
              <a:rPr lang="en-US" sz="1400" dirty="0"/>
              <a:t>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eenheid</a:t>
            </a:r>
            <a:r>
              <a:rPr lang="en-US" sz="1400" dirty="0"/>
              <a:t> </a:t>
            </a:r>
            <a:r>
              <a:rPr lang="en-US" sz="1400" dirty="0" err="1"/>
              <a:t>bestaande</a:t>
            </a:r>
            <a:r>
              <a:rPr lang="en-US" sz="1400" dirty="0"/>
              <a:t> </a:t>
            </a:r>
            <a:r>
              <a:rPr lang="en-US" sz="1400" dirty="0" err="1"/>
              <a:t>uit</a:t>
            </a:r>
            <a:r>
              <a:rPr lang="en-US" sz="1400" dirty="0"/>
              <a:t>:</a:t>
            </a:r>
          </a:p>
          <a:p>
            <a:endParaRPr lang="en-US" sz="14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ofwel</a:t>
            </a:r>
            <a:r>
              <a:rPr lang="en-US" sz="1400" dirty="0"/>
              <a:t> </a:t>
            </a:r>
            <a:r>
              <a:rPr lang="en-US" sz="1400" dirty="0" err="1"/>
              <a:t>een</a:t>
            </a:r>
            <a:r>
              <a:rPr lang="en-US" sz="1400" dirty="0"/>
              <a:t> (</a:t>
            </a:r>
            <a:r>
              <a:rPr lang="en-US" sz="1400" dirty="0" err="1"/>
              <a:t>werf</a:t>
            </a:r>
            <a:r>
              <a:rPr lang="en-US" sz="1400" dirty="0"/>
              <a:t>)</a:t>
            </a:r>
            <a:r>
              <a:rPr lang="en-US" sz="1400" dirty="0" err="1"/>
              <a:t>voertuig</a:t>
            </a:r>
            <a:r>
              <a:rPr lang="en-US" sz="1400" dirty="0"/>
              <a:t>;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ofwel</a:t>
            </a:r>
            <a:r>
              <a:rPr lang="en-US" sz="1400" dirty="0"/>
              <a:t>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ploeg</a:t>
            </a:r>
            <a:r>
              <a:rPr lang="en-US" sz="1400" dirty="0"/>
              <a:t> </a:t>
            </a:r>
            <a:r>
              <a:rPr lang="en-US" sz="1400" dirty="0" err="1"/>
              <a:t>aan</a:t>
            </a:r>
            <a:r>
              <a:rPr lang="en-US" sz="1400" dirty="0"/>
              <a:t> het </a:t>
            </a:r>
            <a:r>
              <a:rPr lang="en-US" sz="1400" dirty="0" err="1"/>
              <a:t>werk</a:t>
            </a:r>
            <a:r>
              <a:rPr lang="en-US" sz="1400" dirty="0"/>
              <a:t> (max 4 </a:t>
            </a:r>
            <a:r>
              <a:rPr lang="en-US" sz="1400" dirty="0" err="1"/>
              <a:t>personen</a:t>
            </a:r>
            <a:r>
              <a:rPr lang="en-US" sz="1400" dirty="0"/>
              <a:t> </a:t>
            </a:r>
            <a:r>
              <a:rPr lang="en-US" sz="1400" dirty="0" err="1"/>
              <a:t>gegroepeerd</a:t>
            </a:r>
            <a:r>
              <a:rPr lang="en-US" sz="1400" dirty="0"/>
              <a:t>);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ofwel</a:t>
            </a:r>
            <a:r>
              <a:rPr lang="en-US" sz="1400" dirty="0"/>
              <a:t> </a:t>
            </a:r>
            <a:r>
              <a:rPr lang="en-US" sz="1400" dirty="0" err="1"/>
              <a:t>een</a:t>
            </a:r>
            <a:r>
              <a:rPr lang="en-US" sz="1400" dirty="0"/>
              <a:t> machine </a:t>
            </a:r>
            <a:r>
              <a:rPr lang="en-US" sz="1400" dirty="0" err="1"/>
              <a:t>en</a:t>
            </a:r>
            <a:r>
              <a:rPr lang="en-US" sz="1400" dirty="0"/>
              <a:t> 1 </a:t>
            </a:r>
            <a:r>
              <a:rPr lang="en-US" sz="1400" dirty="0" err="1"/>
              <a:t>ploeg</a:t>
            </a:r>
            <a:r>
              <a:rPr lang="en-US" sz="1400" dirty="0"/>
              <a:t> </a:t>
            </a:r>
            <a:r>
              <a:rPr lang="en-US" sz="1400" dirty="0" err="1"/>
              <a:t>aan</a:t>
            </a:r>
            <a:r>
              <a:rPr lang="en-US" sz="1400" dirty="0"/>
              <a:t> het </a:t>
            </a:r>
            <a:r>
              <a:rPr lang="en-US" sz="1400" dirty="0" err="1"/>
              <a:t>werk</a:t>
            </a:r>
            <a:r>
              <a:rPr lang="en-US" sz="1400" dirty="0"/>
              <a:t> (</a:t>
            </a:r>
            <a:r>
              <a:rPr lang="en-US" sz="1400" dirty="0" err="1"/>
              <a:t>samenwerkend</a:t>
            </a:r>
            <a:r>
              <a:rPr lang="en-US" sz="1400" dirty="0"/>
              <a:t>).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7A6236-0ADD-462F-94F3-55D7AAB04B6F}"/>
              </a:ext>
            </a:extLst>
          </p:cNvPr>
          <p:cNvCxnSpPr>
            <a:cxnSpLocks/>
          </p:cNvCxnSpPr>
          <p:nvPr/>
        </p:nvCxnSpPr>
        <p:spPr>
          <a:xfrm>
            <a:off x="6845147" y="3780356"/>
            <a:ext cx="425681" cy="6009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0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74377" y="515806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herinnering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Hiërarchie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veiligheidsmaatregelen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768408" y="186480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65" name="Forme libre 37"/>
          <p:cNvSpPr/>
          <p:nvPr/>
        </p:nvSpPr>
        <p:spPr>
          <a:xfrm>
            <a:off x="1952505" y="1269853"/>
            <a:ext cx="2314565" cy="572400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ln w="3175">
            <a:solidFill>
              <a:srgbClr val="FF99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1) </a:t>
            </a:r>
            <a:r>
              <a:rPr lang="fr-FR" sz="900" dirty="0" err="1"/>
              <a:t>Schildwachten</a:t>
            </a:r>
            <a:r>
              <a:rPr lang="fr-FR" sz="900" dirty="0"/>
              <a:t> – radio met </a:t>
            </a:r>
            <a:r>
              <a:rPr lang="fr-FR" sz="900" dirty="0" err="1"/>
              <a:t>afdekking</a:t>
            </a:r>
            <a:endParaRPr lang="fr-BE" sz="900" dirty="0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2) </a:t>
            </a:r>
            <a:r>
              <a:rPr lang="fr-FR" sz="900" dirty="0" err="1"/>
              <a:t>Schildwachten</a:t>
            </a:r>
            <a:r>
              <a:rPr lang="fr-FR" sz="900" dirty="0"/>
              <a:t> – radio </a:t>
            </a:r>
            <a:r>
              <a:rPr lang="fr-FR" sz="900" dirty="0" err="1"/>
              <a:t>zonder</a:t>
            </a:r>
            <a:r>
              <a:rPr lang="fr-FR" sz="900" dirty="0"/>
              <a:t> </a:t>
            </a:r>
            <a:r>
              <a:rPr lang="fr-FR" sz="900" dirty="0" err="1"/>
              <a:t>afdekking</a:t>
            </a:r>
            <a:endParaRPr lang="fr-BE" sz="900" dirty="0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3) </a:t>
            </a:r>
            <a:r>
              <a:rPr lang="fr-FR" sz="900" dirty="0" err="1"/>
              <a:t>Klassiek</a:t>
            </a:r>
            <a:r>
              <a:rPr lang="fr-FR" sz="900" dirty="0"/>
              <a:t> </a:t>
            </a:r>
            <a:r>
              <a:rPr lang="fr-FR" sz="900" dirty="0" err="1"/>
              <a:t>systeem</a:t>
            </a:r>
            <a:r>
              <a:rPr lang="fr-FR" sz="900" dirty="0"/>
              <a:t> met </a:t>
            </a:r>
            <a:r>
              <a:rPr lang="fr-FR" sz="900" dirty="0" err="1"/>
              <a:t>schildwachten</a:t>
            </a:r>
            <a:endParaRPr lang="fr-BE" sz="900" dirty="0" err="1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b="1" dirty="0"/>
              <a:t>4) </a:t>
            </a:r>
            <a:r>
              <a:rPr lang="fr-FR" sz="900" b="1" dirty="0" err="1"/>
              <a:t>Kijkuit</a:t>
            </a:r>
            <a:r>
              <a:rPr lang="fr-FR" sz="900" b="1" dirty="0"/>
              <a:t> /</a:t>
            </a:r>
            <a:r>
              <a:rPr lang="fr-FR" sz="900" b="1" dirty="0" err="1"/>
              <a:t>Aankondiger</a:t>
            </a:r>
            <a:r>
              <a:rPr lang="fr-FR" sz="900" b="1" dirty="0"/>
              <a:t> / ATWS</a:t>
            </a:r>
          </a:p>
        </p:txBody>
      </p:sp>
      <p:sp>
        <p:nvSpPr>
          <p:cNvPr id="66" name="Forme libre 38"/>
          <p:cNvSpPr/>
          <p:nvPr/>
        </p:nvSpPr>
        <p:spPr>
          <a:xfrm>
            <a:off x="650563" y="1196752"/>
            <a:ext cx="1301942" cy="65842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Aankondigings-systemen</a:t>
            </a:r>
            <a:endParaRPr lang="fr-BE" sz="1200" b="1" kern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67" name="Image 7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02" y="1287014"/>
            <a:ext cx="770400" cy="572400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sp>
        <p:nvSpPr>
          <p:cNvPr id="16" name="Rechthoek 35"/>
          <p:cNvSpPr>
            <a:spLocks noChangeArrowheads="1"/>
          </p:cNvSpPr>
          <p:nvPr/>
        </p:nvSpPr>
        <p:spPr bwMode="auto">
          <a:xfrm>
            <a:off x="1127448" y="3476798"/>
            <a:ext cx="1073081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AANNEMER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2132856"/>
            <a:ext cx="493819" cy="658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17850" y="2346195"/>
            <a:ext cx="7558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+mn-lt"/>
              </a:rPr>
              <a:t>Beveiligingssysteem</a:t>
            </a:r>
            <a:r>
              <a:rPr lang="en-US" sz="1400" dirty="0">
                <a:latin typeface="+mn-lt"/>
              </a:rPr>
              <a:t> met </a:t>
            </a:r>
            <a:r>
              <a:rPr lang="en-US" sz="1400" b="1" dirty="0" err="1">
                <a:latin typeface="+mn-lt"/>
              </a:rPr>
              <a:t>aankondiger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toegepast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</a:t>
            </a:r>
            <a:r>
              <a:rPr lang="en-US" sz="1400" dirty="0">
                <a:latin typeface="+mn-lt"/>
              </a:rPr>
              <a:t>:</a:t>
            </a:r>
          </a:p>
          <a:p>
            <a:pPr algn="just"/>
            <a:endParaRPr lang="en-US" sz="140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zonder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indringing</a:t>
            </a:r>
            <a:r>
              <a:rPr lang="en-US" sz="1400" b="1" dirty="0">
                <a:latin typeface="+mn-lt"/>
              </a:rPr>
              <a:t> type I of II </a:t>
            </a: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d.w.z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oranje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gele</a:t>
            </a:r>
            <a:r>
              <a:rPr lang="en-US" sz="1400" dirty="0">
                <a:latin typeface="+mn-lt"/>
              </a:rPr>
              <a:t> zone </a:t>
            </a:r>
            <a:r>
              <a:rPr lang="en-US" sz="1400" b="1" dirty="0">
                <a:latin typeface="+mn-lt"/>
              </a:rPr>
              <a:t>ZONDER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voorziene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in de </a:t>
            </a:r>
            <a:r>
              <a:rPr lang="en-US" sz="1400" dirty="0" err="1">
                <a:latin typeface="+mn-lt"/>
              </a:rPr>
              <a:t>gevarenzone</a:t>
            </a:r>
            <a:r>
              <a:rPr lang="en-US" sz="1400" dirty="0">
                <a:latin typeface="+mn-lt"/>
              </a:rPr>
              <a:t> of vrijeruimteprofiel);</a:t>
            </a:r>
          </a:p>
          <a:p>
            <a:pPr marL="171450" indent="-171450" algn="just">
              <a:buFontTx/>
              <a:buChar char="-"/>
            </a:pPr>
            <a:endParaRPr lang="en-US" sz="140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en-US" sz="1400" dirty="0" err="1">
                <a:latin typeface="+mn-lt"/>
              </a:rPr>
              <a:t>eventueel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ondersteuning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beveiligingssysteem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type II).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073834" y="2233007"/>
            <a:ext cx="7918710" cy="1713626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65318" y="5806518"/>
            <a:ext cx="7411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rol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aankondiger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uitgevoerd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door </a:t>
            </a:r>
            <a:r>
              <a:rPr lang="en-US" sz="1400" dirty="0" err="1">
                <a:latin typeface="+mn-lt"/>
              </a:rPr>
              <a:t>opgeleid</a:t>
            </a:r>
            <a:r>
              <a:rPr lang="en-US" sz="1400" dirty="0">
                <a:latin typeface="+mn-lt"/>
              </a:rPr>
              <a:t> personeel van de </a:t>
            </a:r>
            <a:r>
              <a:rPr lang="en-US" sz="1400" dirty="0" err="1">
                <a:latin typeface="+mn-lt"/>
              </a:rPr>
              <a:t>aannemer</a:t>
            </a:r>
            <a:r>
              <a:rPr lang="en-US" sz="1400" dirty="0">
                <a:latin typeface="+mn-lt"/>
              </a:rPr>
              <a:t> in het </a:t>
            </a:r>
            <a:r>
              <a:rPr lang="en-US" sz="1400" dirty="0" err="1">
                <a:latin typeface="+mn-lt"/>
              </a:rPr>
              <a:t>kader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voorziene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. 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215680" y="5716635"/>
            <a:ext cx="7776864" cy="636145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410" y="5545733"/>
            <a:ext cx="573467" cy="658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57" y="2132856"/>
            <a:ext cx="546420" cy="1287349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47C4DE-A0BD-4017-A666-3505B8364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682" y="4019623"/>
            <a:ext cx="4506860" cy="1176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63004B-45A8-49E8-B0C0-D6C68D208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523" y="4047171"/>
            <a:ext cx="4752528" cy="11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3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0.2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Rol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verantwoordelijke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bediende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351584" y="1339233"/>
            <a:ext cx="8784976" cy="1021556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verantwoordelijke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bediende</a:t>
            </a:r>
            <a:r>
              <a:rPr lang="en-US" sz="1400" dirty="0">
                <a:latin typeface="+mn-lt"/>
              </a:rPr>
              <a:t> die het </a:t>
            </a:r>
            <a:r>
              <a:rPr lang="en-US" sz="1400" dirty="0" err="1">
                <a:latin typeface="+mn-lt"/>
              </a:rPr>
              <a:t>werk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organiseert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leidt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leider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werk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aannemer</a:t>
            </a:r>
            <a:r>
              <a:rPr lang="en-US" sz="1400" dirty="0">
                <a:latin typeface="+mn-lt"/>
              </a:rPr>
              <a:t>), </a:t>
            </a:r>
            <a:r>
              <a:rPr lang="en-US" sz="1400" dirty="0" err="1">
                <a:latin typeface="+mn-lt"/>
              </a:rPr>
              <a:t>duidt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nominatief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diegene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</a:t>
            </a:r>
            <a:r>
              <a:rPr lang="en-US" sz="1400" dirty="0">
                <a:latin typeface="+mn-lt"/>
              </a:rPr>
              <a:t> die de </a:t>
            </a:r>
            <a:r>
              <a:rPr lang="en-US" sz="1400" dirty="0" err="1">
                <a:latin typeface="+mn-lt"/>
              </a:rPr>
              <a:t>rol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aankondiger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uitvoert</a:t>
            </a:r>
            <a:r>
              <a:rPr lang="en-US" sz="1400" dirty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7928" y="3155633"/>
            <a:ext cx="5688632" cy="3371136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bepaalt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respecteren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verwittigingsafstand</a:t>
            </a:r>
            <a:r>
              <a:rPr lang="en-US" sz="1200" dirty="0">
                <a:latin typeface="+mn-lt"/>
              </a:rPr>
              <a:t>;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geeft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aankondiger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detectiepunten</a:t>
            </a:r>
            <a:r>
              <a:rPr lang="en-US" sz="1200" dirty="0">
                <a:latin typeface="+mn-lt"/>
              </a:rPr>
              <a:t>;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geeft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aankondiger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voor</a:t>
            </a:r>
            <a:r>
              <a:rPr lang="en-US" sz="1200" dirty="0">
                <a:latin typeface="+mn-lt"/>
              </a:rPr>
              <a:t> welk spoor de </a:t>
            </a:r>
            <a:r>
              <a:rPr lang="en-US" sz="1200" dirty="0" err="1">
                <a:latin typeface="+mn-lt"/>
              </a:rPr>
              <a:t>bewegingen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dienen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aangekondigd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nevenliggend</a:t>
            </a:r>
            <a:r>
              <a:rPr lang="en-US" sz="1200" dirty="0">
                <a:latin typeface="+mn-lt"/>
              </a:rPr>
              <a:t> spoor); 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en-US" sz="1200" dirty="0" err="1">
                <a:latin typeface="+mn-lt"/>
              </a:rPr>
              <a:t>hij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bakent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werfzone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af</a:t>
            </a:r>
            <a:r>
              <a:rPr lang="en-US" sz="1200" dirty="0">
                <a:latin typeface="+mn-lt"/>
              </a:rPr>
              <a:t> in </a:t>
            </a:r>
            <a:r>
              <a:rPr lang="en-US" sz="1200" dirty="0" err="1">
                <a:latin typeface="+mn-lt"/>
              </a:rPr>
              <a:t>functie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respecteren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veiligheidsafstand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volgens</a:t>
            </a:r>
            <a:r>
              <a:rPr lang="en-US" sz="1200" dirty="0">
                <a:latin typeface="+mn-lt"/>
              </a:rPr>
              <a:t> type van </a:t>
            </a:r>
            <a:r>
              <a:rPr lang="en-US" sz="1200" dirty="0" err="1">
                <a:latin typeface="+mn-lt"/>
              </a:rPr>
              <a:t>indringing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/of type </a:t>
            </a:r>
            <a:r>
              <a:rPr lang="en-US" sz="1200" dirty="0" err="1">
                <a:latin typeface="+mn-lt"/>
              </a:rPr>
              <a:t>ingezette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voertuig</a:t>
            </a:r>
            <a:r>
              <a:rPr lang="en-US" sz="1200" dirty="0">
                <a:latin typeface="+mn-lt"/>
              </a:rPr>
              <a:t>). </a:t>
            </a:r>
            <a:r>
              <a:rPr lang="en-US" sz="1200" dirty="0" err="1">
                <a:latin typeface="+mn-lt"/>
              </a:rPr>
              <a:t>Voor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elke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activiteit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uitgevoerd</a:t>
            </a:r>
            <a:r>
              <a:rPr lang="en-US" sz="1200" dirty="0">
                <a:latin typeface="+mn-lt"/>
              </a:rPr>
              <a:t> met </a:t>
            </a:r>
            <a:r>
              <a:rPr lang="en-US" sz="1200" dirty="0" err="1">
                <a:latin typeface="+mn-lt"/>
              </a:rPr>
              <a:t>werfvoertuigen</a:t>
            </a:r>
            <a:r>
              <a:rPr lang="en-US" sz="1200" dirty="0">
                <a:latin typeface="+mn-lt"/>
              </a:rPr>
              <a:t> (die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indringing</a:t>
            </a:r>
            <a:r>
              <a:rPr lang="en-US" sz="1200" dirty="0">
                <a:latin typeface="+mn-lt"/>
              </a:rPr>
              <a:t> type II </a:t>
            </a:r>
            <a:r>
              <a:rPr lang="en-US" sz="1200" dirty="0" err="1">
                <a:latin typeface="+mn-lt"/>
              </a:rPr>
              <a:t>kunnen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veroorzaken</a:t>
            </a:r>
            <a:r>
              <a:rPr lang="en-US" sz="1200" dirty="0">
                <a:latin typeface="+mn-lt"/>
              </a:rPr>
              <a:t>) </a:t>
            </a:r>
            <a:r>
              <a:rPr lang="en-US" sz="1200" dirty="0" err="1">
                <a:latin typeface="+mn-lt"/>
              </a:rPr>
              <a:t>moet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gematerialiseerde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afbakening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worden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voorzien</a:t>
            </a:r>
            <a:r>
              <a:rPr lang="en-US" sz="1200" dirty="0">
                <a:latin typeface="+mn-lt"/>
              </a:rPr>
              <a:t>;  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hij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valideert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testen</a:t>
            </a:r>
            <a:r>
              <a:rPr lang="en-US" sz="1200" dirty="0">
                <a:latin typeface="+mn-lt"/>
              </a:rPr>
              <a:t> van </a:t>
            </a:r>
            <a:r>
              <a:rPr lang="en-US" sz="1200" dirty="0" err="1">
                <a:latin typeface="+mn-lt"/>
              </a:rPr>
              <a:t>zichtbaarheid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hoorbaarheid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vrijmaking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alvorens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werken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starten</a:t>
            </a:r>
            <a:r>
              <a:rPr lang="en-US" sz="1200" dirty="0">
                <a:latin typeface="+mn-lt"/>
              </a:rPr>
              <a:t>.</a:t>
            </a:r>
          </a:p>
          <a:p>
            <a:endParaRPr lang="en-US" sz="1200" dirty="0">
              <a:latin typeface="+mn-lt"/>
            </a:endParaRPr>
          </a:p>
        </p:txBody>
      </p:sp>
      <p:sp>
        <p:nvSpPr>
          <p:cNvPr id="15" name="Rechthoek 41"/>
          <p:cNvSpPr>
            <a:spLocks noChangeArrowheads="1"/>
          </p:cNvSpPr>
          <p:nvPr/>
        </p:nvSpPr>
        <p:spPr bwMode="auto">
          <a:xfrm>
            <a:off x="830603" y="2375846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VV AANNEMER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23" y="1124744"/>
            <a:ext cx="475529" cy="1176630"/>
          </a:xfrm>
          <a:prstGeom prst="rect">
            <a:avLst/>
          </a:prstGeom>
        </p:spPr>
      </p:pic>
      <p:sp>
        <p:nvSpPr>
          <p:cNvPr id="17" name="Bent Arrow 16"/>
          <p:cNvSpPr/>
          <p:nvPr/>
        </p:nvSpPr>
        <p:spPr bwMode="auto">
          <a:xfrm rot="5400000">
            <a:off x="7683963" y="2253251"/>
            <a:ext cx="886009" cy="605551"/>
          </a:xfrm>
          <a:prstGeom prst="bentArrow">
            <a:avLst>
              <a:gd name="adj1" fmla="val 11807"/>
              <a:gd name="adj2" fmla="val 16754"/>
              <a:gd name="adj3" fmla="val 17304"/>
              <a:gd name="adj4" fmla="val 43750"/>
            </a:avLst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38248" y="451480"/>
            <a:ext cx="1008112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0.3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Rol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aankondiger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bediende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waakt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over 1 of 2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werkposten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29620" y="937476"/>
            <a:ext cx="8784976" cy="1736646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 algn="just"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bediende</a:t>
            </a:r>
            <a:r>
              <a:rPr lang="fr-BE" sz="1400" dirty="0">
                <a:latin typeface="+mn-lt"/>
              </a:rPr>
              <a:t> die de </a:t>
            </a:r>
            <a:r>
              <a:rPr lang="fr-BE" sz="1400" dirty="0" err="1">
                <a:latin typeface="+mn-lt"/>
              </a:rPr>
              <a:t>rol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uitvoert</a:t>
            </a:r>
            <a:r>
              <a:rPr lang="fr-BE" sz="1400" dirty="0">
                <a:latin typeface="+mn-lt"/>
              </a:rPr>
              <a:t>: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algn="just">
              <a:defRPr/>
            </a:pPr>
            <a:r>
              <a:rPr lang="fr-BE" sz="1400" b="1" dirty="0">
                <a:latin typeface="+mn-lt"/>
              </a:rPr>
              <a:t>-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neemt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zelf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nooit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deel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aan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de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werkzaamheden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!</a:t>
            </a:r>
          </a:p>
          <a:p>
            <a:pPr algn="just">
              <a:defRPr/>
            </a:pPr>
            <a:endParaRPr lang="fr-BE" sz="1400" b="1" dirty="0">
              <a:latin typeface="+mn-lt"/>
            </a:endParaRPr>
          </a:p>
          <a:p>
            <a:pPr algn="just">
              <a:defRPr/>
            </a:pPr>
            <a:r>
              <a:rPr lang="fr-BE" sz="1400" dirty="0">
                <a:latin typeface="+mn-lt"/>
              </a:rPr>
              <a:t>- </a:t>
            </a:r>
            <a:r>
              <a:rPr lang="fr-BE" sz="1400" dirty="0" err="1">
                <a:latin typeface="+mn-lt"/>
              </a:rPr>
              <a:t>heeft</a:t>
            </a:r>
            <a:r>
              <a:rPr lang="fr-BE" sz="1400" dirty="0">
                <a:latin typeface="+mn-lt"/>
              </a:rPr>
              <a:t> onder </a:t>
            </a:r>
            <a:r>
              <a:rPr lang="fr-BE" sz="1400" dirty="0" err="1">
                <a:latin typeface="+mn-lt"/>
              </a:rPr>
              <a:t>andere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volgende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verplichtingen</a:t>
            </a:r>
            <a:r>
              <a:rPr lang="fr-BE" sz="1400" dirty="0">
                <a:latin typeface="+mn-lt"/>
              </a:rPr>
              <a:t>: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7567" y="2977129"/>
            <a:ext cx="8784976" cy="3405188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constant </a:t>
            </a:r>
            <a:r>
              <a:rPr lang="en-US" sz="1400" dirty="0" err="1">
                <a:latin typeface="+mn-lt"/>
              </a:rPr>
              <a:t>aandachtig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zijn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zich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afleiden</a:t>
            </a:r>
            <a:r>
              <a:rPr lang="en-US" sz="1400" dirty="0">
                <a:latin typeface="+mn-lt"/>
              </a:rPr>
              <a:t>;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afwisselend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kijken</a:t>
            </a:r>
            <a:r>
              <a:rPr lang="en-US" sz="1400" dirty="0">
                <a:latin typeface="+mn-lt"/>
              </a:rPr>
              <a:t> in al de </a:t>
            </a:r>
            <a:r>
              <a:rPr lang="en-US" sz="1400" dirty="0" err="1">
                <a:latin typeface="+mn-lt"/>
              </a:rPr>
              <a:t>richtingen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vanwaar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bewegingen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kunnen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aankomen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zonder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lang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één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richting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kijken</a:t>
            </a:r>
            <a:r>
              <a:rPr lang="en-US" sz="1400" dirty="0">
                <a:latin typeface="+mn-lt"/>
              </a:rPr>
              <a:t>; 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onmiddellijk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activiteiten</a:t>
            </a:r>
            <a:r>
              <a:rPr lang="en-US" sz="1400" dirty="0">
                <a:latin typeface="+mn-lt"/>
              </a:rPr>
              <a:t> laten </a:t>
            </a:r>
            <a:r>
              <a:rPr lang="en-US" sz="1400" dirty="0" err="1">
                <a:latin typeface="+mn-lt"/>
              </a:rPr>
              <a:t>stopzetten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wanneer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hij</a:t>
            </a:r>
            <a:r>
              <a:rPr lang="en-US" sz="1400" dirty="0">
                <a:latin typeface="+mn-lt"/>
              </a:rPr>
              <a:t> het </a:t>
            </a:r>
            <a:r>
              <a:rPr lang="en-US" sz="1400" dirty="0" err="1">
                <a:latin typeface="+mn-lt"/>
              </a:rPr>
              <a:t>visueel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/of </a:t>
            </a:r>
            <a:r>
              <a:rPr lang="en-US" sz="1400" dirty="0" err="1">
                <a:latin typeface="+mn-lt"/>
              </a:rPr>
              <a:t>auditief</a:t>
            </a:r>
            <a:r>
              <a:rPr lang="en-US" sz="1400" dirty="0">
                <a:latin typeface="+mn-lt"/>
              </a:rPr>
              <a:t> contact </a:t>
            </a:r>
            <a:r>
              <a:rPr lang="en-US" sz="1400" dirty="0" err="1">
                <a:latin typeface="+mn-lt"/>
              </a:rPr>
              <a:t>verliest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dreigt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verliezen</a:t>
            </a:r>
            <a:r>
              <a:rPr lang="en-US" sz="1400" dirty="0">
                <a:latin typeface="+mn-lt"/>
              </a:rPr>
              <a:t> met de </a:t>
            </a:r>
            <a:r>
              <a:rPr lang="en-US" sz="1400" dirty="0" err="1">
                <a:latin typeface="+mn-lt"/>
              </a:rPr>
              <a:t>detectiepunten</a:t>
            </a:r>
            <a:r>
              <a:rPr lang="en-US" sz="1400" dirty="0">
                <a:latin typeface="+mn-lt"/>
              </a:rPr>
              <a:t> of met de </a:t>
            </a:r>
            <a:r>
              <a:rPr lang="en-US" sz="1400" dirty="0" err="1">
                <a:latin typeface="+mn-lt"/>
              </a:rPr>
              <a:t>bediende</a:t>
            </a:r>
            <a:r>
              <a:rPr lang="en-US" sz="1400" dirty="0">
                <a:latin typeface="+mn-lt"/>
              </a:rPr>
              <a:t>(n)/operator(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) van de </a:t>
            </a:r>
            <a:r>
              <a:rPr lang="en-US" sz="1400" dirty="0" err="1">
                <a:latin typeface="+mn-lt"/>
              </a:rPr>
              <a:t>voertuigen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zijn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toezicht</a:t>
            </a:r>
            <a:r>
              <a:rPr lang="en-US" sz="1400" dirty="0">
                <a:latin typeface="+mn-lt"/>
              </a:rPr>
              <a:t>; 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in </a:t>
            </a:r>
            <a:r>
              <a:rPr lang="en-US" sz="1400" dirty="0" err="1">
                <a:latin typeface="+mn-lt"/>
              </a:rPr>
              <a:t>geval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twijfel</a:t>
            </a:r>
            <a:r>
              <a:rPr lang="en-US" sz="1400" dirty="0">
                <a:latin typeface="+mn-lt"/>
              </a:rPr>
              <a:t>, de </a:t>
            </a:r>
            <a:r>
              <a:rPr lang="en-US" sz="1400" dirty="0" err="1">
                <a:latin typeface="+mn-lt"/>
              </a:rPr>
              <a:t>werkzaamheden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stoppen</a:t>
            </a:r>
            <a:r>
              <a:rPr lang="en-US" sz="1400" dirty="0">
                <a:latin typeface="+mn-lt"/>
              </a:rPr>
              <a:t>; 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over </a:t>
            </a:r>
            <a:r>
              <a:rPr lang="en-US" sz="1400" dirty="0" err="1">
                <a:latin typeface="+mn-lt"/>
              </a:rPr>
              <a:t>zijn</a:t>
            </a:r>
            <a:r>
              <a:rPr lang="en-US" sz="1400" dirty="0">
                <a:latin typeface="+mn-lt"/>
              </a:rPr>
              <a:t> eigen </a:t>
            </a:r>
            <a:r>
              <a:rPr lang="en-US" sz="1400" dirty="0" err="1">
                <a:latin typeface="+mn-lt"/>
              </a:rPr>
              <a:t>veiligheid</a:t>
            </a:r>
            <a:r>
              <a:rPr lang="en-US" sz="1400" dirty="0">
                <a:latin typeface="+mn-lt"/>
              </a:rPr>
              <a:t> waken (door </a:t>
            </a:r>
            <a:r>
              <a:rPr lang="en-US" sz="1400" dirty="0" err="1">
                <a:latin typeface="+mn-lt"/>
              </a:rPr>
              <a:t>buiten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gevarenzone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blijven</a:t>
            </a:r>
            <a:r>
              <a:rPr lang="en-US" sz="1400" dirty="0">
                <a:latin typeface="+mn-lt"/>
              </a:rPr>
              <a:t>); </a:t>
            </a:r>
          </a:p>
          <a:p>
            <a:pPr marL="177800" indent="-17780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mag</a:t>
            </a:r>
            <a:r>
              <a:rPr lang="fr-BE" sz="1400" dirty="0">
                <a:latin typeface="+mn-lt"/>
              </a:rPr>
              <a:t> niet </a:t>
            </a:r>
            <a:r>
              <a:rPr lang="fr-BE" sz="1400" dirty="0" err="1">
                <a:latin typeface="+mn-lt"/>
              </a:rPr>
              <a:t>plaatsnemen</a:t>
            </a:r>
            <a:r>
              <a:rPr lang="fr-BE" sz="1400" dirty="0">
                <a:latin typeface="+mn-lt"/>
              </a:rPr>
              <a:t> in de </a:t>
            </a:r>
            <a:r>
              <a:rPr lang="fr-BE" sz="1400" dirty="0" err="1">
                <a:latin typeface="+mn-lt"/>
              </a:rPr>
              <a:t>stuurpost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voertuig</a:t>
            </a:r>
            <a:r>
              <a:rPr lang="en-US" sz="1400" dirty="0">
                <a:latin typeface="+mn-lt"/>
              </a:rPr>
              <a:t>;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aankondiger</a:t>
            </a:r>
            <a:r>
              <a:rPr lang="en-US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beschikt</a:t>
            </a:r>
            <a:r>
              <a:rPr lang="fr-BE" sz="1400" dirty="0">
                <a:latin typeface="+mn-lt"/>
              </a:rPr>
              <a:t> over </a:t>
            </a:r>
            <a:r>
              <a:rPr lang="fr-BE" sz="1400" dirty="0" err="1">
                <a:latin typeface="+mn-lt"/>
              </a:rPr>
              <a:t>communicatiemiddelen</a:t>
            </a:r>
            <a:r>
              <a:rPr lang="fr-BE" sz="1400" dirty="0">
                <a:latin typeface="+mn-lt"/>
              </a:rPr>
              <a:t> (radio, </a:t>
            </a:r>
            <a:r>
              <a:rPr lang="fr-BE" sz="1400" dirty="0" err="1">
                <a:latin typeface="+mn-lt"/>
              </a:rPr>
              <a:t>toeter</a:t>
            </a:r>
            <a:r>
              <a:rPr lang="fr-BE" sz="1400" dirty="0">
                <a:latin typeface="+mn-lt"/>
              </a:rPr>
              <a:t>,…) die hem </a:t>
            </a:r>
            <a:r>
              <a:rPr lang="fr-BE" sz="1400" dirty="0" err="1">
                <a:latin typeface="+mn-lt"/>
              </a:rPr>
              <a:t>toelaten</a:t>
            </a:r>
            <a:r>
              <a:rPr lang="fr-BE" sz="1400" dirty="0">
                <a:latin typeface="+mn-lt"/>
              </a:rPr>
              <a:t> om de </a:t>
            </a:r>
            <a:r>
              <a:rPr lang="fr-BE" sz="1400" dirty="0" err="1">
                <a:latin typeface="+mn-lt"/>
              </a:rPr>
              <a:t>waarschuwing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doeltreffend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te </a:t>
            </a:r>
            <a:r>
              <a:rPr lang="fr-BE" sz="1400" dirty="0" err="1">
                <a:latin typeface="+mn-lt"/>
              </a:rPr>
              <a:t>geven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aan</a:t>
            </a:r>
            <a:r>
              <a:rPr lang="fr-BE" sz="1400" dirty="0">
                <a:latin typeface="+mn-lt"/>
              </a:rPr>
              <a:t> het personeel, </a:t>
            </a:r>
            <a:r>
              <a:rPr lang="fr-BE" sz="1400" dirty="0" err="1">
                <a:latin typeface="+mn-lt"/>
              </a:rPr>
              <a:t>werkzaam</a:t>
            </a:r>
            <a:r>
              <a:rPr lang="fr-BE" sz="1400" dirty="0">
                <a:latin typeface="+mn-lt"/>
              </a:rPr>
              <a:t> op de </a:t>
            </a:r>
            <a:r>
              <a:rPr lang="fr-BE" sz="1400" dirty="0" err="1">
                <a:latin typeface="+mn-lt"/>
              </a:rPr>
              <a:t>verschillende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werkposten</a:t>
            </a:r>
            <a:r>
              <a:rPr lang="fr-BE" sz="1400" dirty="0">
                <a:latin typeface="+mn-lt"/>
              </a:rPr>
              <a:t>;</a:t>
            </a:r>
          </a:p>
          <a:p>
            <a:pPr marL="177800" indent="-17780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indien van </a:t>
            </a:r>
            <a:r>
              <a:rPr lang="fr-BE" sz="1400" dirty="0" err="1">
                <a:latin typeface="+mn-lt"/>
              </a:rPr>
              <a:t>toepassing</a:t>
            </a:r>
            <a:r>
              <a:rPr lang="fr-BE" sz="1400" dirty="0">
                <a:latin typeface="+mn-lt"/>
              </a:rPr>
              <a:t>, </a:t>
            </a:r>
            <a:r>
              <a:rPr lang="fr-BE" sz="1400" dirty="0" err="1">
                <a:latin typeface="+mn-lt"/>
              </a:rPr>
              <a:t>controleert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op </a:t>
            </a:r>
            <a:r>
              <a:rPr lang="fr-BE" sz="1400" dirty="0" err="1">
                <a:latin typeface="+mn-lt"/>
              </a:rPr>
              <a:t>regelmatige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tijdstippen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kwaliteit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radioverbindigen</a:t>
            </a:r>
            <a:r>
              <a:rPr lang="fr-BE" sz="1400" dirty="0">
                <a:latin typeface="+mn-lt"/>
              </a:rPr>
              <a:t>;</a:t>
            </a:r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...</a:t>
            </a:r>
          </a:p>
        </p:txBody>
      </p:sp>
      <p:sp>
        <p:nvSpPr>
          <p:cNvPr id="17" name="Bent Arrow 16"/>
          <p:cNvSpPr/>
          <p:nvPr/>
        </p:nvSpPr>
        <p:spPr bwMode="auto">
          <a:xfrm rot="5400000">
            <a:off x="6157051" y="2626701"/>
            <a:ext cx="886009" cy="605551"/>
          </a:xfrm>
          <a:prstGeom prst="bentArrow">
            <a:avLst>
              <a:gd name="adj1" fmla="val 11807"/>
              <a:gd name="adj2" fmla="val 16754"/>
              <a:gd name="adj3" fmla="val 17304"/>
              <a:gd name="adj4" fmla="val 43750"/>
            </a:avLst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hthoek 35"/>
          <p:cNvSpPr>
            <a:spLocks noChangeArrowheads="1"/>
          </p:cNvSpPr>
          <p:nvPr/>
        </p:nvSpPr>
        <p:spPr bwMode="auto">
          <a:xfrm>
            <a:off x="551384" y="2223998"/>
            <a:ext cx="1368425" cy="3603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AANKONDIGER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AANNEMER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908720"/>
            <a:ext cx="493039" cy="120812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5915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424936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0.4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Aankondiger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algemene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principes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351584" y="1124744"/>
            <a:ext cx="8784976" cy="4358640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is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belast</a:t>
            </a:r>
            <a:r>
              <a:rPr lang="fr-BE" sz="1400" dirty="0">
                <a:latin typeface="+mn-lt"/>
              </a:rPr>
              <a:t> met de </a:t>
            </a:r>
            <a:r>
              <a:rPr lang="fr-BE" sz="1400" dirty="0" err="1">
                <a:latin typeface="+mn-lt"/>
              </a:rPr>
              <a:t>detectie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bewegingen</a:t>
            </a:r>
            <a:r>
              <a:rPr lang="fr-BE" sz="1400" dirty="0">
                <a:latin typeface="+mn-lt"/>
              </a:rPr>
              <a:t> die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naderen</a:t>
            </a:r>
            <a:r>
              <a:rPr lang="fr-BE" sz="1400" dirty="0">
                <a:latin typeface="+mn-lt"/>
              </a:rPr>
              <a:t> en met het </a:t>
            </a:r>
            <a:r>
              <a:rPr lang="fr-BE" sz="1400" dirty="0" err="1">
                <a:latin typeface="+mn-lt"/>
              </a:rPr>
              <a:t>doorsturen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waarschuwing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aan</a:t>
            </a:r>
            <a:r>
              <a:rPr lang="fr-BE" sz="1400" dirty="0">
                <a:latin typeface="+mn-lt"/>
              </a:rPr>
              <a:t> het personeel, </a:t>
            </a:r>
            <a:r>
              <a:rPr lang="fr-BE" sz="1400" dirty="0" err="1">
                <a:latin typeface="+mn-lt"/>
              </a:rPr>
              <a:t>werkzaam</a:t>
            </a:r>
            <a:r>
              <a:rPr lang="fr-BE" sz="1400" dirty="0">
                <a:latin typeface="+mn-lt"/>
              </a:rPr>
              <a:t> op de </a:t>
            </a:r>
            <a:r>
              <a:rPr lang="fr-BE" sz="1400" dirty="0" err="1">
                <a:latin typeface="+mn-lt"/>
              </a:rPr>
              <a:t>werkposten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aankondiger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kondigt</a:t>
            </a:r>
            <a:r>
              <a:rPr lang="en-US" sz="1400" b="1" dirty="0">
                <a:latin typeface="+mn-lt"/>
              </a:rPr>
              <a:t> de </a:t>
            </a:r>
            <a:r>
              <a:rPr lang="en-US" sz="1400" b="1" dirty="0" err="1">
                <a:latin typeface="+mn-lt"/>
              </a:rPr>
              <a:t>bewegingen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aan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laatste</a:t>
            </a:r>
            <a:r>
              <a:rPr lang="en-US" sz="1400" dirty="0">
                <a:latin typeface="+mn-lt"/>
              </a:rPr>
              <a:t> op het moment </a:t>
            </a:r>
            <a:r>
              <a:rPr lang="en-US" sz="1400" dirty="0" err="1">
                <a:latin typeface="+mn-lt"/>
              </a:rPr>
              <a:t>waarop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bewegingen</a:t>
            </a:r>
            <a:r>
              <a:rPr lang="en-US" sz="1400" dirty="0">
                <a:latin typeface="+mn-lt"/>
              </a:rPr>
              <a:t> het </a:t>
            </a:r>
            <a:r>
              <a:rPr lang="en-US" sz="1400" dirty="0" err="1">
                <a:latin typeface="+mn-lt"/>
              </a:rPr>
              <a:t>detectiepunt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bereiken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laat</a:t>
            </a:r>
            <a:r>
              <a:rPr lang="en-US" sz="1400" dirty="0">
                <a:latin typeface="+mn-lt"/>
              </a:rPr>
              <a:t> de </a:t>
            </a:r>
            <a:r>
              <a:rPr lang="en-US" sz="1400" b="1" dirty="0" err="1">
                <a:latin typeface="+mn-lt"/>
              </a:rPr>
              <a:t>activiteiten</a:t>
            </a:r>
            <a:r>
              <a:rPr lang="en-US" sz="1400" dirty="0">
                <a:latin typeface="+mn-lt"/>
              </a:rPr>
              <a:t> die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in de </a:t>
            </a:r>
            <a:r>
              <a:rPr lang="en-US" sz="1400" dirty="0" err="1">
                <a:latin typeface="+mn-lt"/>
              </a:rPr>
              <a:t>gevarenzone</a:t>
            </a:r>
            <a:r>
              <a:rPr lang="en-US" sz="1400" dirty="0">
                <a:latin typeface="+mn-lt"/>
              </a:rPr>
              <a:t> of het vrijeruimteprofiel </a:t>
            </a:r>
            <a:r>
              <a:rPr lang="en-US" sz="1400" dirty="0" err="1">
                <a:latin typeface="+mn-lt"/>
              </a:rPr>
              <a:t>kunnen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veroorzaken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stopzetten</a:t>
            </a:r>
            <a:r>
              <a:rPr lang="en-US" sz="1400" dirty="0">
                <a:latin typeface="+mn-lt"/>
              </a:rPr>
              <a:t>;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neemt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plaats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buiten</a:t>
            </a:r>
            <a:r>
              <a:rPr lang="fr-BE" sz="1400" b="1" dirty="0">
                <a:latin typeface="+mn-lt"/>
              </a:rPr>
              <a:t> de </a:t>
            </a:r>
            <a:r>
              <a:rPr lang="fr-BE" sz="1400" b="1" dirty="0" err="1">
                <a:latin typeface="+mn-lt"/>
              </a:rPr>
              <a:t>gevarenzone</a:t>
            </a:r>
            <a:r>
              <a:rPr lang="fr-BE" sz="1400" b="1" dirty="0">
                <a:latin typeface="+mn-lt"/>
              </a:rPr>
              <a:t> van het </a:t>
            </a:r>
            <a:r>
              <a:rPr lang="fr-BE" sz="1400" b="1" dirty="0" err="1">
                <a:latin typeface="+mn-lt"/>
              </a:rPr>
              <a:t>spoor</a:t>
            </a:r>
            <a:r>
              <a:rPr lang="fr-BE" sz="1400" b="1" dirty="0">
                <a:latin typeface="+mn-lt"/>
              </a:rPr>
              <a:t> in </a:t>
            </a:r>
            <a:r>
              <a:rPr lang="fr-BE" sz="1400" b="1" dirty="0" err="1">
                <a:latin typeface="+mn-lt"/>
              </a:rPr>
              <a:t>dienst</a:t>
            </a:r>
            <a:r>
              <a:rPr lang="fr-BE" sz="1400" dirty="0">
                <a:latin typeface="+mn-lt"/>
              </a:rPr>
              <a:t>, op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plaats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waaruit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hij</a:t>
            </a:r>
            <a:r>
              <a:rPr lang="fr-BE" sz="1400" dirty="0">
                <a:latin typeface="+mn-lt"/>
              </a:rPr>
              <a:t>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bewegingen</a:t>
            </a:r>
            <a:r>
              <a:rPr lang="fr-BE" sz="1400" dirty="0">
                <a:latin typeface="+mn-lt"/>
              </a:rPr>
              <a:t>, die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naderen</a:t>
            </a:r>
            <a:r>
              <a:rPr lang="fr-BE" sz="1400" dirty="0">
                <a:latin typeface="+mn-lt"/>
              </a:rPr>
              <a:t> kan </a:t>
            </a:r>
            <a:r>
              <a:rPr lang="fr-BE" sz="1400" dirty="0" err="1">
                <a:latin typeface="+mn-lt"/>
              </a:rPr>
              <a:t>waarnemen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vanaf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detectiepunten</a:t>
            </a:r>
            <a:r>
              <a:rPr lang="fr-BE" sz="1400" dirty="0">
                <a:latin typeface="+mn-lt"/>
              </a:rPr>
              <a:t>, </a:t>
            </a:r>
            <a:r>
              <a:rPr lang="fr-BE" sz="1400" dirty="0" err="1">
                <a:latin typeface="+mn-lt"/>
              </a:rPr>
              <a:t>opgegeven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leider</a:t>
            </a:r>
            <a:r>
              <a:rPr lang="fr-BE" sz="1400" dirty="0">
                <a:latin typeface="+mn-lt"/>
              </a:rPr>
              <a:t> van het </a:t>
            </a:r>
            <a:r>
              <a:rPr lang="fr-BE" sz="1400" dirty="0" err="1">
                <a:latin typeface="+mn-lt"/>
              </a:rPr>
              <a:t>werk</a:t>
            </a:r>
            <a:r>
              <a:rPr lang="fr-BE" sz="1400" dirty="0">
                <a:latin typeface="+mn-lt"/>
              </a:rPr>
              <a:t>;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steeds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alle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werkposten</a:t>
            </a:r>
            <a:r>
              <a:rPr lang="fr-BE" sz="1400" dirty="0">
                <a:latin typeface="+mn-lt"/>
              </a:rPr>
              <a:t> kan </a:t>
            </a:r>
            <a:r>
              <a:rPr lang="fr-BE" sz="1400" dirty="0" err="1">
                <a:latin typeface="+mn-lt"/>
              </a:rPr>
              <a:t>waarnemen</a:t>
            </a:r>
            <a:r>
              <a:rPr lang="fr-BE" sz="1400" dirty="0">
                <a:latin typeface="+mn-lt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is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belast</a:t>
            </a:r>
            <a:r>
              <a:rPr lang="fr-BE" sz="1400" dirty="0">
                <a:latin typeface="+mn-lt"/>
              </a:rPr>
              <a:t> met het </a:t>
            </a:r>
            <a:r>
              <a:rPr lang="fr-BE" sz="1400" dirty="0" err="1">
                <a:latin typeface="+mn-lt"/>
              </a:rPr>
              <a:t>toezicht</a:t>
            </a:r>
            <a:r>
              <a:rPr lang="fr-BE" sz="1400" dirty="0">
                <a:latin typeface="+mn-lt"/>
              </a:rPr>
              <a:t> op de </a:t>
            </a:r>
            <a:r>
              <a:rPr lang="fr-BE" sz="1400" dirty="0" err="1">
                <a:latin typeface="+mn-lt"/>
              </a:rPr>
              <a:t>naleving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grenzen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en het </a:t>
            </a:r>
            <a:r>
              <a:rPr lang="fr-BE" sz="1400" dirty="0" err="1">
                <a:latin typeface="+mn-lt"/>
              </a:rPr>
              <a:t>stopzetten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activiteiten</a:t>
            </a:r>
            <a:r>
              <a:rPr lang="fr-BE" sz="1400" dirty="0">
                <a:latin typeface="+mn-lt"/>
              </a:rPr>
              <a:t> die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indringing</a:t>
            </a:r>
            <a:r>
              <a:rPr lang="fr-BE" sz="1400" dirty="0">
                <a:latin typeface="+mn-lt"/>
              </a:rPr>
              <a:t> type I en/of II </a:t>
            </a:r>
            <a:r>
              <a:rPr lang="fr-BE" sz="1400" dirty="0" err="1">
                <a:latin typeface="+mn-lt"/>
              </a:rPr>
              <a:t>kunnen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veroorzaken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…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</p:txBody>
      </p:sp>
      <p:sp>
        <p:nvSpPr>
          <p:cNvPr id="11" name="Rechthoek 35"/>
          <p:cNvSpPr>
            <a:spLocks noChangeArrowheads="1"/>
          </p:cNvSpPr>
          <p:nvPr/>
        </p:nvSpPr>
        <p:spPr bwMode="auto">
          <a:xfrm>
            <a:off x="551384" y="2517017"/>
            <a:ext cx="1368425" cy="3603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AANKONDIGER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AANNEMER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01739"/>
            <a:ext cx="493039" cy="120812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29696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0.5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Uitrusting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aankondiger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07568" y="2412434"/>
            <a:ext cx="8784976" cy="1259919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>
              <a:defRPr/>
            </a:pPr>
            <a:r>
              <a:rPr lang="nl-BE" sz="1400" dirty="0">
                <a:latin typeface="+mn-lt"/>
              </a:rPr>
              <a:t>De aankondiger draagt de </a:t>
            </a:r>
            <a:r>
              <a:rPr lang="nl-BE" sz="1400" b="1" dirty="0">
                <a:latin typeface="+mn-lt"/>
              </a:rPr>
              <a:t>gele</a:t>
            </a:r>
            <a:r>
              <a:rPr lang="nl-BE" sz="1400" dirty="0">
                <a:latin typeface="+mn-lt"/>
              </a:rPr>
              <a:t> reglementaire werkkledij. </a:t>
            </a:r>
          </a:p>
          <a:p>
            <a:pPr>
              <a:defRPr/>
            </a:pPr>
            <a:endParaRPr lang="nl-BE" sz="1400" dirty="0">
              <a:latin typeface="+mn-lt"/>
            </a:endParaRPr>
          </a:p>
          <a:p>
            <a:pPr>
              <a:defRPr/>
            </a:pPr>
            <a:r>
              <a:rPr lang="nl-BE" sz="1400" dirty="0">
                <a:latin typeface="+mn-lt"/>
              </a:rPr>
              <a:t>Voor wat betreft bijkomende uitrusting (bv toeter, radio), moet men de instructies van de werkgever volgen. 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1" name="Rechthoek 35"/>
          <p:cNvSpPr>
            <a:spLocks noChangeArrowheads="1"/>
          </p:cNvSpPr>
          <p:nvPr/>
        </p:nvSpPr>
        <p:spPr bwMode="auto">
          <a:xfrm>
            <a:off x="551384" y="3741153"/>
            <a:ext cx="1368425" cy="3603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AANKONDIGER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AANNEMER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452" y="2636912"/>
            <a:ext cx="585267" cy="518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2412434"/>
            <a:ext cx="493039" cy="120812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95655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424936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0.6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Operatoren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voertuigen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algemene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bepalingen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79576" y="1282323"/>
            <a:ext cx="8784976" cy="4869418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operatoren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voertuigen</a:t>
            </a:r>
            <a:r>
              <a:rPr lang="fr-BE" sz="1400" dirty="0">
                <a:latin typeface="+mn-lt"/>
              </a:rPr>
              <a:t>: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zijn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opgeleid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betreffende</a:t>
            </a:r>
            <a:r>
              <a:rPr lang="fr-BE" sz="1400" b="1" dirty="0">
                <a:latin typeface="+mn-lt"/>
              </a:rPr>
              <a:t> de </a:t>
            </a:r>
            <a:r>
              <a:rPr lang="fr-BE" sz="1400" b="1" dirty="0" err="1">
                <a:latin typeface="+mn-lt"/>
              </a:rPr>
              <a:t>risico’s</a:t>
            </a:r>
            <a:r>
              <a:rPr lang="fr-BE" sz="1400" b="1" dirty="0">
                <a:latin typeface="+mn-lt"/>
              </a:rPr>
              <a:t>, </a:t>
            </a:r>
            <a:r>
              <a:rPr lang="fr-BE" sz="1400" b="1" dirty="0" err="1">
                <a:latin typeface="+mn-lt"/>
              </a:rPr>
              <a:t>verbonden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aan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spoorvoertuigen</a:t>
            </a:r>
            <a:r>
              <a:rPr lang="fr-BE" sz="1400" b="1" dirty="0">
                <a:latin typeface="+mn-lt"/>
              </a:rPr>
              <a:t> in </a:t>
            </a:r>
            <a:r>
              <a:rPr lang="fr-BE" sz="1400" b="1" dirty="0" err="1">
                <a:latin typeface="+mn-lt"/>
              </a:rPr>
              <a:t>beweging</a:t>
            </a:r>
            <a:r>
              <a:rPr lang="fr-BE" sz="1400" dirty="0">
                <a:latin typeface="+mn-lt"/>
              </a:rPr>
              <a:t>, en in het </a:t>
            </a:r>
            <a:r>
              <a:rPr lang="fr-BE" sz="1400" dirty="0" err="1">
                <a:latin typeface="+mn-lt"/>
              </a:rPr>
              <a:t>bijzonder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betreffende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gevolgen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aanrijding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spoorvoertuig</a:t>
            </a:r>
            <a:r>
              <a:rPr lang="fr-BE" sz="1400" dirty="0">
                <a:latin typeface="+mn-lt"/>
              </a:rPr>
              <a:t> en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werfvoertuig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hebben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kennis</a:t>
            </a:r>
            <a:r>
              <a:rPr lang="fr-BE" sz="1400" dirty="0">
                <a:latin typeface="+mn-lt"/>
              </a:rPr>
              <a:t> van de te </a:t>
            </a:r>
            <a:r>
              <a:rPr lang="fr-BE" sz="1400" dirty="0" err="1">
                <a:latin typeface="+mn-lt"/>
              </a:rPr>
              <a:t>respecteren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veiligheidsafstand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tijdens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werken</a:t>
            </a:r>
            <a:r>
              <a:rPr lang="fr-BE" sz="1400" dirty="0">
                <a:latin typeface="+mn-lt"/>
              </a:rPr>
              <a:t> en </a:t>
            </a:r>
            <a:r>
              <a:rPr lang="fr-BE" sz="1400" dirty="0" err="1">
                <a:latin typeface="+mn-lt"/>
              </a:rPr>
              <a:t>verplaatsingen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langs</a:t>
            </a:r>
            <a:r>
              <a:rPr lang="fr-BE" sz="1400" dirty="0">
                <a:latin typeface="+mn-lt"/>
              </a:rPr>
              <a:t> het </a:t>
            </a:r>
            <a:r>
              <a:rPr lang="fr-BE" sz="1400" dirty="0" err="1">
                <a:latin typeface="+mn-lt"/>
              </a:rPr>
              <a:t>spoor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b="1" dirty="0" err="1">
                <a:latin typeface="+mn-lt"/>
              </a:rPr>
              <a:t>respecteren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alle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tijde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>
                <a:latin typeface="+mn-lt"/>
              </a:rPr>
              <a:t>de </a:t>
            </a:r>
            <a:r>
              <a:rPr lang="fr-BE" sz="1400" b="1" dirty="0" err="1">
                <a:latin typeface="+mn-lt"/>
              </a:rPr>
              <a:t>grenzen</a:t>
            </a:r>
            <a:r>
              <a:rPr lang="fr-BE" sz="1400" b="1" dirty="0">
                <a:latin typeface="+mn-lt"/>
              </a:rPr>
              <a:t> van de </a:t>
            </a:r>
            <a:r>
              <a:rPr lang="fr-BE" sz="1400" b="1" dirty="0" err="1">
                <a:latin typeface="+mn-lt"/>
              </a:rPr>
              <a:t>werfzone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dirty="0">
                <a:latin typeface="+mn-lt"/>
              </a:rPr>
              <a:t>die </a:t>
            </a:r>
            <a:r>
              <a:rPr lang="fr-BE" sz="1400" dirty="0" err="1">
                <a:latin typeface="+mn-lt"/>
              </a:rPr>
              <a:t>werd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bepaald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verantwoordelijke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voor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veiligheid</a:t>
            </a:r>
            <a:r>
              <a:rPr lang="fr-BE" sz="1400" dirty="0">
                <a:latin typeface="+mn-lt"/>
              </a:rPr>
              <a:t> en die </a:t>
            </a:r>
            <a:r>
              <a:rPr lang="fr-BE" sz="1400" b="1" dirty="0" err="1">
                <a:latin typeface="+mn-lt"/>
              </a:rPr>
              <a:t>gematerialiseerd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is</a:t>
            </a:r>
            <a:r>
              <a:rPr lang="fr-BE" sz="1400" dirty="0">
                <a:latin typeface="+mn-lt"/>
              </a:rPr>
              <a:t> op het </a:t>
            </a:r>
            <a:r>
              <a:rPr lang="fr-BE" sz="1400" dirty="0" err="1">
                <a:latin typeface="+mn-lt"/>
              </a:rPr>
              <a:t>terrein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oranje</a:t>
            </a:r>
            <a:r>
              <a:rPr lang="fr-BE" sz="1400" dirty="0">
                <a:latin typeface="+mn-lt"/>
              </a:rPr>
              <a:t> net,…); 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b="1" dirty="0" err="1">
                <a:latin typeface="+mn-lt"/>
              </a:rPr>
              <a:t>stoppen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onmiddellijk</a:t>
            </a:r>
            <a:r>
              <a:rPr lang="fr-BE" sz="1400" b="1" dirty="0">
                <a:latin typeface="+mn-lt"/>
              </a:rPr>
              <a:t> de </a:t>
            </a:r>
            <a:r>
              <a:rPr lang="fr-BE" sz="1400" b="1" dirty="0" err="1">
                <a:latin typeface="+mn-lt"/>
              </a:rPr>
              <a:t>activiteiten</a:t>
            </a:r>
            <a:r>
              <a:rPr lang="fr-BE" sz="1400" b="1" dirty="0">
                <a:latin typeface="+mn-lt"/>
              </a:rPr>
              <a:t> die </a:t>
            </a:r>
            <a:r>
              <a:rPr lang="fr-BE" sz="1400" b="1" dirty="0" err="1">
                <a:latin typeface="+mn-lt"/>
              </a:rPr>
              <a:t>een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indringing</a:t>
            </a:r>
            <a:r>
              <a:rPr lang="fr-BE" sz="1400" b="1" dirty="0">
                <a:latin typeface="+mn-lt"/>
              </a:rPr>
              <a:t> type II </a:t>
            </a:r>
            <a:r>
              <a:rPr lang="fr-BE" sz="1400" b="1" dirty="0" err="1">
                <a:latin typeface="+mn-lt"/>
              </a:rPr>
              <a:t>kunnen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veroorzaken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u="sng" dirty="0">
                <a:latin typeface="+mn-lt"/>
              </a:rPr>
              <a:t>van </a:t>
            </a:r>
            <a:r>
              <a:rPr lang="fr-BE" sz="1400" u="sng" dirty="0" err="1">
                <a:latin typeface="+mn-lt"/>
              </a:rPr>
              <a:t>zodra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ze</a:t>
            </a:r>
            <a:r>
              <a:rPr lang="fr-BE" sz="1400" u="sng" dirty="0">
                <a:latin typeface="+mn-lt"/>
              </a:rPr>
              <a:t> de </a:t>
            </a:r>
            <a:r>
              <a:rPr lang="fr-BE" sz="1400" u="sng" dirty="0" err="1">
                <a:latin typeface="+mn-lt"/>
              </a:rPr>
              <a:t>melding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hebben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ontvangen</a:t>
            </a:r>
            <a:r>
              <a:rPr lang="fr-BE" sz="1400" u="sng" dirty="0">
                <a:latin typeface="+mn-lt"/>
              </a:rPr>
              <a:t> van de </a:t>
            </a:r>
            <a:r>
              <a:rPr lang="fr-BE" sz="1400" u="sng" dirty="0" err="1">
                <a:latin typeface="+mn-lt"/>
              </a:rPr>
              <a:t>aankondiger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dat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een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beweging</a:t>
            </a:r>
            <a:r>
              <a:rPr lang="fr-BE" sz="1400" u="sng" dirty="0">
                <a:latin typeface="+mn-lt"/>
              </a:rPr>
              <a:t> in </a:t>
            </a:r>
            <a:r>
              <a:rPr lang="fr-BE" sz="1400" u="sng" dirty="0" err="1">
                <a:latin typeface="+mn-lt"/>
              </a:rPr>
              <a:t>aantocht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is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en-US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stoppen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verlies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visueel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/of </a:t>
            </a:r>
            <a:r>
              <a:rPr lang="en-US" sz="1400" dirty="0" err="1">
                <a:latin typeface="+mn-lt"/>
              </a:rPr>
              <a:t>auditief</a:t>
            </a:r>
            <a:r>
              <a:rPr lang="en-US" sz="1400" dirty="0">
                <a:latin typeface="+mn-lt"/>
              </a:rPr>
              <a:t> contact met de </a:t>
            </a:r>
            <a:r>
              <a:rPr lang="en-US" sz="1400" dirty="0" err="1">
                <a:latin typeface="+mn-lt"/>
              </a:rPr>
              <a:t>aankondiger</a:t>
            </a:r>
            <a:r>
              <a:rPr lang="en-US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moeten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onmiddellijk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alle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activiteiten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stoppen</a:t>
            </a:r>
            <a:r>
              <a:rPr lang="fr-BE" sz="1400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als</a:t>
            </a:r>
            <a:r>
              <a:rPr lang="fr-BE" sz="1400" u="sng" dirty="0">
                <a:latin typeface="+mn-lt"/>
              </a:rPr>
              <a:t> de </a:t>
            </a:r>
            <a:r>
              <a:rPr lang="fr-BE" sz="1400" u="sng" dirty="0" err="1">
                <a:latin typeface="+mn-lt"/>
              </a:rPr>
              <a:t>stabiliteit</a:t>
            </a:r>
            <a:r>
              <a:rPr lang="fr-BE" sz="1400" u="sng" dirty="0">
                <a:latin typeface="+mn-lt"/>
              </a:rPr>
              <a:t> van de </a:t>
            </a:r>
            <a:r>
              <a:rPr lang="fr-BE" sz="1400" u="sng" dirty="0" err="1">
                <a:latin typeface="+mn-lt"/>
              </a:rPr>
              <a:t>voertuigen</a:t>
            </a:r>
            <a:r>
              <a:rPr lang="fr-BE" sz="1400" u="sng" dirty="0">
                <a:latin typeface="+mn-lt"/>
              </a:rPr>
              <a:t> en/of de </a:t>
            </a:r>
            <a:r>
              <a:rPr lang="fr-BE" sz="1400" u="sng" dirty="0" err="1">
                <a:latin typeface="+mn-lt"/>
              </a:rPr>
              <a:t>gemanipuleerde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lasten</a:t>
            </a:r>
            <a:r>
              <a:rPr lang="fr-BE" sz="1400" u="sng" dirty="0">
                <a:latin typeface="+mn-lt"/>
              </a:rPr>
              <a:t> niet </a:t>
            </a:r>
            <a:r>
              <a:rPr lang="fr-BE" sz="1400" u="sng" dirty="0" err="1">
                <a:latin typeface="+mn-lt"/>
              </a:rPr>
              <a:t>meer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is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gegarandeerd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indien </a:t>
            </a:r>
            <a:r>
              <a:rPr lang="fr-BE" sz="1400" dirty="0" err="1">
                <a:latin typeface="+mn-lt"/>
              </a:rPr>
              <a:t>hij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beschikt</a:t>
            </a:r>
            <a:r>
              <a:rPr lang="fr-BE" sz="1400" dirty="0">
                <a:latin typeface="+mn-lt"/>
              </a:rPr>
              <a:t> over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radio, </a:t>
            </a:r>
            <a:r>
              <a:rPr lang="fr-BE" sz="1400" dirty="0" err="1">
                <a:latin typeface="+mn-lt"/>
              </a:rPr>
              <a:t>controleert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regelmatig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kwaliteit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radioverbindigen</a:t>
            </a:r>
            <a:r>
              <a:rPr lang="fr-BE" sz="1400" dirty="0">
                <a:latin typeface="+mn-lt"/>
              </a:rPr>
              <a:t>.</a:t>
            </a:r>
          </a:p>
        </p:txBody>
      </p:sp>
      <p:sp>
        <p:nvSpPr>
          <p:cNvPr id="7" name="Rechthoek 38"/>
          <p:cNvSpPr>
            <a:spLocks noChangeArrowheads="1"/>
          </p:cNvSpPr>
          <p:nvPr/>
        </p:nvSpPr>
        <p:spPr bwMode="auto">
          <a:xfrm>
            <a:off x="119336" y="2996952"/>
            <a:ext cx="1971993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WERKPOSTEN</a:t>
            </a:r>
          </a:p>
          <a:p>
            <a:pPr algn="ctr"/>
            <a:endParaRPr lang="nl-BE" sz="800" b="1" dirty="0">
              <a:solidFill>
                <a:schemeClr val="bg1"/>
              </a:solidFill>
            </a:endParaRP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WERFVOERTUIGEN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2" y="1916832"/>
            <a:ext cx="1373440" cy="816835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2377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7203" y="1484784"/>
            <a:ext cx="6975659" cy="4244400"/>
          </a:xfrm>
        </p:spPr>
        <p:txBody>
          <a:bodyPr/>
          <a:lstStyle/>
          <a:p>
            <a:r>
              <a:rPr lang="nl-BE" sz="2000" b="1" dirty="0">
                <a:solidFill>
                  <a:schemeClr val="tx1"/>
                </a:solidFill>
              </a:rPr>
              <a:t>Referentiedocumenten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Familiefoto "Aannemer"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Inleiding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/>
              <a:t>1. Opstellen van het beveiligingssysteem met aankondiger</a:t>
            </a:r>
          </a:p>
          <a:p>
            <a:br>
              <a:rPr lang="nl-BE" sz="2000" b="1" dirty="0"/>
            </a:br>
            <a:r>
              <a:rPr lang="nl-BE" sz="2000" b="1" dirty="0">
                <a:solidFill>
                  <a:schemeClr val="tx1"/>
                </a:solidFill>
              </a:rPr>
              <a:t>2. Incidenten	</a:t>
            </a: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9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92344" y="123325"/>
            <a:ext cx="2920935" cy="360363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81941" y="639163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Aanpak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Validatie van de theoretische studie ten opzichte van het terrein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Basisberekeningen</a:t>
            </a:r>
          </a:p>
          <a:p>
            <a:pPr algn="ctr"/>
            <a:r>
              <a:rPr lang="en-US" sz="1200"/>
              <a:t>Theoretische studie</a:t>
            </a:r>
          </a:p>
        </p:txBody>
      </p:sp>
      <p:sp>
        <p:nvSpPr>
          <p:cNvPr id="37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200" dirty="0"/>
              <a:t>Bepalen van de plaats van opstelling van de aankondiger</a:t>
            </a:r>
            <a:endParaRPr lang="en-US" sz="1200" dirty="0"/>
          </a:p>
        </p:txBody>
      </p:sp>
      <p:sp>
        <p:nvSpPr>
          <p:cNvPr id="45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Briefing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Controle</a:t>
            </a:r>
            <a:r>
              <a:rPr lang="en-US" sz="1200" dirty="0"/>
              <a:t> van de </a:t>
            </a:r>
            <a:r>
              <a:rPr lang="en-US" sz="1200" dirty="0" err="1"/>
              <a:t>uitrusting</a:t>
            </a:r>
            <a:r>
              <a:rPr lang="en-US" sz="1200" dirty="0"/>
              <a:t> van de </a:t>
            </a:r>
            <a:r>
              <a:rPr lang="en-US" sz="1200" dirty="0" err="1"/>
              <a:t>aankondiger</a:t>
            </a:r>
            <a:endParaRPr lang="en-US" sz="1200" dirty="0"/>
          </a:p>
        </p:txBody>
      </p:sp>
      <p:sp>
        <p:nvSpPr>
          <p:cNvPr id="49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/>
              <a:t>Opstelling</a:t>
            </a:r>
            <a:r>
              <a:rPr lang="en-US" sz="1200" dirty="0"/>
              <a:t>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Voorafgaande</a:t>
            </a:r>
            <a:r>
              <a:rPr lang="en-US" sz="1200" dirty="0"/>
              <a:t> </a:t>
            </a:r>
            <a:r>
              <a:rPr lang="en-US" sz="1200" dirty="0" err="1"/>
              <a:t>testen</a:t>
            </a:r>
            <a:endParaRPr lang="en-US" sz="1200" dirty="0"/>
          </a:p>
        </p:txBody>
      </p:sp>
      <p:sp>
        <p:nvSpPr>
          <p:cNvPr id="52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Werking van het beveiligingssysteem</a:t>
            </a:r>
          </a:p>
        </p:txBody>
      </p:sp>
      <p:sp>
        <p:nvSpPr>
          <p:cNvPr id="30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Einde van de werken</a:t>
            </a:r>
          </a:p>
          <a:p>
            <a:pPr algn="ctr"/>
            <a:r>
              <a:rPr lang="en-US" sz="1200"/>
              <a:t>Stopzetting van de beveiliging</a:t>
            </a:r>
          </a:p>
        </p:txBody>
      </p:sp>
      <p:sp>
        <p:nvSpPr>
          <p:cNvPr id="53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Draaiende pijl 15"/>
          <p:cNvSpPr/>
          <p:nvPr/>
        </p:nvSpPr>
        <p:spPr bwMode="auto">
          <a:xfrm rot="1987104">
            <a:off x="4388265" y="2450767"/>
            <a:ext cx="2160000" cy="2126743"/>
          </a:xfrm>
          <a:prstGeom prst="circularArrow">
            <a:avLst>
              <a:gd name="adj1" fmla="val 7689"/>
              <a:gd name="adj2" fmla="val 36663"/>
              <a:gd name="adj3" fmla="val 3785039"/>
              <a:gd name="adj4" fmla="val 12343958"/>
              <a:gd name="adj5" fmla="val 7273"/>
            </a:avLst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31526" y="2450767"/>
            <a:ext cx="2924776" cy="2160240"/>
            <a:chOff x="2007525" y="2644722"/>
            <a:chExt cx="2924776" cy="2160240"/>
          </a:xfrm>
        </p:grpSpPr>
        <p:sp>
          <p:nvSpPr>
            <p:cNvPr id="32" name="PIJL-LINKS 27"/>
            <p:cNvSpPr/>
            <p:nvPr/>
          </p:nvSpPr>
          <p:spPr bwMode="auto">
            <a:xfrm>
              <a:off x="2007525" y="4444922"/>
              <a:ext cx="1872208" cy="360040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  <p:sp>
          <p:nvSpPr>
            <p:cNvPr id="35" name="Ovaal 14"/>
            <p:cNvSpPr/>
            <p:nvPr/>
          </p:nvSpPr>
          <p:spPr bwMode="auto">
            <a:xfrm>
              <a:off x="3663709" y="2644722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al 18"/>
            <p:cNvSpPr/>
            <p:nvPr/>
          </p:nvSpPr>
          <p:spPr bwMode="auto">
            <a:xfrm>
              <a:off x="4283784" y="2809867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Ovaal 18"/>
            <p:cNvSpPr/>
            <p:nvPr/>
          </p:nvSpPr>
          <p:spPr bwMode="auto">
            <a:xfrm>
              <a:off x="4644269" y="3322885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Ovaal 18"/>
            <p:cNvSpPr/>
            <p:nvPr/>
          </p:nvSpPr>
          <p:spPr bwMode="auto">
            <a:xfrm>
              <a:off x="4246839" y="4374201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Ovaal 18"/>
            <p:cNvSpPr/>
            <p:nvPr/>
          </p:nvSpPr>
          <p:spPr bwMode="auto">
            <a:xfrm>
              <a:off x="4644269" y="3903091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4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Ovaal 18"/>
            <p:cNvSpPr/>
            <p:nvPr/>
          </p:nvSpPr>
          <p:spPr bwMode="auto">
            <a:xfrm>
              <a:off x="3581051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Ovaal 18"/>
            <p:cNvSpPr/>
            <p:nvPr/>
          </p:nvSpPr>
          <p:spPr bwMode="auto">
            <a:xfrm>
              <a:off x="2943629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99" y="2942359"/>
            <a:ext cx="721041" cy="1223784"/>
          </a:xfrm>
          <a:prstGeom prst="rect">
            <a:avLst/>
          </a:prstGeom>
        </p:spPr>
      </p:pic>
      <p:sp>
        <p:nvSpPr>
          <p:cNvPr id="39" name="Wolkvormige toelichting 17"/>
          <p:cNvSpPr/>
          <p:nvPr/>
        </p:nvSpPr>
        <p:spPr bwMode="auto">
          <a:xfrm>
            <a:off x="2217225" y="2206168"/>
            <a:ext cx="2590502" cy="1096869"/>
          </a:xfrm>
          <a:prstGeom prst="cloudCallout">
            <a:avLst>
              <a:gd name="adj1" fmla="val 64202"/>
              <a:gd name="adj2" fmla="val 32311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Een beveiligingssysteem opstellen? Hoe doe ik dat?</a:t>
            </a:r>
          </a:p>
        </p:txBody>
      </p:sp>
    </p:spTree>
    <p:extLst>
      <p:ext uri="{BB962C8B-B14F-4D97-AF65-F5344CB8AC3E}">
        <p14:creationId xmlns:p14="http://schemas.microsoft.com/office/powerpoint/2010/main" val="56573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9022240" y="248235"/>
            <a:ext cx="2920936" cy="360363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9760" y="774576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Basisberekening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Theoretische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studie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21608" y="1211264"/>
            <a:ext cx="4614552" cy="3454227"/>
            <a:chOff x="2195736" y="1268413"/>
            <a:chExt cx="5904656" cy="3096691"/>
          </a:xfrm>
        </p:grpSpPr>
        <p:sp>
          <p:nvSpPr>
            <p:cNvPr id="2" name="Rounded Rectangle 1"/>
            <p:cNvSpPr>
              <a:spLocks noChangeAspect="1"/>
            </p:cNvSpPr>
            <p:nvPr/>
          </p:nvSpPr>
          <p:spPr bwMode="auto">
            <a:xfrm>
              <a:off x="2195736" y="1268413"/>
              <a:ext cx="5904656" cy="309669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>
              <a:spLocks noChangeAspect="1"/>
            </p:cNvSpPr>
            <p:nvPr/>
          </p:nvSpPr>
          <p:spPr bwMode="auto">
            <a:xfrm>
              <a:off x="2304064" y="1325225"/>
              <a:ext cx="5688000" cy="2983065"/>
            </a:xfrm>
            <a:prstGeom prst="roundRect">
              <a:avLst/>
            </a:prstGeom>
            <a:solidFill>
              <a:schemeClr val="bg1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9976" y="4722640"/>
            <a:ext cx="4602732" cy="15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63493" y="4024601"/>
            <a:ext cx="574873" cy="9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8366" y="4024601"/>
            <a:ext cx="526473" cy="9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5912" y="2606753"/>
            <a:ext cx="701781" cy="24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4682">
            <a:off x="7752024" y="5117197"/>
            <a:ext cx="568168" cy="46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2056" y="2571658"/>
            <a:ext cx="830957" cy="8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8181342" y="3378599"/>
            <a:ext cx="362930" cy="646003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86631" y="3437894"/>
            <a:ext cx="95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chemeClr val="accent2"/>
                </a:solidFill>
              </a:rPr>
              <a:t>RISICO</a:t>
            </a:r>
          </a:p>
          <a:p>
            <a:pPr algn="ctr"/>
            <a:r>
              <a:rPr lang="en-US" sz="600" b="1">
                <a:solidFill>
                  <a:schemeClr val="accent2"/>
                </a:solidFill>
              </a:rPr>
              <a:t>ANALYSE</a:t>
            </a:r>
          </a:p>
        </p:txBody>
      </p:sp>
      <p:pic>
        <p:nvPicPr>
          <p:cNvPr id="32" name="Object 3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09" t="-18781" r="-26208" b="-5528"/>
          <a:stretch>
            <a:fillRect/>
          </a:stretch>
        </p:blipFill>
        <p:spPr bwMode="auto">
          <a:xfrm rot="18672480">
            <a:off x="7039275" y="2736458"/>
            <a:ext cx="2790485" cy="17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7370" y="2955880"/>
            <a:ext cx="951954" cy="152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5366" y="4835453"/>
            <a:ext cx="997753" cy="83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al 21"/>
          <p:cNvSpPr>
            <a:spLocks noChangeAspect="1"/>
          </p:cNvSpPr>
          <p:nvPr/>
        </p:nvSpPr>
        <p:spPr bwMode="auto">
          <a:xfrm>
            <a:off x="814439" y="611476"/>
            <a:ext cx="807461" cy="807461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429247" y="3493153"/>
            <a:ext cx="881589" cy="879259"/>
            <a:chOff x="7096012" y="206786"/>
            <a:chExt cx="1147040" cy="1144008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998585">
              <a:off x="7096012" y="206786"/>
              <a:ext cx="1147040" cy="114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968105">
              <a:off x="7146425" y="732059"/>
              <a:ext cx="1008112" cy="13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1460480"/>
            <a:ext cx="926176" cy="10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62797">
            <a:off x="3808944" y="1394250"/>
            <a:ext cx="872959" cy="93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urved Down Arrow 36"/>
          <p:cNvSpPr>
            <a:spLocks noChangeAspect="1"/>
          </p:cNvSpPr>
          <p:nvPr/>
        </p:nvSpPr>
        <p:spPr bwMode="auto">
          <a:xfrm rot="2283584">
            <a:off x="5267980" y="3533317"/>
            <a:ext cx="2703825" cy="901275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535" y="2306573"/>
            <a:ext cx="1285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82704">
            <a:off x="5357292" y="2232908"/>
            <a:ext cx="944763" cy="92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5418" y="1407822"/>
            <a:ext cx="704422" cy="76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hthoek 38"/>
          <p:cNvSpPr>
            <a:spLocks noChangeArrowheads="1"/>
          </p:cNvSpPr>
          <p:nvPr/>
        </p:nvSpPr>
        <p:spPr bwMode="auto">
          <a:xfrm>
            <a:off x="1991545" y="5961568"/>
            <a:ext cx="1061347" cy="2757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LEIDER V/H WERK -  VV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49" y="3692141"/>
            <a:ext cx="820939" cy="21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063553" y="5878801"/>
            <a:ext cx="78488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err="1"/>
              <a:t>Dit</a:t>
            </a:r>
            <a:r>
              <a:rPr lang="en-US" sz="1200" b="1" dirty="0"/>
              <a:t> document is </a:t>
            </a:r>
            <a:r>
              <a:rPr lang="en-US" sz="1200" b="1" dirty="0" err="1"/>
              <a:t>eigendom</a:t>
            </a:r>
            <a:r>
              <a:rPr lang="en-US" sz="1200" b="1" dirty="0"/>
              <a:t> van INFRABEL.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44275"/>
              </p:ext>
            </p:extLst>
          </p:nvPr>
        </p:nvGraphicFramePr>
        <p:xfrm>
          <a:off x="2352749" y="1268761"/>
          <a:ext cx="7559675" cy="2713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4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091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noProof="0" dirty="0" err="1"/>
                        <a:t>Basisgegevens</a:t>
                      </a:r>
                      <a:endParaRPr lang="fr-FR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5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</a:t>
                      </a:r>
                      <a:r>
                        <a:rPr lang="en-US" sz="1200" b="0" baseline="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 </a:t>
                      </a:r>
                      <a:r>
                        <a:rPr lang="en-US" sz="1200" b="0" baseline="0" dirty="0" err="1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Eenheid</a:t>
                      </a:r>
                      <a:r>
                        <a:rPr lang="en-US" sz="1200" b="0" baseline="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66 </a:t>
                      </a:r>
                      <a:r>
                        <a:rPr lang="en-US" sz="1200" b="0" baseline="0" dirty="0" err="1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Leider</a:t>
                      </a:r>
                      <a:r>
                        <a:rPr lang="en-US" sz="1200" b="0" baseline="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van het </a:t>
                      </a:r>
                      <a:r>
                        <a:rPr lang="en-US" sz="1200" b="0" baseline="0" dirty="0" err="1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werk</a:t>
                      </a:r>
                      <a:r>
                        <a:rPr lang="en-US" sz="1200" b="0" baseline="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- </a:t>
                      </a:r>
                      <a:r>
                        <a:rPr lang="en-US" sz="1200" b="0" baseline="0" dirty="0" err="1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beveiligingssysteem</a:t>
                      </a:r>
                      <a:r>
                        <a:rPr lang="en-US" sz="1200" b="0" baseline="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met aankondiger_</a:t>
                      </a:r>
                      <a:r>
                        <a:rPr lang="en-US" sz="1200" dirty="0"/>
                        <a:t>V2.0.pptx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0682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err="1"/>
                        <a:t>Werkgroep</a:t>
                      </a:r>
                      <a:endParaRPr lang="fr-FR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I-AM.111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Campet Simon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Festjens Ilse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Laurent Alexis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fr-FR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Eigenaar</a:t>
                      </a:r>
                      <a:r>
                        <a:rPr lang="fr-FR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van de </a:t>
                      </a:r>
                      <a:r>
                        <a:rPr lang="fr-FR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inhoud</a:t>
                      </a:r>
                      <a:endParaRPr 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I-AM.111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l"/>
                      <a:r>
                        <a:rPr lang="fr-FR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Eigenaar</a:t>
                      </a:r>
                      <a:r>
                        <a:rPr lang="fr-FR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van de </a:t>
                      </a:r>
                      <a:r>
                        <a:rPr lang="fr-FR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layout</a:t>
                      </a:r>
                      <a:endParaRPr 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I-AM.114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407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135"/>
          <p:cNvCxnSpPr>
            <a:cxnSpLocks noChangeShapeType="1"/>
          </p:cNvCxnSpPr>
          <p:nvPr/>
        </p:nvCxnSpPr>
        <p:spPr bwMode="auto">
          <a:xfrm flipH="1">
            <a:off x="1317488" y="796750"/>
            <a:ext cx="1264" cy="5656586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111293" y="6235237"/>
            <a:ext cx="7191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US" altLang="en-US" sz="1600" dirty="0">
                <a:solidFill>
                  <a:schemeClr val="accent2"/>
                </a:solidFill>
              </a:rPr>
              <a:t>t</a:t>
            </a:r>
            <a:endParaRPr lang="en-US" altLang="en-US" sz="1100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42"/>
          <p:cNvCxnSpPr>
            <a:cxnSpLocks noChangeShapeType="1"/>
          </p:cNvCxnSpPr>
          <p:nvPr/>
        </p:nvCxnSpPr>
        <p:spPr bwMode="auto">
          <a:xfrm>
            <a:off x="1318752" y="837606"/>
            <a:ext cx="7540" cy="4906467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le 29"/>
          <p:cNvSpPr>
            <a:spLocks noChangeAspect="1"/>
          </p:cNvSpPr>
          <p:nvPr/>
        </p:nvSpPr>
        <p:spPr bwMode="auto">
          <a:xfrm>
            <a:off x="983432" y="1361322"/>
            <a:ext cx="743145" cy="3941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>
            <a:lvl1pPr eaLnBrk="0" hangingPunct="0">
              <a:spcAft>
                <a:spcPts val="60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fr-BE" altLang="en-US" sz="900" b="1" dirty="0" err="1">
                <a:latin typeface="+mn-lt"/>
              </a:rPr>
              <a:t>alarm</a:t>
            </a:r>
            <a:endParaRPr lang="fr-BE" altLang="en-US" sz="900" b="1" dirty="0">
              <a:latin typeface="+mn-lt"/>
            </a:endParaRPr>
          </a:p>
        </p:txBody>
      </p:sp>
      <p:sp>
        <p:nvSpPr>
          <p:cNvPr id="71" name="Rounded Rectangle 29"/>
          <p:cNvSpPr>
            <a:spLocks noChangeAspect="1"/>
          </p:cNvSpPr>
          <p:nvPr/>
        </p:nvSpPr>
        <p:spPr bwMode="auto">
          <a:xfrm>
            <a:off x="983433" y="2992746"/>
            <a:ext cx="779148" cy="7342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>
            <a:lvl1pPr eaLnBrk="0" hangingPunct="0">
              <a:spcAft>
                <a:spcPts val="60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fr-BE" altLang="en-US" sz="900" b="1" dirty="0" err="1">
                <a:latin typeface="+mn-lt"/>
              </a:rPr>
              <a:t>stoppen</a:t>
            </a:r>
            <a:r>
              <a:rPr lang="fr-BE" altLang="en-US" sz="900" b="1" dirty="0">
                <a:latin typeface="+mn-lt"/>
              </a:rPr>
              <a:t> van de </a:t>
            </a:r>
            <a:r>
              <a:rPr lang="fr-BE" altLang="en-US" sz="900" b="1" dirty="0" err="1">
                <a:latin typeface="+mn-lt"/>
              </a:rPr>
              <a:t>werken</a:t>
            </a:r>
            <a:r>
              <a:rPr lang="fr-BE" altLang="en-US" sz="900" b="1" dirty="0">
                <a:latin typeface="+mn-lt"/>
              </a:rPr>
              <a:t> en </a:t>
            </a:r>
            <a:r>
              <a:rPr lang="fr-BE" altLang="en-US" sz="900" b="1" dirty="0" err="1">
                <a:latin typeface="+mn-lt"/>
              </a:rPr>
              <a:t>herhalen</a:t>
            </a:r>
            <a:r>
              <a:rPr lang="fr-BE" altLang="en-US" sz="900" b="1" dirty="0">
                <a:latin typeface="+mn-lt"/>
              </a:rPr>
              <a:t> van het </a:t>
            </a:r>
            <a:r>
              <a:rPr lang="fr-BE" altLang="en-US" sz="900" b="1" dirty="0" err="1">
                <a:latin typeface="+mn-lt"/>
              </a:rPr>
              <a:t>alarm</a:t>
            </a:r>
            <a:endParaRPr lang="fr-BE" altLang="en-US" sz="900" b="1" dirty="0">
              <a:latin typeface="+mn-lt"/>
            </a:endParaRPr>
          </a:p>
        </p:txBody>
      </p:sp>
      <p:sp>
        <p:nvSpPr>
          <p:cNvPr id="76" name="Rounded Rectangle 29"/>
          <p:cNvSpPr>
            <a:spLocks noChangeAspect="1"/>
          </p:cNvSpPr>
          <p:nvPr/>
        </p:nvSpPr>
        <p:spPr bwMode="auto">
          <a:xfrm>
            <a:off x="1006650" y="4887648"/>
            <a:ext cx="743145" cy="5458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>
            <a:lvl1pPr eaLnBrk="0" hangingPunct="0">
              <a:spcAft>
                <a:spcPts val="60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fr-BE" altLang="en-US" sz="900" b="1" dirty="0" err="1">
                <a:latin typeface="+mn-lt"/>
              </a:rPr>
              <a:t>doorrit</a:t>
            </a:r>
            <a:r>
              <a:rPr lang="fr-BE" altLang="en-US" sz="900" b="1" dirty="0">
                <a:latin typeface="+mn-lt"/>
              </a:rPr>
              <a:t> van de </a:t>
            </a:r>
            <a:r>
              <a:rPr lang="fr-BE" altLang="en-US" sz="900" b="1" dirty="0" err="1">
                <a:latin typeface="+mn-lt"/>
              </a:rPr>
              <a:t>beweging</a:t>
            </a:r>
            <a:r>
              <a:rPr lang="fr-BE" altLang="en-US" sz="900" b="1" dirty="0">
                <a:latin typeface="+mn-lt"/>
              </a:rPr>
              <a:t> (</a:t>
            </a:r>
            <a:r>
              <a:rPr lang="fr-BE" altLang="en-US" sz="900" b="1" dirty="0" err="1">
                <a:latin typeface="+mn-lt"/>
              </a:rPr>
              <a:t>trein</a:t>
            </a:r>
            <a:r>
              <a:rPr lang="fr-BE" altLang="en-US" sz="900" b="1" dirty="0">
                <a:latin typeface="+mn-lt"/>
              </a:rPr>
              <a:t>)</a:t>
            </a:r>
          </a:p>
        </p:txBody>
      </p:sp>
      <p:sp>
        <p:nvSpPr>
          <p:cNvPr id="78" name="Rounded Rectangle 12"/>
          <p:cNvSpPr/>
          <p:nvPr/>
        </p:nvSpPr>
        <p:spPr bwMode="auto">
          <a:xfrm>
            <a:off x="8992281" y="1311058"/>
            <a:ext cx="2913396" cy="1979781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fr-BE" sz="1400" b="1" dirty="0" err="1">
                <a:latin typeface="+mn-lt"/>
              </a:rPr>
              <a:t>Vrijmaken</a:t>
            </a:r>
            <a:r>
              <a:rPr lang="fr-BE" sz="1400" b="1" dirty="0">
                <a:latin typeface="+mn-lt"/>
              </a:rPr>
              <a:t> van de </a:t>
            </a:r>
            <a:r>
              <a:rPr lang="fr-BE" sz="1400" b="1" dirty="0" err="1">
                <a:latin typeface="+mn-lt"/>
              </a:rPr>
              <a:t>sporen</a:t>
            </a:r>
            <a:endParaRPr lang="fr-BE" sz="1400" b="1" dirty="0">
              <a:latin typeface="+mn-lt"/>
            </a:endParaRPr>
          </a:p>
          <a:p>
            <a:pPr lvl="0" algn="just">
              <a:defRPr/>
            </a:pPr>
            <a:r>
              <a:rPr lang="fr-BE" sz="1400" b="1" dirty="0">
                <a:solidFill>
                  <a:srgbClr val="FF0000"/>
                </a:solidFill>
                <a:latin typeface="+mn-lt"/>
              </a:rPr>
              <a:t>Van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zodra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beweging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dirty="0">
                <a:latin typeface="+mn-lt"/>
              </a:rPr>
              <a:t>die </a:t>
            </a:r>
            <a:r>
              <a:rPr lang="fr-BE" sz="1400" dirty="0" err="1">
                <a:latin typeface="+mn-lt"/>
              </a:rPr>
              <a:t>naar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werkzone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toe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rijdt</a:t>
            </a:r>
            <a:r>
              <a:rPr lang="fr-BE" sz="1400" dirty="0">
                <a:latin typeface="+mn-lt"/>
              </a:rPr>
              <a:t>,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gemeld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of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opgemerkt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wordt</a:t>
            </a:r>
            <a:r>
              <a:rPr lang="fr-BE" sz="1400" dirty="0">
                <a:latin typeface="+mn-lt"/>
              </a:rPr>
              <a:t>, </a:t>
            </a:r>
            <a:r>
              <a:rPr lang="fr-BE" sz="1400" dirty="0" err="1">
                <a:latin typeface="+mn-lt"/>
              </a:rPr>
              <a:t>moeten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activiteiten</a:t>
            </a:r>
            <a:r>
              <a:rPr lang="fr-BE" sz="1400" dirty="0">
                <a:latin typeface="+mn-lt"/>
              </a:rPr>
              <a:t> die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indringing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typ</a:t>
            </a:r>
            <a:r>
              <a:rPr lang="fr-BE" sz="1400" dirty="0">
                <a:latin typeface="+mn-lt"/>
              </a:rPr>
              <a:t> I en/of II </a:t>
            </a:r>
            <a:r>
              <a:rPr lang="fr-BE" sz="1400" dirty="0" err="1">
                <a:latin typeface="+mn-lt"/>
              </a:rPr>
              <a:t>kunnen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veroorzaken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worden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stopgezet</a:t>
            </a:r>
            <a:r>
              <a:rPr lang="fr-BE" sz="1400" dirty="0">
                <a:latin typeface="+mn-lt"/>
              </a:rPr>
              <a:t> (om </a:t>
            </a:r>
            <a:r>
              <a:rPr lang="fr-BE" sz="1400" dirty="0" err="1">
                <a:latin typeface="+mn-lt"/>
              </a:rPr>
              <a:t>elk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risico</a:t>
            </a:r>
            <a:r>
              <a:rPr lang="fr-BE" sz="1400" dirty="0">
                <a:latin typeface="+mn-lt"/>
              </a:rPr>
              <a:t> op </a:t>
            </a:r>
            <a:r>
              <a:rPr lang="fr-BE" sz="1400" dirty="0" err="1">
                <a:latin typeface="+mn-lt"/>
              </a:rPr>
              <a:t>indringing</a:t>
            </a:r>
            <a:r>
              <a:rPr lang="fr-BE" sz="1400" dirty="0">
                <a:latin typeface="+mn-lt"/>
              </a:rPr>
              <a:t> te </a:t>
            </a:r>
            <a:r>
              <a:rPr lang="fr-BE" sz="1400" dirty="0" err="1">
                <a:latin typeface="+mn-lt"/>
              </a:rPr>
              <a:t>vermijden</a:t>
            </a:r>
            <a:r>
              <a:rPr lang="fr-BE" sz="1400" dirty="0">
                <a:latin typeface="+mn-lt"/>
              </a:rPr>
              <a:t>).</a:t>
            </a:r>
          </a:p>
        </p:txBody>
      </p:sp>
      <p:sp>
        <p:nvSpPr>
          <p:cNvPr id="79" name="Afgeronde rechthoek 14"/>
          <p:cNvSpPr/>
          <p:nvPr/>
        </p:nvSpPr>
        <p:spPr bwMode="auto">
          <a:xfrm>
            <a:off x="9322842" y="4314383"/>
            <a:ext cx="2266718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/>
              <a:t>Veiligheid van het personeel</a:t>
            </a:r>
          </a:p>
        </p:txBody>
      </p:sp>
      <p:sp>
        <p:nvSpPr>
          <p:cNvPr id="80" name="Afgeronde rechthoek 14"/>
          <p:cNvSpPr/>
          <p:nvPr/>
        </p:nvSpPr>
        <p:spPr bwMode="auto">
          <a:xfrm>
            <a:off x="9322842" y="4887648"/>
            <a:ext cx="2266718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dirty="0"/>
              <a:t>Veiligheid van de werfvoertuigen</a:t>
            </a:r>
          </a:p>
        </p:txBody>
      </p:sp>
      <p:sp>
        <p:nvSpPr>
          <p:cNvPr id="81" name="Afgeronde rechthoek 14"/>
          <p:cNvSpPr/>
          <p:nvPr/>
        </p:nvSpPr>
        <p:spPr bwMode="auto">
          <a:xfrm>
            <a:off x="9332044" y="5488045"/>
            <a:ext cx="2266718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dirty="0"/>
              <a:t>Veilige doorrit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231" y="5313891"/>
            <a:ext cx="481626" cy="390178"/>
          </a:xfrm>
          <a:prstGeom prst="rect">
            <a:avLst/>
          </a:prstGeom>
        </p:spPr>
      </p:pic>
      <p:pic>
        <p:nvPicPr>
          <p:cNvPr id="82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1231" y="4034946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1231" y="4726713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itle 1"/>
          <p:cNvSpPr txBox="1">
            <a:spLocks/>
          </p:cNvSpPr>
          <p:nvPr/>
        </p:nvSpPr>
        <p:spPr>
          <a:xfrm>
            <a:off x="1847726" y="70762"/>
            <a:ext cx="8064500" cy="616960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542925" algn="l"/>
              </a:tabLst>
            </a:pPr>
            <a:br>
              <a:rPr lang="en-US" sz="2000"/>
            </a:br>
            <a:r>
              <a:rPr lang="en-US" sz="1800" b="1" kern="0">
                <a:solidFill>
                  <a:srgbClr val="0070C0"/>
                </a:solidFill>
              </a:rPr>
              <a:t>Basisprincipe</a:t>
            </a:r>
            <a:endParaRPr lang="en-US" sz="1800" b="1" kern="0" dirty="0">
              <a:solidFill>
                <a:srgbClr val="0070C0"/>
              </a:solidFill>
            </a:endParaRP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995733" y="139001"/>
            <a:ext cx="2920936" cy="360363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endParaRPr lang="en-GB" dirty="0"/>
          </a:p>
        </p:txBody>
      </p:sp>
      <p:grpSp>
        <p:nvGrpSpPr>
          <p:cNvPr id="50" name="Group 49"/>
          <p:cNvGrpSpPr/>
          <p:nvPr/>
        </p:nvGrpSpPr>
        <p:grpSpPr>
          <a:xfrm>
            <a:off x="1925713" y="319183"/>
            <a:ext cx="6628470" cy="5702106"/>
            <a:chOff x="1472158" y="82918"/>
            <a:chExt cx="6985259" cy="5777563"/>
          </a:xfrm>
        </p:grpSpPr>
        <p:grpSp>
          <p:nvGrpSpPr>
            <p:cNvPr id="51" name="Group 50"/>
            <p:cNvGrpSpPr/>
            <p:nvPr/>
          </p:nvGrpSpPr>
          <p:grpSpPr>
            <a:xfrm>
              <a:off x="1473665" y="877815"/>
              <a:ext cx="6485620" cy="1422002"/>
              <a:chOff x="444827" y="1855585"/>
              <a:chExt cx="9548681" cy="2279466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2331684" y="3733867"/>
                <a:ext cx="1713678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Spoor in </a:t>
                </a:r>
                <a:r>
                  <a:rPr lang="en-GB" sz="1000" b="1" dirty="0" err="1">
                    <a:latin typeface="+mn-lt"/>
                  </a:rPr>
                  <a:t>dienst</a:t>
                </a: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692034" y="3733867"/>
                <a:ext cx="1856833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Spoor in </a:t>
                </a:r>
                <a:r>
                  <a:rPr lang="en-GB" sz="1000" b="1" dirty="0" err="1">
                    <a:latin typeface="+mn-lt"/>
                  </a:rPr>
                  <a:t>dienst</a:t>
                </a:r>
                <a:endParaRPr lang="en-GB" sz="1000" b="1" dirty="0">
                  <a:latin typeface="+mn-lt"/>
                </a:endParaRPr>
              </a:p>
            </p:txBody>
          </p:sp>
          <p:cxnSp>
            <p:nvCxnSpPr>
              <p:cNvPr id="160" name="Straight Connector 159"/>
              <p:cNvCxnSpPr/>
              <p:nvPr/>
            </p:nvCxnSpPr>
            <p:spPr>
              <a:xfrm flipV="1">
                <a:off x="444827" y="3610342"/>
                <a:ext cx="9548681" cy="474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6038101" y="2639379"/>
                <a:ext cx="1587095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srgbClr val="FFC000"/>
                    </a:solidFill>
                    <a:latin typeface="+mn-lt"/>
                  </a:rPr>
                  <a:t>VA</a:t>
                </a:r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>
                <a:off x="6849761" y="3130286"/>
                <a:ext cx="636238" cy="48715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86933" y="2968931"/>
                <a:ext cx="2003179" cy="450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54599" y="2968931"/>
                <a:ext cx="2003179" cy="437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5" name="Straight Connector 164"/>
              <p:cNvCxnSpPr/>
              <p:nvPr/>
            </p:nvCxnSpPr>
            <p:spPr>
              <a:xfrm flipV="1">
                <a:off x="6531113" y="3133280"/>
                <a:ext cx="333082" cy="19866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4163292" y="3332021"/>
                <a:ext cx="4037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1874400" y="3092997"/>
                <a:ext cx="320406" cy="23426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1270010" y="3105180"/>
                <a:ext cx="615874" cy="54174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7495165" y="1855585"/>
                <a:ext cx="20135" cy="175490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 flipV="1">
                <a:off x="6124506" y="3018441"/>
                <a:ext cx="1414289" cy="9010"/>
              </a:xfrm>
              <a:prstGeom prst="straightConnector1">
                <a:avLst/>
              </a:prstGeom>
              <a:ln w="34925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6146006" y="2301898"/>
                <a:ext cx="20135" cy="818677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2527108" y="2314929"/>
                <a:ext cx="20135" cy="818677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18681" y="1892016"/>
                <a:ext cx="20135" cy="175490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 flipV="1">
                <a:off x="1183207" y="3027841"/>
                <a:ext cx="1414289" cy="9010"/>
              </a:xfrm>
              <a:prstGeom prst="straightConnector1">
                <a:avLst/>
              </a:prstGeom>
              <a:ln w="34925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TextBox 174"/>
              <p:cNvSpPr txBox="1"/>
              <p:nvPr/>
            </p:nvSpPr>
            <p:spPr>
              <a:xfrm>
                <a:off x="1092338" y="2639378"/>
                <a:ext cx="1587095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srgbClr val="FFC000"/>
                    </a:solidFill>
                    <a:latin typeface="+mn-lt"/>
                  </a:rPr>
                  <a:t>VA</a:t>
                </a:r>
              </a:p>
            </p:txBody>
          </p:sp>
          <p:cxnSp>
            <p:nvCxnSpPr>
              <p:cNvPr id="176" name="Straight Connector 175"/>
              <p:cNvCxnSpPr/>
              <p:nvPr/>
            </p:nvCxnSpPr>
            <p:spPr>
              <a:xfrm>
                <a:off x="3728131" y="2233026"/>
                <a:ext cx="20135" cy="8186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4969267" y="2224556"/>
                <a:ext cx="20135" cy="8186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 flipV="1">
                <a:off x="3714153" y="2932398"/>
                <a:ext cx="1285717" cy="901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extBox 178"/>
              <p:cNvSpPr txBox="1"/>
              <p:nvPr/>
            </p:nvSpPr>
            <p:spPr>
              <a:xfrm>
                <a:off x="3549582" y="2523732"/>
                <a:ext cx="1587095" cy="401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TUSSENSPOOR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229910" y="82918"/>
              <a:ext cx="1584446" cy="1874185"/>
              <a:chOff x="5229910" y="82918"/>
              <a:chExt cx="1584446" cy="1874185"/>
            </a:xfrm>
          </p:grpSpPr>
          <p:sp>
            <p:nvSpPr>
              <p:cNvPr id="123" name="Rectangular Callout 50"/>
              <p:cNvSpPr>
                <a:spLocks noChangeArrowheads="1"/>
              </p:cNvSpPr>
              <p:nvPr/>
            </p:nvSpPr>
            <p:spPr bwMode="auto">
              <a:xfrm>
                <a:off x="6287979" y="451711"/>
                <a:ext cx="521217" cy="115726"/>
              </a:xfrm>
              <a:prstGeom prst="wedgeRectCallout">
                <a:avLst>
                  <a:gd name="adj1" fmla="val 18636"/>
                  <a:gd name="adj2" fmla="val 235954"/>
                </a:avLst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900" b="1" dirty="0">
                    <a:solidFill>
                      <a:schemeClr val="bg1"/>
                    </a:solidFill>
                  </a:rPr>
                  <a:t>ALARM!</a:t>
                </a:r>
                <a:endParaRPr lang="nl-BE" altLang="en-US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Cloud Callout 123"/>
              <p:cNvSpPr/>
              <p:nvPr/>
            </p:nvSpPr>
            <p:spPr>
              <a:xfrm>
                <a:off x="5229910" y="82918"/>
                <a:ext cx="882130" cy="647910"/>
              </a:xfrm>
              <a:prstGeom prst="cloudCallout">
                <a:avLst>
                  <a:gd name="adj1" fmla="val 121591"/>
                  <a:gd name="adj2" fmla="val 7157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5" name="Groupe 32"/>
              <p:cNvGrpSpPr/>
              <p:nvPr/>
            </p:nvGrpSpPr>
            <p:grpSpPr>
              <a:xfrm>
                <a:off x="5398238" y="203684"/>
                <a:ext cx="381655" cy="370710"/>
                <a:chOff x="2332909" y="2329640"/>
                <a:chExt cx="3543300" cy="3876675"/>
              </a:xfrm>
              <a:solidFill>
                <a:srgbClr val="FF3131">
                  <a:alpha val="36078"/>
                </a:srgbClr>
              </a:solidFill>
            </p:grpSpPr>
            <p:pic>
              <p:nvPicPr>
                <p:cNvPr id="150" name="Image 3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5897" b="97297" l="9677" r="89785">
                              <a14:foregroundMark x1="18548" y1="28993" x2="18548" y2="28993"/>
                              <a14:foregroundMark x1="18280" y1="27518" x2="18280" y2="27518"/>
                              <a14:foregroundMark x1="18011" y1="25799" x2="18011" y2="25799"/>
                              <a14:foregroundMark x1="18280" y1="24324" x2="18280" y2="24324"/>
                              <a14:foregroundMark x1="18280" y1="23342" x2="18280" y2="23342"/>
                              <a14:foregroundMark x1="17742" y1="28501" x2="17742" y2="28501"/>
                              <a14:foregroundMark x1="18011" y1="24816" x2="18011" y2="2481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2909" y="2329640"/>
                  <a:ext cx="3543300" cy="3876675"/>
                </a:xfrm>
                <a:prstGeom prst="rect">
                  <a:avLst/>
                </a:prstGeom>
                <a:grpFill/>
              </p:spPr>
            </p:pic>
            <p:cxnSp>
              <p:nvCxnSpPr>
                <p:cNvPr id="152" name="Connecteur droit 34"/>
                <p:cNvCxnSpPr/>
                <p:nvPr/>
              </p:nvCxnSpPr>
              <p:spPr>
                <a:xfrm>
                  <a:off x="2958669" y="3415861"/>
                  <a:ext cx="0" cy="1981971"/>
                </a:xfrm>
                <a:prstGeom prst="line">
                  <a:avLst/>
                </a:prstGeom>
                <a:grpFill/>
                <a:ln w="38100">
                  <a:solidFill>
                    <a:srgbClr val="F3FA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23490" y1="58239" x2="9396" y2="49432"/>
                            <a14:foregroundMark x1="9396" y1="49148" x2="6040" y2="42330"/>
                            <a14:foregroundMark x1="6040" y1="42330" x2="10738" y2="30682"/>
                            <a14:foregroundMark x1="12081" y1="30398" x2="18792" y2="24716"/>
                            <a14:foregroundMark x1="18792" y1="24716" x2="34899" y2="19602"/>
                            <a14:foregroundMark x1="35570" y1="19034" x2="41611" y2="16477"/>
                            <a14:foregroundMark x1="41611" y1="16477" x2="32215" y2="9659"/>
                            <a14:foregroundMark x1="32215" y1="9375" x2="38255" y2="4545"/>
                            <a14:foregroundMark x1="38255" y1="4545" x2="45638" y2="568"/>
                            <a14:foregroundMark x1="45638" y1="568" x2="57047" y2="1136"/>
                            <a14:foregroundMark x1="57047" y1="1136" x2="63087" y2="2557"/>
                            <a14:foregroundMark x1="63087" y1="2557" x2="63758" y2="4830"/>
                            <a14:foregroundMark x1="63758" y1="4830" x2="70470" y2="6250"/>
                            <a14:foregroundMark x1="70470" y1="6250" x2="71141" y2="10227"/>
                            <a14:foregroundMark x1="71141" y1="10227" x2="69128" y2="12784"/>
                            <a14:foregroundMark x1="69128" y1="12784" x2="66443" y2="14205"/>
                            <a14:foregroundMark x1="66443" y1="14205" x2="61745" y2="17045"/>
                            <a14:foregroundMark x1="63758" y1="17330" x2="79866" y2="22159"/>
                            <a14:foregroundMark x1="79866" y1="22159" x2="87919" y2="25568"/>
                            <a14:foregroundMark x1="87919" y1="25568" x2="96644" y2="33807"/>
                            <a14:foregroundMark x1="96644" y1="33807" x2="99329" y2="38352"/>
                            <a14:foregroundMark x1="84564" y1="43466" x2="86577" y2="45739"/>
                            <a14:foregroundMark x1="88591" y1="45455" x2="88591" y2="45455"/>
                            <a14:foregroundMark x1="84564" y1="45455" x2="84564" y2="63920"/>
                            <a14:foregroundMark x1="85235" y1="64489" x2="80537" y2="64489"/>
                            <a14:foregroundMark x1="80537" y1="64489" x2="75839" y2="81534"/>
                            <a14:foregroundMark x1="75839" y1="81534" x2="75839" y2="87216"/>
                            <a14:foregroundMark x1="75839" y1="87216" x2="79195" y2="92898"/>
                            <a14:foregroundMark x1="79195" y1="93750" x2="91275" y2="93466"/>
                            <a14:foregroundMark x1="91275" y1="93466" x2="92617" y2="96875"/>
                            <a14:foregroundMark x1="87919" y1="98011" x2="75168" y2="96591"/>
                            <a14:foregroundMark x1="75168" y1="96591" x2="69799" y2="96023"/>
                            <a14:foregroundMark x1="69799" y1="96023" x2="69799" y2="97159"/>
                            <a14:foregroundMark x1="69799" y1="97159" x2="60403" y2="96023"/>
                            <a14:foregroundMark x1="60403" y1="96023" x2="57047" y2="66761"/>
                            <a14:foregroundMark x1="56376" y1="67614" x2="48993" y2="81250"/>
                            <a14:foregroundMark x1="48993" y1="81250" x2="46980" y2="89773"/>
                            <a14:foregroundMark x1="46980" y1="89773" x2="46980" y2="93750"/>
                            <a14:foregroundMark x1="46980" y1="93750" x2="43624" y2="95739"/>
                            <a14:foregroundMark x1="43624" y1="95739" x2="42282" y2="99148"/>
                            <a14:foregroundMark x1="42282" y1="99148" x2="28859" y2="99432"/>
                            <a14:foregroundMark x1="28859" y1="99432" x2="28188" y2="98295"/>
                            <a14:foregroundMark x1="28188" y1="98295" x2="32215" y2="95739"/>
                            <a14:foregroundMark x1="32215" y1="95739" x2="29530" y2="92045"/>
                            <a14:foregroundMark x1="29530" y1="92045" x2="33557" y2="73580"/>
                            <a14:foregroundMark x1="33557" y1="73295" x2="32215" y2="64773"/>
                            <a14:foregroundMark x1="32215" y1="64773" x2="24161" y2="64205"/>
                            <a14:foregroundMark x1="24161" y1="64205" x2="25503" y2="58239"/>
                            <a14:foregroundMark x1="54362" y1="12784" x2="54362" y2="12784"/>
                            <a14:foregroundMark x1="92617" y1="40057" x2="92617" y2="40057"/>
                            <a14:foregroundMark x1="50336" y1="11080" x2="50336" y2="11080"/>
                            <a14:backgroundMark x1="12081" y1="18466" x2="12081" y2="18466"/>
                            <a14:backgroundMark x1="87248" y1="16193" x2="87248" y2="16193"/>
                            <a14:backgroundMark x1="94631" y1="72443" x2="94631" y2="72443"/>
                            <a14:backgroundMark x1="16779" y1="73295" x2="16779" y2="7329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9944" y="839403"/>
                <a:ext cx="474412" cy="111770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472158" y="2586573"/>
              <a:ext cx="6485620" cy="1422002"/>
              <a:chOff x="444827" y="1855585"/>
              <a:chExt cx="9548681" cy="227946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2331684" y="3733867"/>
                <a:ext cx="1713678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Spoor in </a:t>
                </a:r>
                <a:r>
                  <a:rPr lang="en-GB" sz="1000" b="1" dirty="0" err="1">
                    <a:latin typeface="+mn-lt"/>
                  </a:rPr>
                  <a:t>dienst</a:t>
                </a: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692034" y="3733867"/>
                <a:ext cx="1856833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Spoor in </a:t>
                </a:r>
                <a:r>
                  <a:rPr lang="en-GB" sz="1000" b="1" dirty="0" err="1">
                    <a:latin typeface="+mn-lt"/>
                  </a:rPr>
                  <a:t>dienst</a:t>
                </a:r>
                <a:endParaRPr lang="en-GB" sz="1000" b="1" dirty="0">
                  <a:latin typeface="+mn-lt"/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flipV="1">
                <a:off x="444827" y="3610342"/>
                <a:ext cx="9548681" cy="474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6038101" y="2639379"/>
                <a:ext cx="1587095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srgbClr val="FFC000"/>
                    </a:solidFill>
                    <a:latin typeface="+mn-lt"/>
                  </a:rPr>
                  <a:t>VA</a:t>
                </a: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6849761" y="3130286"/>
                <a:ext cx="636238" cy="48715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86934" y="2968931"/>
                <a:ext cx="2003179" cy="450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54599" y="2968931"/>
                <a:ext cx="2003179" cy="437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8" name="Straight Connector 107"/>
              <p:cNvCxnSpPr/>
              <p:nvPr/>
            </p:nvCxnSpPr>
            <p:spPr>
              <a:xfrm flipV="1">
                <a:off x="6531113" y="3133280"/>
                <a:ext cx="333082" cy="19866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163292" y="3332021"/>
                <a:ext cx="4037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 flipV="1">
                <a:off x="1874400" y="3092997"/>
                <a:ext cx="320406" cy="23426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1270010" y="3105180"/>
                <a:ext cx="615874" cy="54174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7495165" y="1855585"/>
                <a:ext cx="20135" cy="175490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flipV="1">
                <a:off x="6124506" y="3018441"/>
                <a:ext cx="1414289" cy="9010"/>
              </a:xfrm>
              <a:prstGeom prst="straightConnector1">
                <a:avLst/>
              </a:prstGeom>
              <a:ln w="34925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6146006" y="2301898"/>
                <a:ext cx="20135" cy="818677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2527108" y="2314929"/>
                <a:ext cx="20135" cy="818677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218681" y="1892016"/>
                <a:ext cx="20135" cy="175490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1183207" y="3027841"/>
                <a:ext cx="1414289" cy="9010"/>
              </a:xfrm>
              <a:prstGeom prst="straightConnector1">
                <a:avLst/>
              </a:prstGeom>
              <a:ln w="34925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/>
              <p:cNvSpPr txBox="1"/>
              <p:nvPr/>
            </p:nvSpPr>
            <p:spPr>
              <a:xfrm>
                <a:off x="1092338" y="2639378"/>
                <a:ext cx="1587095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srgbClr val="FFC000"/>
                    </a:solidFill>
                    <a:latin typeface="+mn-lt"/>
                  </a:rPr>
                  <a:t>VA</a:t>
                </a:r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>
                <a:off x="3728131" y="2233026"/>
                <a:ext cx="20135" cy="8186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969267" y="2224556"/>
                <a:ext cx="20135" cy="8186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flipV="1">
                <a:off x="3714153" y="2932398"/>
                <a:ext cx="1285717" cy="901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3585473" y="2523964"/>
                <a:ext cx="1587095" cy="401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TUSSENSPOOR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316195" y="2015114"/>
              <a:ext cx="1765681" cy="1649549"/>
              <a:chOff x="6339944" y="307554"/>
              <a:chExt cx="1765681" cy="1649549"/>
            </a:xfrm>
          </p:grpSpPr>
          <p:cxnSp>
            <p:nvCxnSpPr>
              <p:cNvPr id="99" name="Connecteur droit 34"/>
              <p:cNvCxnSpPr/>
              <p:nvPr/>
            </p:nvCxnSpPr>
            <p:spPr>
              <a:xfrm>
                <a:off x="8105625" y="307554"/>
                <a:ext cx="0" cy="189527"/>
              </a:xfrm>
              <a:prstGeom prst="line">
                <a:avLst/>
              </a:prstGeom>
              <a:solidFill>
                <a:srgbClr val="FF3131">
                  <a:alpha val="36078"/>
                </a:srgbClr>
              </a:solidFill>
              <a:ln w="38100">
                <a:solidFill>
                  <a:srgbClr val="F3F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23490" y1="58239" x2="9396" y2="49432"/>
                            <a14:foregroundMark x1="9396" y1="49148" x2="6040" y2="42330"/>
                            <a14:foregroundMark x1="6040" y1="42330" x2="10738" y2="30682"/>
                            <a14:foregroundMark x1="12081" y1="30398" x2="18792" y2="24716"/>
                            <a14:foregroundMark x1="18792" y1="24716" x2="34899" y2="19602"/>
                            <a14:foregroundMark x1="35570" y1="19034" x2="41611" y2="16477"/>
                            <a14:foregroundMark x1="41611" y1="16477" x2="32215" y2="9659"/>
                            <a14:foregroundMark x1="32215" y1="9375" x2="38255" y2="4545"/>
                            <a14:foregroundMark x1="38255" y1="4545" x2="45638" y2="568"/>
                            <a14:foregroundMark x1="45638" y1="568" x2="57047" y2="1136"/>
                            <a14:foregroundMark x1="57047" y1="1136" x2="63087" y2="2557"/>
                            <a14:foregroundMark x1="63087" y1="2557" x2="63758" y2="4830"/>
                            <a14:foregroundMark x1="63758" y1="4830" x2="70470" y2="6250"/>
                            <a14:foregroundMark x1="70470" y1="6250" x2="71141" y2="10227"/>
                            <a14:foregroundMark x1="71141" y1="10227" x2="69128" y2="12784"/>
                            <a14:foregroundMark x1="69128" y1="12784" x2="66443" y2="14205"/>
                            <a14:foregroundMark x1="66443" y1="14205" x2="61745" y2="17045"/>
                            <a14:foregroundMark x1="63758" y1="17330" x2="79866" y2="22159"/>
                            <a14:foregroundMark x1="79866" y1="22159" x2="87919" y2="25568"/>
                            <a14:foregroundMark x1="87919" y1="25568" x2="96644" y2="33807"/>
                            <a14:foregroundMark x1="96644" y1="33807" x2="99329" y2="38352"/>
                            <a14:foregroundMark x1="84564" y1="43466" x2="86577" y2="45739"/>
                            <a14:foregroundMark x1="88591" y1="45455" x2="88591" y2="45455"/>
                            <a14:foregroundMark x1="84564" y1="45455" x2="84564" y2="63920"/>
                            <a14:foregroundMark x1="85235" y1="64489" x2="80537" y2="64489"/>
                            <a14:foregroundMark x1="80537" y1="64489" x2="75839" y2="81534"/>
                            <a14:foregroundMark x1="75839" y1="81534" x2="75839" y2="87216"/>
                            <a14:foregroundMark x1="75839" y1="87216" x2="79195" y2="92898"/>
                            <a14:foregroundMark x1="79195" y1="93750" x2="91275" y2="93466"/>
                            <a14:foregroundMark x1="91275" y1="93466" x2="92617" y2="96875"/>
                            <a14:foregroundMark x1="87919" y1="98011" x2="75168" y2="96591"/>
                            <a14:foregroundMark x1="75168" y1="96591" x2="69799" y2="96023"/>
                            <a14:foregroundMark x1="69799" y1="96023" x2="69799" y2="97159"/>
                            <a14:foregroundMark x1="69799" y1="97159" x2="60403" y2="96023"/>
                            <a14:foregroundMark x1="60403" y1="96023" x2="57047" y2="66761"/>
                            <a14:foregroundMark x1="56376" y1="67614" x2="48993" y2="81250"/>
                            <a14:foregroundMark x1="48993" y1="81250" x2="46980" y2="89773"/>
                            <a14:foregroundMark x1="46980" y1="89773" x2="46980" y2="93750"/>
                            <a14:foregroundMark x1="46980" y1="93750" x2="43624" y2="95739"/>
                            <a14:foregroundMark x1="43624" y1="95739" x2="42282" y2="99148"/>
                            <a14:foregroundMark x1="42282" y1="99148" x2="28859" y2="99432"/>
                            <a14:foregroundMark x1="28859" y1="99432" x2="28188" y2="98295"/>
                            <a14:foregroundMark x1="28188" y1="98295" x2="32215" y2="95739"/>
                            <a14:foregroundMark x1="32215" y1="95739" x2="29530" y2="92045"/>
                            <a14:foregroundMark x1="29530" y1="92045" x2="33557" y2="73580"/>
                            <a14:foregroundMark x1="33557" y1="73295" x2="32215" y2="64773"/>
                            <a14:foregroundMark x1="32215" y1="64773" x2="24161" y2="64205"/>
                            <a14:foregroundMark x1="24161" y1="64205" x2="25503" y2="58239"/>
                            <a14:foregroundMark x1="54362" y1="12784" x2="54362" y2="12784"/>
                            <a14:foregroundMark x1="92617" y1="40057" x2="92617" y2="40057"/>
                            <a14:foregroundMark x1="50336" y1="11080" x2="50336" y2="11080"/>
                            <a14:backgroundMark x1="12081" y1="18466" x2="12081" y2="18466"/>
                            <a14:backgroundMark x1="87248" y1="16193" x2="87248" y2="16193"/>
                            <a14:backgroundMark x1="94631" y1="72443" x2="94631" y2="72443"/>
                            <a14:backgroundMark x1="16779" y1="73295" x2="16779" y2="7329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9944" y="839403"/>
                <a:ext cx="474412" cy="111770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1494294" y="4438479"/>
              <a:ext cx="6485620" cy="1422002"/>
              <a:chOff x="444827" y="1855585"/>
              <a:chExt cx="9548681" cy="2279466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2331684" y="3733867"/>
                <a:ext cx="1713678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Spoor in </a:t>
                </a:r>
                <a:r>
                  <a:rPr lang="en-GB" sz="1000" b="1" dirty="0" err="1">
                    <a:latin typeface="+mn-lt"/>
                  </a:rPr>
                  <a:t>dienst</a:t>
                </a:r>
                <a:endParaRPr lang="en-GB" sz="1000" b="1" dirty="0">
                  <a:latin typeface="+mn-lt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692034" y="3733867"/>
                <a:ext cx="1856833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Spoor in </a:t>
                </a:r>
                <a:r>
                  <a:rPr lang="en-GB" sz="1000" b="1" dirty="0" err="1">
                    <a:latin typeface="+mn-lt"/>
                  </a:rPr>
                  <a:t>dienst</a:t>
                </a:r>
                <a:endParaRPr lang="en-GB" sz="1000" b="1" dirty="0">
                  <a:latin typeface="+mn-lt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V="1">
                <a:off x="444827" y="3610342"/>
                <a:ext cx="9548681" cy="474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6038101" y="2639379"/>
                <a:ext cx="1587095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srgbClr val="FFC000"/>
                    </a:solidFill>
                    <a:latin typeface="+mn-lt"/>
                  </a:rPr>
                  <a:t>VA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6849761" y="3130286"/>
                <a:ext cx="636238" cy="48715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86933" y="2968931"/>
                <a:ext cx="2003179" cy="450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54599" y="2968931"/>
                <a:ext cx="2003179" cy="437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5" name="Straight Connector 74"/>
              <p:cNvCxnSpPr/>
              <p:nvPr/>
            </p:nvCxnSpPr>
            <p:spPr>
              <a:xfrm flipV="1">
                <a:off x="6531113" y="3133280"/>
                <a:ext cx="333082" cy="19866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163292" y="3332021"/>
                <a:ext cx="4037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 flipV="1">
                <a:off x="1874400" y="3092997"/>
                <a:ext cx="320406" cy="23426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1270010" y="3105180"/>
                <a:ext cx="615874" cy="54174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7495165" y="1855585"/>
                <a:ext cx="20135" cy="175490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V="1">
                <a:off x="6124506" y="3018441"/>
                <a:ext cx="1414289" cy="9010"/>
              </a:xfrm>
              <a:prstGeom prst="straightConnector1">
                <a:avLst/>
              </a:prstGeom>
              <a:ln w="34925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146006" y="2301898"/>
                <a:ext cx="20135" cy="818677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527108" y="2314929"/>
                <a:ext cx="20135" cy="818677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18681" y="1892016"/>
                <a:ext cx="20135" cy="175490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V="1">
                <a:off x="1183207" y="3027841"/>
                <a:ext cx="1414289" cy="9010"/>
              </a:xfrm>
              <a:prstGeom prst="straightConnector1">
                <a:avLst/>
              </a:prstGeom>
              <a:ln w="34925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1092338" y="2639378"/>
                <a:ext cx="1587095" cy="40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srgbClr val="FFC000"/>
                    </a:solidFill>
                    <a:latin typeface="+mn-lt"/>
                  </a:rPr>
                  <a:t>VA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3728131" y="2233026"/>
                <a:ext cx="20135" cy="8186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969267" y="2224556"/>
                <a:ext cx="20135" cy="8186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flipV="1">
                <a:off x="3714153" y="2932398"/>
                <a:ext cx="1285717" cy="901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3585473" y="2505731"/>
                <a:ext cx="1587095" cy="401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TUSSENSPOOR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334533" y="3856702"/>
              <a:ext cx="1765681" cy="1649549"/>
              <a:chOff x="6339944" y="307554"/>
              <a:chExt cx="1765681" cy="1649549"/>
            </a:xfrm>
          </p:grpSpPr>
          <p:cxnSp>
            <p:nvCxnSpPr>
              <p:cNvPr id="65" name="Connecteur droit 34"/>
              <p:cNvCxnSpPr/>
              <p:nvPr/>
            </p:nvCxnSpPr>
            <p:spPr>
              <a:xfrm>
                <a:off x="8105625" y="307554"/>
                <a:ext cx="0" cy="189527"/>
              </a:xfrm>
              <a:prstGeom prst="line">
                <a:avLst/>
              </a:prstGeom>
              <a:solidFill>
                <a:srgbClr val="FF3131">
                  <a:alpha val="36078"/>
                </a:srgbClr>
              </a:solidFill>
              <a:ln w="38100">
                <a:solidFill>
                  <a:srgbClr val="F3FA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23490" y1="58239" x2="9396" y2="49432"/>
                            <a14:foregroundMark x1="9396" y1="49148" x2="6040" y2="42330"/>
                            <a14:foregroundMark x1="6040" y1="42330" x2="10738" y2="30682"/>
                            <a14:foregroundMark x1="12081" y1="30398" x2="18792" y2="24716"/>
                            <a14:foregroundMark x1="18792" y1="24716" x2="34899" y2="19602"/>
                            <a14:foregroundMark x1="35570" y1="19034" x2="41611" y2="16477"/>
                            <a14:foregroundMark x1="41611" y1="16477" x2="32215" y2="9659"/>
                            <a14:foregroundMark x1="32215" y1="9375" x2="38255" y2="4545"/>
                            <a14:foregroundMark x1="38255" y1="4545" x2="45638" y2="568"/>
                            <a14:foregroundMark x1="45638" y1="568" x2="57047" y2="1136"/>
                            <a14:foregroundMark x1="57047" y1="1136" x2="63087" y2="2557"/>
                            <a14:foregroundMark x1="63087" y1="2557" x2="63758" y2="4830"/>
                            <a14:foregroundMark x1="63758" y1="4830" x2="70470" y2="6250"/>
                            <a14:foregroundMark x1="70470" y1="6250" x2="71141" y2="10227"/>
                            <a14:foregroundMark x1="71141" y1="10227" x2="69128" y2="12784"/>
                            <a14:foregroundMark x1="69128" y1="12784" x2="66443" y2="14205"/>
                            <a14:foregroundMark x1="66443" y1="14205" x2="61745" y2="17045"/>
                            <a14:foregroundMark x1="63758" y1="17330" x2="79866" y2="22159"/>
                            <a14:foregroundMark x1="79866" y1="22159" x2="87919" y2="25568"/>
                            <a14:foregroundMark x1="87919" y1="25568" x2="96644" y2="33807"/>
                            <a14:foregroundMark x1="96644" y1="33807" x2="99329" y2="38352"/>
                            <a14:foregroundMark x1="84564" y1="43466" x2="86577" y2="45739"/>
                            <a14:foregroundMark x1="88591" y1="45455" x2="88591" y2="45455"/>
                            <a14:foregroundMark x1="84564" y1="45455" x2="84564" y2="63920"/>
                            <a14:foregroundMark x1="85235" y1="64489" x2="80537" y2="64489"/>
                            <a14:foregroundMark x1="80537" y1="64489" x2="75839" y2="81534"/>
                            <a14:foregroundMark x1="75839" y1="81534" x2="75839" y2="87216"/>
                            <a14:foregroundMark x1="75839" y1="87216" x2="79195" y2="92898"/>
                            <a14:foregroundMark x1="79195" y1="93750" x2="91275" y2="93466"/>
                            <a14:foregroundMark x1="91275" y1="93466" x2="92617" y2="96875"/>
                            <a14:foregroundMark x1="87919" y1="98011" x2="75168" y2="96591"/>
                            <a14:foregroundMark x1="75168" y1="96591" x2="69799" y2="96023"/>
                            <a14:foregroundMark x1="69799" y1="96023" x2="69799" y2="97159"/>
                            <a14:foregroundMark x1="69799" y1="97159" x2="60403" y2="96023"/>
                            <a14:foregroundMark x1="60403" y1="96023" x2="57047" y2="66761"/>
                            <a14:foregroundMark x1="56376" y1="67614" x2="48993" y2="81250"/>
                            <a14:foregroundMark x1="48993" y1="81250" x2="46980" y2="89773"/>
                            <a14:foregroundMark x1="46980" y1="89773" x2="46980" y2="93750"/>
                            <a14:foregroundMark x1="46980" y1="93750" x2="43624" y2="95739"/>
                            <a14:foregroundMark x1="43624" y1="95739" x2="42282" y2="99148"/>
                            <a14:foregroundMark x1="42282" y1="99148" x2="28859" y2="99432"/>
                            <a14:foregroundMark x1="28859" y1="99432" x2="28188" y2="98295"/>
                            <a14:foregroundMark x1="28188" y1="98295" x2="32215" y2="95739"/>
                            <a14:foregroundMark x1="32215" y1="95739" x2="29530" y2="92045"/>
                            <a14:foregroundMark x1="29530" y1="92045" x2="33557" y2="73580"/>
                            <a14:foregroundMark x1="33557" y1="73295" x2="32215" y2="64773"/>
                            <a14:foregroundMark x1="32215" y1="64773" x2="24161" y2="64205"/>
                            <a14:foregroundMark x1="24161" y1="64205" x2="25503" y2="58239"/>
                            <a14:foregroundMark x1="54362" y1="12784" x2="54362" y2="12784"/>
                            <a14:foregroundMark x1="92617" y1="40057" x2="92617" y2="40057"/>
                            <a14:foregroundMark x1="50336" y1="11080" x2="50336" y2="11080"/>
                            <a14:backgroundMark x1="12081" y1="18466" x2="12081" y2="18466"/>
                            <a14:backgroundMark x1="87248" y1="16193" x2="87248" y2="16193"/>
                            <a14:backgroundMark x1="94631" y1="72443" x2="94631" y2="72443"/>
                            <a14:backgroundMark x1="16779" y1="73295" x2="16779" y2="7329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9944" y="839403"/>
                <a:ext cx="474412" cy="111770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57" name="Imag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4792" y="3854362"/>
              <a:ext cx="2323657" cy="1404008"/>
            </a:xfrm>
            <a:prstGeom prst="rect">
              <a:avLst/>
            </a:prstGeom>
          </p:spPr>
        </p:pic>
        <p:pic>
          <p:nvPicPr>
            <p:cNvPr id="58" name="Imag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0564" y="2426679"/>
              <a:ext cx="672222" cy="619375"/>
            </a:xfrm>
            <a:prstGeom prst="rect">
              <a:avLst/>
            </a:prstGeom>
          </p:spPr>
        </p:pic>
        <p:sp>
          <p:nvSpPr>
            <p:cNvPr id="60" name="Cloud Callout 59"/>
            <p:cNvSpPr/>
            <p:nvPr/>
          </p:nvSpPr>
          <p:spPr>
            <a:xfrm>
              <a:off x="7349520" y="2017916"/>
              <a:ext cx="875634" cy="246532"/>
            </a:xfrm>
            <a:prstGeom prst="cloudCallout">
              <a:avLst>
                <a:gd name="adj1" fmla="val -32151"/>
                <a:gd name="adj2" fmla="val 144581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STOP</a:t>
              </a:r>
            </a:p>
          </p:txBody>
        </p:sp>
        <p:sp>
          <p:nvSpPr>
            <p:cNvPr id="61" name="Rectangular Callout 50"/>
            <p:cNvSpPr>
              <a:spLocks noChangeArrowheads="1"/>
            </p:cNvSpPr>
            <p:nvPr/>
          </p:nvSpPr>
          <p:spPr bwMode="auto">
            <a:xfrm>
              <a:off x="6349182" y="2172425"/>
              <a:ext cx="521217" cy="115726"/>
            </a:xfrm>
            <a:prstGeom prst="wedgeRectCallout">
              <a:avLst>
                <a:gd name="adj1" fmla="val 18636"/>
                <a:gd name="adj2" fmla="val 235954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schemeClr val="bg1"/>
                  </a:solidFill>
                </a:rPr>
                <a:t>ALARM!</a:t>
              </a:r>
              <a:endParaRPr lang="nl-BE" altLang="en-US" sz="800" b="1" dirty="0">
                <a:solidFill>
                  <a:schemeClr val="bg1"/>
                </a:solidFill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782" y="702094"/>
              <a:ext cx="1583406" cy="128781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011" y="4264273"/>
              <a:ext cx="1583406" cy="128781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148" y="2457443"/>
              <a:ext cx="1583406" cy="1287813"/>
            </a:xfrm>
            <a:prstGeom prst="rect">
              <a:avLst/>
            </a:prstGeom>
          </p:spPr>
        </p:pic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1329A991-0BA4-493B-8512-7BF0F27EEFB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033" t="13513" r="17012" b="18532"/>
          <a:stretch/>
        </p:blipFill>
        <p:spPr>
          <a:xfrm>
            <a:off x="7963039" y="4688823"/>
            <a:ext cx="383258" cy="3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1132071" y="274513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 err="1">
                <a:solidFill>
                  <a:srgbClr val="0070C0"/>
                </a:solidFill>
              </a:rPr>
              <a:t>Tijd</a:t>
            </a:r>
            <a:r>
              <a:rPr lang="en-US" sz="1800" b="1" kern="0" dirty="0">
                <a:solidFill>
                  <a:srgbClr val="0070C0"/>
                </a:solidFill>
              </a:rPr>
              <a:t> van </a:t>
            </a:r>
            <a:r>
              <a:rPr lang="en-US" sz="1800" b="1" kern="0" dirty="0" err="1">
                <a:solidFill>
                  <a:srgbClr val="0070C0"/>
                </a:solidFill>
              </a:rPr>
              <a:t>vrijmaking</a:t>
            </a:r>
            <a:r>
              <a:rPr lang="en-US" sz="1800" b="1" kern="0" dirty="0">
                <a:solidFill>
                  <a:srgbClr val="0070C0"/>
                </a:solidFill>
              </a:rPr>
              <a:t>: </a:t>
            </a:r>
            <a:r>
              <a:rPr lang="en-US" sz="1800" b="1" kern="0" dirty="0" err="1">
                <a:solidFill>
                  <a:srgbClr val="0070C0"/>
                </a:solidFill>
              </a:rPr>
              <a:t>definitie</a:t>
            </a:r>
            <a:endParaRPr lang="en-US" sz="1800" b="1" kern="0" dirty="0">
              <a:solidFill>
                <a:srgbClr val="0070C0"/>
              </a:solidFill>
            </a:endParaRPr>
          </a:p>
        </p:txBody>
      </p:sp>
      <p:sp>
        <p:nvSpPr>
          <p:cNvPr id="17" name="Rounded Rectangle 12"/>
          <p:cNvSpPr/>
          <p:nvPr/>
        </p:nvSpPr>
        <p:spPr bwMode="auto">
          <a:xfrm>
            <a:off x="1176020" y="1133301"/>
            <a:ext cx="10248572" cy="814029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b="1" dirty="0">
                <a:latin typeface="+mn-lt"/>
              </a:rPr>
              <a:t>De </a:t>
            </a:r>
            <a:r>
              <a:rPr lang="fr-BE" b="1" dirty="0" err="1">
                <a:latin typeface="+mn-lt"/>
              </a:rPr>
              <a:t>tijd</a:t>
            </a:r>
            <a:r>
              <a:rPr lang="fr-BE" b="1" dirty="0">
                <a:latin typeface="+mn-lt"/>
              </a:rPr>
              <a:t> van </a:t>
            </a:r>
            <a:r>
              <a:rPr lang="fr-BE" b="1" dirty="0" err="1">
                <a:latin typeface="+mn-lt"/>
              </a:rPr>
              <a:t>vrijmaking</a:t>
            </a:r>
            <a:r>
              <a:rPr lang="fr-BE" b="1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is</a:t>
            </a:r>
            <a:r>
              <a:rPr lang="fr-BE" dirty="0">
                <a:latin typeface="+mn-lt"/>
              </a:rPr>
              <a:t> de totale </a:t>
            </a:r>
            <a:r>
              <a:rPr lang="fr-BE" dirty="0" err="1">
                <a:latin typeface="+mn-lt"/>
              </a:rPr>
              <a:t>tijd</a:t>
            </a:r>
            <a:r>
              <a:rPr lang="fr-BE" dirty="0">
                <a:latin typeface="+mn-lt"/>
              </a:rPr>
              <a:t> die </a:t>
            </a:r>
            <a:r>
              <a:rPr lang="fr-BE" dirty="0" err="1">
                <a:latin typeface="+mn-lt"/>
              </a:rPr>
              <a:t>nodig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is</a:t>
            </a:r>
            <a:r>
              <a:rPr lang="fr-BE" dirty="0">
                <a:latin typeface="+mn-lt"/>
              </a:rPr>
              <a:t> om het </a:t>
            </a:r>
            <a:r>
              <a:rPr lang="fr-BE" dirty="0" err="1">
                <a:latin typeface="+mn-lt"/>
              </a:rPr>
              <a:t>spoor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vrij</a:t>
            </a:r>
            <a:r>
              <a:rPr lang="fr-BE" dirty="0">
                <a:latin typeface="+mn-lt"/>
              </a:rPr>
              <a:t> en </a:t>
            </a:r>
            <a:r>
              <a:rPr lang="fr-BE" dirty="0" err="1">
                <a:latin typeface="+mn-lt"/>
              </a:rPr>
              <a:t>berijdbaar</a:t>
            </a:r>
            <a:r>
              <a:rPr lang="fr-BE" dirty="0">
                <a:latin typeface="+mn-lt"/>
              </a:rPr>
              <a:t> te </a:t>
            </a:r>
            <a:r>
              <a:rPr lang="fr-BE" dirty="0" err="1">
                <a:latin typeface="+mn-lt"/>
              </a:rPr>
              <a:t>maken</a:t>
            </a:r>
            <a:r>
              <a:rPr lang="fr-BE" dirty="0">
                <a:latin typeface="+mn-lt"/>
              </a:rPr>
              <a:t> en </a:t>
            </a:r>
            <a:r>
              <a:rPr lang="fr-BE" dirty="0" err="1">
                <a:latin typeface="+mn-lt"/>
              </a:rPr>
              <a:t>zich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vervolgens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terug</a:t>
            </a:r>
            <a:r>
              <a:rPr lang="fr-BE" dirty="0">
                <a:latin typeface="+mn-lt"/>
              </a:rPr>
              <a:t> te </a:t>
            </a:r>
            <a:r>
              <a:rPr lang="fr-BE" dirty="0" err="1">
                <a:latin typeface="+mn-lt"/>
              </a:rPr>
              <a:t>trekken</a:t>
            </a:r>
            <a:r>
              <a:rPr lang="fr-BE" dirty="0">
                <a:latin typeface="+mn-lt"/>
              </a:rPr>
              <a:t> op </a:t>
            </a:r>
            <a:r>
              <a:rPr lang="fr-BE" dirty="0" err="1">
                <a:latin typeface="+mn-lt"/>
              </a:rPr>
              <a:t>een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veilige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plaats</a:t>
            </a:r>
            <a:r>
              <a:rPr lang="fr-BE" dirty="0">
                <a:latin typeface="+mn-lt"/>
              </a:rPr>
              <a:t>, </a:t>
            </a:r>
            <a:r>
              <a:rPr lang="fr-BE" dirty="0" err="1">
                <a:latin typeface="+mn-lt"/>
              </a:rPr>
              <a:t>rekening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houdend</a:t>
            </a:r>
            <a:r>
              <a:rPr lang="fr-BE" dirty="0">
                <a:latin typeface="+mn-lt"/>
              </a:rPr>
              <a:t> met </a:t>
            </a:r>
            <a:r>
              <a:rPr lang="fr-BE" dirty="0" err="1">
                <a:latin typeface="+mn-lt"/>
              </a:rPr>
              <a:t>een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voldoende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veiligheidsmarge</a:t>
            </a:r>
            <a:r>
              <a:rPr lang="fr-BE" dirty="0">
                <a:latin typeface="+mn-lt"/>
              </a:rPr>
              <a:t>.</a:t>
            </a:r>
          </a:p>
          <a:p>
            <a:pPr algn="just">
              <a:defRPr/>
            </a:pPr>
            <a:endParaRPr lang="fr-BE" sz="16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1860226" y="3445672"/>
            <a:ext cx="4968552" cy="1872208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dirty="0">
                <a:latin typeface="+mn-lt"/>
              </a:rPr>
              <a:t>De </a:t>
            </a:r>
            <a:r>
              <a:rPr lang="fr-BE" dirty="0" err="1">
                <a:latin typeface="+mn-lt"/>
              </a:rPr>
              <a:t>tijd</a:t>
            </a:r>
            <a:r>
              <a:rPr lang="fr-BE" dirty="0">
                <a:latin typeface="+mn-lt"/>
              </a:rPr>
              <a:t> van </a:t>
            </a:r>
            <a:r>
              <a:rPr lang="fr-BE" dirty="0" err="1">
                <a:latin typeface="+mn-lt"/>
              </a:rPr>
              <a:t>vrijmaking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is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afhankelijk</a:t>
            </a:r>
            <a:r>
              <a:rPr lang="fr-BE" dirty="0">
                <a:latin typeface="+mn-lt"/>
              </a:rPr>
              <a:t> van: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BE" dirty="0">
                <a:latin typeface="+mn-lt"/>
              </a:rPr>
              <a:t>de </a:t>
            </a:r>
            <a:r>
              <a:rPr lang="fr-BE" dirty="0" err="1">
                <a:latin typeface="+mn-lt"/>
              </a:rPr>
              <a:t>aard</a:t>
            </a:r>
            <a:r>
              <a:rPr lang="fr-BE" dirty="0">
                <a:latin typeface="+mn-lt"/>
              </a:rPr>
              <a:t> van het </a:t>
            </a:r>
            <a:r>
              <a:rPr lang="fr-BE" dirty="0" err="1">
                <a:latin typeface="+mn-lt"/>
              </a:rPr>
              <a:t>werk</a:t>
            </a:r>
            <a:r>
              <a:rPr lang="fr-BE" dirty="0">
                <a:latin typeface="+mn-lt"/>
              </a:rPr>
              <a:t>; 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BE" dirty="0">
                <a:latin typeface="+mn-lt"/>
              </a:rPr>
              <a:t>het </a:t>
            </a:r>
            <a:r>
              <a:rPr lang="fr-BE" dirty="0" err="1">
                <a:latin typeface="+mn-lt"/>
              </a:rPr>
              <a:t>gebruikte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gereedschap</a:t>
            </a:r>
            <a:r>
              <a:rPr lang="fr-BE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BE" dirty="0" err="1">
                <a:latin typeface="+mn-lt"/>
              </a:rPr>
              <a:t>Ingezette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voertuigen</a:t>
            </a:r>
            <a:r>
              <a:rPr lang="fr-BE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fr-BE" dirty="0">
                <a:latin typeface="+mn-lt"/>
              </a:rPr>
              <a:t>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397" y="2339439"/>
            <a:ext cx="2591025" cy="4084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180" y="4175410"/>
            <a:ext cx="1024217" cy="365792"/>
          </a:xfrm>
          <a:prstGeom prst="rect">
            <a:avLst/>
          </a:prstGeom>
        </p:spPr>
      </p:pic>
      <p:pic>
        <p:nvPicPr>
          <p:cNvPr id="9" name="Object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09" t="-18781" r="-26208" b="-5528"/>
          <a:stretch>
            <a:fillRect/>
          </a:stretch>
        </p:blipFill>
        <p:spPr bwMode="auto">
          <a:xfrm rot="21178767">
            <a:off x="879931" y="482356"/>
            <a:ext cx="3527203" cy="205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8995733" y="139001"/>
            <a:ext cx="2920936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1. </a:t>
            </a: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endParaRPr lang="en-GB" dirty="0"/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61EFD708-9DE0-4F22-B43C-04C05F88130F}"/>
              </a:ext>
            </a:extLst>
          </p:cNvPr>
          <p:cNvSpPr/>
          <p:nvPr/>
        </p:nvSpPr>
        <p:spPr bwMode="auto">
          <a:xfrm>
            <a:off x="1271464" y="6093296"/>
            <a:ext cx="10369152" cy="504056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dirty="0" err="1">
                <a:latin typeface="+mn-lt"/>
              </a:rPr>
              <a:t>Aangezien</a:t>
            </a:r>
            <a:r>
              <a:rPr lang="fr-BE" dirty="0">
                <a:latin typeface="+mn-lt"/>
              </a:rPr>
              <a:t> er </a:t>
            </a:r>
            <a:r>
              <a:rPr lang="fr-BE" dirty="0" err="1">
                <a:latin typeface="+mn-lt"/>
              </a:rPr>
              <a:t>geen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voorziene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indringing</a:t>
            </a:r>
            <a:r>
              <a:rPr lang="fr-BE" dirty="0">
                <a:latin typeface="+mn-lt"/>
              </a:rPr>
              <a:t> in </a:t>
            </a:r>
            <a:r>
              <a:rPr lang="fr-BE" dirty="0" err="1">
                <a:latin typeface="+mn-lt"/>
              </a:rPr>
              <a:t>zal</a:t>
            </a:r>
            <a:r>
              <a:rPr lang="fr-BE" dirty="0">
                <a:latin typeface="+mn-lt"/>
              </a:rPr>
              <a:t> de </a:t>
            </a:r>
            <a:r>
              <a:rPr lang="fr-BE" dirty="0" err="1">
                <a:latin typeface="+mn-lt"/>
              </a:rPr>
              <a:t>berekening</a:t>
            </a:r>
            <a:r>
              <a:rPr lang="fr-BE" dirty="0">
                <a:latin typeface="+mn-lt"/>
              </a:rPr>
              <a:t> van de </a:t>
            </a:r>
            <a:r>
              <a:rPr lang="fr-BE" dirty="0" err="1">
                <a:latin typeface="+mn-lt"/>
              </a:rPr>
              <a:t>tijd</a:t>
            </a:r>
            <a:r>
              <a:rPr lang="fr-BE" dirty="0">
                <a:latin typeface="+mn-lt"/>
              </a:rPr>
              <a:t> van </a:t>
            </a:r>
            <a:r>
              <a:rPr lang="fr-BE" dirty="0" err="1">
                <a:latin typeface="+mn-lt"/>
              </a:rPr>
              <a:t>vrijmaking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afwijken</a:t>
            </a:r>
            <a:r>
              <a:rPr lang="fr-BE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6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911424" y="255373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 err="1">
                <a:solidFill>
                  <a:srgbClr val="0070C0"/>
                </a:solidFill>
              </a:rPr>
              <a:t>Tijd</a:t>
            </a:r>
            <a:r>
              <a:rPr lang="en-US" sz="1800" b="1" kern="0" dirty="0">
                <a:solidFill>
                  <a:srgbClr val="0070C0"/>
                </a:solidFill>
              </a:rPr>
              <a:t> van </a:t>
            </a:r>
            <a:r>
              <a:rPr lang="en-US" sz="1800" b="1" kern="0" dirty="0" err="1">
                <a:solidFill>
                  <a:srgbClr val="0070C0"/>
                </a:solidFill>
              </a:rPr>
              <a:t>vrijmaking</a:t>
            </a:r>
            <a:r>
              <a:rPr lang="en-US" sz="1800" b="1" kern="0" dirty="0">
                <a:solidFill>
                  <a:srgbClr val="0070C0"/>
                </a:solidFill>
              </a:rPr>
              <a:t>: </a:t>
            </a:r>
            <a:r>
              <a:rPr lang="en-US" sz="1800" b="1" kern="0" dirty="0" err="1">
                <a:solidFill>
                  <a:srgbClr val="0070C0"/>
                </a:solidFill>
              </a:rPr>
              <a:t>berekening</a:t>
            </a:r>
            <a:endParaRPr lang="en-US" sz="1800" b="1" kern="0" dirty="0">
              <a:solidFill>
                <a:srgbClr val="0070C0"/>
              </a:solidFill>
            </a:endParaRPr>
          </a:p>
        </p:txBody>
      </p:sp>
      <p:sp>
        <p:nvSpPr>
          <p:cNvPr id="17" name="Rounded Rectangle 12"/>
          <p:cNvSpPr/>
          <p:nvPr/>
        </p:nvSpPr>
        <p:spPr bwMode="auto">
          <a:xfrm>
            <a:off x="911424" y="1106582"/>
            <a:ext cx="10297144" cy="2090630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dirty="0" err="1">
                <a:latin typeface="+mn-lt"/>
              </a:rPr>
              <a:t>tijd</a:t>
            </a:r>
            <a:r>
              <a:rPr lang="fr-BE" sz="1600" dirty="0">
                <a:latin typeface="+mn-lt"/>
              </a:rPr>
              <a:t> van </a:t>
            </a:r>
            <a:r>
              <a:rPr lang="fr-BE" sz="1600" dirty="0" err="1">
                <a:latin typeface="+mn-lt"/>
              </a:rPr>
              <a:t>vrijmaking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is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som</a:t>
            </a:r>
            <a:r>
              <a:rPr lang="fr-BE" sz="1600" dirty="0">
                <a:latin typeface="+mn-lt"/>
              </a:rPr>
              <a:t> van </a:t>
            </a:r>
            <a:r>
              <a:rPr lang="fr-BE" sz="1600" dirty="0" err="1">
                <a:latin typeface="+mn-lt"/>
              </a:rPr>
              <a:t>drie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deeltijden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nl</a:t>
            </a:r>
            <a:r>
              <a:rPr lang="fr-BE" sz="1600" dirty="0">
                <a:latin typeface="+mn-lt"/>
              </a:rPr>
              <a:t>.:</a:t>
            </a:r>
          </a:p>
          <a:p>
            <a:pPr algn="just">
              <a:defRPr/>
            </a:pPr>
            <a:endParaRPr lang="fr-BE" sz="1600" dirty="0">
              <a:latin typeface="+mn-lt"/>
            </a:endParaRPr>
          </a:p>
          <a:p>
            <a:pPr marL="228600" indent="-228600" algn="just">
              <a:buAutoNum type="alphaLcParenR"/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dirty="0" err="1">
                <a:latin typeface="+mn-lt"/>
              </a:rPr>
              <a:t>eigenlijke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tijd</a:t>
            </a:r>
            <a:r>
              <a:rPr lang="fr-BE" sz="1600" dirty="0">
                <a:latin typeface="+mn-lt"/>
              </a:rPr>
              <a:t> van </a:t>
            </a:r>
            <a:r>
              <a:rPr lang="fr-BE" sz="1600" dirty="0" err="1">
                <a:latin typeface="+mn-lt"/>
              </a:rPr>
              <a:t>vrijmaking</a:t>
            </a:r>
            <a:r>
              <a:rPr lang="fr-BE" sz="1600" dirty="0">
                <a:latin typeface="+mn-lt"/>
              </a:rPr>
              <a:t>, …</a:t>
            </a:r>
          </a:p>
          <a:p>
            <a:pPr marL="228600" indent="-228600" algn="just">
              <a:buAutoNum type="alphaLcParenR"/>
              <a:defRPr/>
            </a:pPr>
            <a:endParaRPr lang="fr-BE" sz="1600" dirty="0">
              <a:latin typeface="+mn-lt"/>
            </a:endParaRPr>
          </a:p>
          <a:p>
            <a:pPr marL="228600" indent="-228600" algn="just">
              <a:buAutoNum type="alphaLcParenR"/>
              <a:defRPr/>
            </a:pPr>
            <a:r>
              <a:rPr lang="fr-BE" sz="1600" dirty="0" err="1">
                <a:latin typeface="+mn-lt"/>
              </a:rPr>
              <a:t>een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veiligheidsmarge</a:t>
            </a:r>
            <a:r>
              <a:rPr lang="fr-BE" sz="1600" dirty="0">
                <a:latin typeface="+mn-lt"/>
              </a:rPr>
              <a:t>, …</a:t>
            </a:r>
          </a:p>
          <a:p>
            <a:pPr marL="228600" indent="-228600" algn="just">
              <a:buAutoNum type="alphaLcParenR"/>
              <a:defRPr/>
            </a:pPr>
            <a:endParaRPr lang="fr-BE" sz="1600" dirty="0">
              <a:latin typeface="+mn-lt"/>
            </a:endParaRPr>
          </a:p>
          <a:p>
            <a:pPr marL="228600" indent="-228600" algn="just">
              <a:buAutoNum type="alphaLcParenR"/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dirty="0" err="1">
                <a:latin typeface="+mn-lt"/>
              </a:rPr>
              <a:t>waarnemingstijd</a:t>
            </a:r>
            <a:r>
              <a:rPr lang="fr-BE" sz="1600" dirty="0">
                <a:latin typeface="+mn-lt"/>
              </a:rPr>
              <a:t> …</a:t>
            </a:r>
          </a:p>
          <a:p>
            <a:pPr algn="just">
              <a:defRPr/>
            </a:pPr>
            <a:endParaRPr lang="fr-BE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33" y="3660788"/>
            <a:ext cx="493819" cy="658425"/>
          </a:xfrm>
          <a:prstGeom prst="rect">
            <a:avLst/>
          </a:prstGeom>
        </p:spPr>
      </p:pic>
      <p:sp>
        <p:nvSpPr>
          <p:cNvPr id="11" name="Rounded Rectangle 12"/>
          <p:cNvSpPr/>
          <p:nvPr/>
        </p:nvSpPr>
        <p:spPr bwMode="auto">
          <a:xfrm>
            <a:off x="1000124" y="5362883"/>
            <a:ext cx="10208443" cy="514389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600" dirty="0">
                <a:latin typeface="+mn-lt"/>
              </a:rPr>
              <a:t>De tijd van vrijmaking zorgt ervoor dat het basisprincipe gegarandeerd is.</a:t>
            </a:r>
            <a:endParaRPr lang="nl-BE" sz="1600" i="1" dirty="0">
              <a:latin typeface="+mn-lt"/>
            </a:endParaRPr>
          </a:p>
          <a:p>
            <a:pPr algn="just">
              <a:defRPr/>
            </a:pPr>
            <a:endParaRPr lang="fr-BE" sz="1600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9007712" y="260325"/>
            <a:ext cx="2920936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1. </a:t>
            </a: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endParaRPr lang="en-GB" dirty="0"/>
          </a:p>
        </p:txBody>
      </p:sp>
      <p:sp>
        <p:nvSpPr>
          <p:cNvPr id="8" name="Rounded Rectangle 12"/>
          <p:cNvSpPr/>
          <p:nvPr/>
        </p:nvSpPr>
        <p:spPr bwMode="auto">
          <a:xfrm>
            <a:off x="1512351" y="3990001"/>
            <a:ext cx="9696215" cy="663136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dirty="0" err="1">
                <a:latin typeface="+mn-lt"/>
              </a:rPr>
              <a:t>tijd</a:t>
            </a:r>
            <a:r>
              <a:rPr lang="fr-BE" sz="1600" dirty="0">
                <a:latin typeface="+mn-lt"/>
              </a:rPr>
              <a:t> van </a:t>
            </a:r>
            <a:r>
              <a:rPr lang="fr-BE" sz="1600" dirty="0" err="1">
                <a:latin typeface="+mn-lt"/>
              </a:rPr>
              <a:t>vrijmaking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moet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steeds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geverifieerd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worden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voor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start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werkzaamheden</a:t>
            </a:r>
            <a:r>
              <a:rPr lang="fr-BE" sz="1600" dirty="0">
                <a:latin typeface="+mn-lt"/>
              </a:rPr>
              <a:t>.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04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8920149" y="1196752"/>
            <a:ext cx="2156400" cy="86409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chemeClr val="accent2"/>
              </a:solidFill>
            </a:endParaRPr>
          </a:p>
          <a:p>
            <a:endParaRPr lang="en-US" sz="1100" dirty="0">
              <a:solidFill>
                <a:schemeClr val="accent2"/>
              </a:solidFill>
            </a:endParaRPr>
          </a:p>
          <a:p>
            <a:r>
              <a:rPr lang="en-US" sz="1100" dirty="0" err="1">
                <a:solidFill>
                  <a:schemeClr val="accent2"/>
                </a:solidFill>
              </a:rPr>
              <a:t>Eigenlijke</a:t>
            </a:r>
            <a:r>
              <a:rPr lang="en-US" sz="1100" dirty="0">
                <a:solidFill>
                  <a:schemeClr val="accent2"/>
                </a:solidFill>
              </a:rPr>
              <a:t> </a:t>
            </a:r>
            <a:r>
              <a:rPr lang="en-US" sz="1100" dirty="0" err="1">
                <a:solidFill>
                  <a:schemeClr val="accent2"/>
                </a:solidFill>
              </a:rPr>
              <a:t>tijd</a:t>
            </a:r>
            <a:r>
              <a:rPr lang="en-US" sz="11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1100" dirty="0">
                <a:solidFill>
                  <a:schemeClr val="accent2"/>
                </a:solidFill>
              </a:rPr>
              <a:t>van </a:t>
            </a:r>
            <a:r>
              <a:rPr lang="en-US" sz="1100" dirty="0" err="1">
                <a:solidFill>
                  <a:schemeClr val="accent2"/>
                </a:solidFill>
              </a:rPr>
              <a:t>vrijmaking</a:t>
            </a:r>
            <a:endParaRPr lang="en-US" sz="1100" dirty="0">
              <a:solidFill>
                <a:schemeClr val="accent2"/>
              </a:solidFill>
            </a:endParaRPr>
          </a:p>
          <a:p>
            <a:pPr algn="ctr"/>
            <a:endParaRPr lang="en-US" sz="1100" dirty="0">
              <a:solidFill>
                <a:schemeClr val="accent2"/>
              </a:solidFill>
            </a:endParaRPr>
          </a:p>
          <a:p>
            <a:pPr algn="ctr"/>
            <a:endParaRPr lang="en-US" sz="1100" dirty="0">
              <a:solidFill>
                <a:schemeClr val="accent2"/>
              </a:solidFill>
            </a:endParaRPr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10341937" y="1224250"/>
            <a:ext cx="667894" cy="810000"/>
            <a:chOff x="1567321" y="310172"/>
            <a:chExt cx="895350" cy="1085850"/>
          </a:xfrm>
        </p:grpSpPr>
        <p:pic>
          <p:nvPicPr>
            <p:cNvPr id="61" name="Picture 6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321" y="310172"/>
              <a:ext cx="89535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Arc 61"/>
            <p:cNvSpPr>
              <a:spLocks noChangeAspect="1"/>
            </p:cNvSpPr>
            <p:nvPr/>
          </p:nvSpPr>
          <p:spPr bwMode="auto">
            <a:xfrm>
              <a:off x="1619672" y="596355"/>
              <a:ext cx="756367" cy="709094"/>
            </a:xfrm>
            <a:prstGeom prst="arc">
              <a:avLst>
                <a:gd name="adj1" fmla="val 16200000"/>
                <a:gd name="adj2" fmla="val 18469030"/>
              </a:avLst>
            </a:prstGeom>
            <a:solidFill>
              <a:srgbClr val="33CC33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340000">
              <a:off x="2075205" y="635672"/>
              <a:ext cx="109450" cy="37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Title 1"/>
          <p:cNvSpPr txBox="1">
            <a:spLocks/>
          </p:cNvSpPr>
          <p:nvPr/>
        </p:nvSpPr>
        <p:spPr>
          <a:xfrm>
            <a:off x="825696" y="437686"/>
            <a:ext cx="8064500" cy="616960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>
                <a:solidFill>
                  <a:srgbClr val="0070C0"/>
                </a:solidFill>
              </a:rPr>
              <a:t>a) </a:t>
            </a:r>
            <a:r>
              <a:rPr lang="en-US" sz="1800" b="1" kern="0" dirty="0" err="1">
                <a:solidFill>
                  <a:srgbClr val="0070C0"/>
                </a:solidFill>
              </a:rPr>
              <a:t>Eigenlijke</a:t>
            </a:r>
            <a:r>
              <a:rPr lang="en-US" sz="1800" b="1" kern="0" dirty="0">
                <a:solidFill>
                  <a:srgbClr val="0070C0"/>
                </a:solidFill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</a:rPr>
              <a:t>tijd</a:t>
            </a:r>
            <a:r>
              <a:rPr lang="en-US" sz="1800" b="1" kern="0" dirty="0">
                <a:solidFill>
                  <a:srgbClr val="0070C0"/>
                </a:solidFill>
              </a:rPr>
              <a:t> van </a:t>
            </a:r>
            <a:r>
              <a:rPr lang="en-US" sz="1800" b="1" kern="0" dirty="0" err="1">
                <a:solidFill>
                  <a:srgbClr val="0070C0"/>
                </a:solidFill>
              </a:rPr>
              <a:t>vrijmaking</a:t>
            </a:r>
            <a:r>
              <a:rPr lang="en-US" sz="1800" b="1" kern="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88288" y="188640"/>
            <a:ext cx="3111130" cy="38017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r>
              <a:rPr lang="en-GB" dirty="0"/>
              <a:t> </a:t>
            </a:r>
          </a:p>
        </p:txBody>
      </p:sp>
      <p:sp>
        <p:nvSpPr>
          <p:cNvPr id="66" name="Rounded Rectangle 12"/>
          <p:cNvSpPr/>
          <p:nvPr/>
        </p:nvSpPr>
        <p:spPr bwMode="auto">
          <a:xfrm>
            <a:off x="878666" y="1268762"/>
            <a:ext cx="6945526" cy="864096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b="1" dirty="0" err="1">
                <a:latin typeface="+mn-lt"/>
              </a:rPr>
              <a:t>eigenlijke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tijd</a:t>
            </a:r>
            <a:r>
              <a:rPr lang="fr-BE" sz="1600" b="1" dirty="0">
                <a:latin typeface="+mn-lt"/>
              </a:rPr>
              <a:t> van </a:t>
            </a:r>
            <a:r>
              <a:rPr lang="fr-BE" sz="1600" b="1" dirty="0" err="1">
                <a:latin typeface="+mn-lt"/>
              </a:rPr>
              <a:t>vrijmaking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is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tijd</a:t>
            </a:r>
            <a:r>
              <a:rPr lang="fr-BE" sz="1600" dirty="0">
                <a:latin typeface="+mn-lt"/>
              </a:rPr>
              <a:t> die </a:t>
            </a:r>
            <a:r>
              <a:rPr lang="fr-BE" sz="1600" dirty="0" err="1">
                <a:latin typeface="+mn-lt"/>
              </a:rPr>
              <a:t>nodig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is</a:t>
            </a:r>
            <a:r>
              <a:rPr lang="fr-BE" sz="1600" dirty="0">
                <a:latin typeface="+mn-lt"/>
              </a:rPr>
              <a:t> om </a:t>
            </a:r>
            <a:r>
              <a:rPr lang="fr-BE" sz="1600" dirty="0" err="1">
                <a:latin typeface="+mn-lt"/>
              </a:rPr>
              <a:t>alle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activiteiten</a:t>
            </a:r>
            <a:r>
              <a:rPr lang="fr-BE" sz="1600" dirty="0">
                <a:latin typeface="+mn-lt"/>
              </a:rPr>
              <a:t> op de </a:t>
            </a:r>
            <a:r>
              <a:rPr lang="fr-BE" sz="1600" dirty="0" err="1">
                <a:latin typeface="+mn-lt"/>
              </a:rPr>
              <a:t>werkposten</a:t>
            </a:r>
            <a:r>
              <a:rPr lang="fr-BE" sz="1600" dirty="0">
                <a:latin typeface="+mn-lt"/>
              </a:rPr>
              <a:t> die </a:t>
            </a:r>
            <a:r>
              <a:rPr lang="fr-BE" sz="1600" dirty="0" err="1">
                <a:latin typeface="+mn-lt"/>
              </a:rPr>
              <a:t>een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risico</a:t>
            </a:r>
            <a:r>
              <a:rPr lang="fr-BE" sz="1600" dirty="0">
                <a:latin typeface="+mn-lt"/>
              </a:rPr>
              <a:t> op </a:t>
            </a:r>
            <a:r>
              <a:rPr lang="fr-BE" sz="1600" dirty="0" err="1">
                <a:latin typeface="+mn-lt"/>
              </a:rPr>
              <a:t>indringing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kunnen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veroorzaken</a:t>
            </a:r>
            <a:r>
              <a:rPr lang="fr-BE" sz="1600" dirty="0">
                <a:latin typeface="+mn-lt"/>
              </a:rPr>
              <a:t> te </a:t>
            </a:r>
            <a:r>
              <a:rPr lang="fr-BE" sz="1600" dirty="0" err="1">
                <a:latin typeface="+mn-lt"/>
              </a:rPr>
              <a:t>stoppen</a:t>
            </a:r>
            <a:r>
              <a:rPr lang="fr-BE" sz="1600" dirty="0">
                <a:latin typeface="+mn-lt"/>
              </a:rPr>
              <a:t>.</a:t>
            </a:r>
          </a:p>
          <a:p>
            <a:pPr algn="just">
              <a:defRPr/>
            </a:pPr>
            <a:endParaRPr lang="fr-BE" sz="1600" dirty="0">
              <a:latin typeface="+mn-lt"/>
            </a:endParaRPr>
          </a:p>
          <a:p>
            <a:pPr algn="just">
              <a:defRPr/>
            </a:pPr>
            <a:endParaRPr lang="fr-BE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60" y="2492896"/>
            <a:ext cx="493819" cy="658425"/>
          </a:xfrm>
          <a:prstGeom prst="rect">
            <a:avLst/>
          </a:prstGeom>
        </p:spPr>
      </p:pic>
      <p:sp>
        <p:nvSpPr>
          <p:cNvPr id="36" name="Rounded Rectangle 12"/>
          <p:cNvSpPr/>
          <p:nvPr/>
        </p:nvSpPr>
        <p:spPr bwMode="auto">
          <a:xfrm>
            <a:off x="1703512" y="2647707"/>
            <a:ext cx="6120680" cy="421254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sz="1400" dirty="0" err="1">
                <a:latin typeface="+mn-lt"/>
              </a:rPr>
              <a:t>Vergeet</a:t>
            </a:r>
            <a:r>
              <a:rPr lang="fr-BE" sz="1400" dirty="0">
                <a:latin typeface="+mn-lt"/>
              </a:rPr>
              <a:t> niet </a:t>
            </a:r>
            <a:r>
              <a:rPr lang="fr-BE" sz="1400" dirty="0" err="1">
                <a:latin typeface="+mn-lt"/>
              </a:rPr>
              <a:t>eventueel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stabiliteit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lasten</a:t>
            </a:r>
            <a:r>
              <a:rPr lang="fr-BE" sz="1400" dirty="0">
                <a:latin typeface="+mn-lt"/>
              </a:rPr>
              <a:t> in </a:t>
            </a:r>
            <a:r>
              <a:rPr lang="fr-BE" sz="1400" dirty="0" err="1">
                <a:latin typeface="+mn-lt"/>
              </a:rPr>
              <a:t>beweging</a:t>
            </a:r>
            <a:r>
              <a:rPr lang="fr-BE" sz="1400" dirty="0">
                <a:latin typeface="+mn-lt"/>
              </a:rPr>
              <a:t>.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78666" y="3364351"/>
            <a:ext cx="8064500" cy="616960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>
                <a:solidFill>
                  <a:srgbClr val="0070C0"/>
                </a:solidFill>
              </a:rPr>
              <a:t>b) </a:t>
            </a:r>
            <a:r>
              <a:rPr lang="en-US" sz="1800" b="1" kern="0" dirty="0" err="1">
                <a:solidFill>
                  <a:srgbClr val="0070C0"/>
                </a:solidFill>
              </a:rPr>
              <a:t>Veiligheidsmarge</a:t>
            </a:r>
            <a:r>
              <a:rPr lang="en-US" sz="1800" b="1" kern="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2" name="Object 3"/>
          <p:cNvPicPr>
            <a:picLocks noChangeArrowheads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09" t="-18781" r="-26208" b="-5528"/>
          <a:stretch>
            <a:fillRect/>
          </a:stretch>
        </p:blipFill>
        <p:spPr bwMode="auto">
          <a:xfrm flipH="1">
            <a:off x="866254" y="3876940"/>
            <a:ext cx="2904877" cy="133555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43" name="Rounded Rectangle 12"/>
          <p:cNvSpPr/>
          <p:nvPr/>
        </p:nvSpPr>
        <p:spPr bwMode="auto">
          <a:xfrm>
            <a:off x="1082278" y="4195426"/>
            <a:ext cx="6741914" cy="1897869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sz="1600" b="1" dirty="0">
                <a:latin typeface="+mn-lt"/>
              </a:rPr>
              <a:t>De </a:t>
            </a:r>
            <a:r>
              <a:rPr lang="fr-BE" sz="1600" b="1" dirty="0" err="1">
                <a:latin typeface="+mn-lt"/>
              </a:rPr>
              <a:t>veiligheidsmarge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dirty="0">
                <a:latin typeface="+mn-lt"/>
              </a:rPr>
              <a:t>om:</a:t>
            </a:r>
          </a:p>
          <a:p>
            <a:pPr algn="just">
              <a:defRPr/>
            </a:pPr>
            <a:endParaRPr lang="fr-BE" sz="1600" dirty="0">
              <a:latin typeface="+mn-lt"/>
            </a:endParaRPr>
          </a:p>
          <a:p>
            <a:pPr algn="just">
              <a:defRPr/>
            </a:pPr>
            <a:r>
              <a:rPr lang="fr-BE" sz="1600" dirty="0">
                <a:latin typeface="+mn-lt"/>
              </a:rPr>
              <a:t>1° </a:t>
            </a:r>
            <a:r>
              <a:rPr lang="fr-BE" sz="1600" dirty="0" err="1">
                <a:latin typeface="+mn-lt"/>
              </a:rPr>
              <a:t>mogelijke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incidenten</a:t>
            </a:r>
            <a:r>
              <a:rPr lang="fr-BE" sz="1600" dirty="0">
                <a:latin typeface="+mn-lt"/>
              </a:rPr>
              <a:t> te </a:t>
            </a:r>
            <a:r>
              <a:rPr lang="fr-BE" sz="1600" dirty="0" err="1">
                <a:latin typeface="+mn-lt"/>
              </a:rPr>
              <a:t>ondervangen</a:t>
            </a:r>
            <a:r>
              <a:rPr lang="fr-BE" sz="1600" dirty="0">
                <a:latin typeface="+mn-lt"/>
              </a:rPr>
              <a:t>;</a:t>
            </a:r>
          </a:p>
          <a:p>
            <a:pPr algn="just">
              <a:defRPr/>
            </a:pPr>
            <a:endParaRPr lang="fr-BE" sz="1600" dirty="0">
              <a:latin typeface="+mn-lt"/>
            </a:endParaRPr>
          </a:p>
          <a:p>
            <a:pPr algn="just">
              <a:defRPr/>
            </a:pPr>
            <a:r>
              <a:rPr lang="fr-BE" sz="1600" dirty="0">
                <a:latin typeface="+mn-lt"/>
              </a:rPr>
              <a:t>2° </a:t>
            </a:r>
            <a:r>
              <a:rPr lang="fr-BE" sz="1600" dirty="0" err="1">
                <a:latin typeface="+mn-lt"/>
              </a:rPr>
              <a:t>een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voldoende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afstand</a:t>
            </a:r>
            <a:r>
              <a:rPr lang="fr-BE" sz="1600" dirty="0">
                <a:latin typeface="+mn-lt"/>
              </a:rPr>
              <a:t> te </a:t>
            </a:r>
            <a:r>
              <a:rPr lang="fr-BE" sz="1600" dirty="0" err="1">
                <a:latin typeface="+mn-lt"/>
              </a:rPr>
              <a:t>bewaren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tussen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naderende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bewegingen</a:t>
            </a:r>
            <a:r>
              <a:rPr lang="fr-BE" sz="1600" dirty="0">
                <a:latin typeface="+mn-lt"/>
              </a:rPr>
              <a:t> en het </a:t>
            </a:r>
            <a:r>
              <a:rPr lang="fr-BE" sz="1600" dirty="0" err="1">
                <a:latin typeface="+mn-lt"/>
              </a:rPr>
              <a:t>teruggetrokken</a:t>
            </a:r>
            <a:r>
              <a:rPr lang="fr-BE" sz="1600" dirty="0">
                <a:latin typeface="+mn-lt"/>
              </a:rPr>
              <a:t> personeel.</a:t>
            </a:r>
          </a:p>
          <a:p>
            <a:pPr algn="just">
              <a:defRPr/>
            </a:pPr>
            <a:endParaRPr lang="fr-BE" sz="1600" dirty="0"/>
          </a:p>
        </p:txBody>
      </p:sp>
      <p:pic>
        <p:nvPicPr>
          <p:cNvPr id="45" name="Object 3"/>
          <p:cNvPicPr>
            <a:picLocks noChangeArrowheads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09" t="-18781" r="-26208" b="-5528"/>
          <a:stretch>
            <a:fillRect/>
          </a:stretch>
        </p:blipFill>
        <p:spPr bwMode="auto">
          <a:xfrm flipH="1">
            <a:off x="695400" y="871425"/>
            <a:ext cx="2904877" cy="133555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6430" y="4604330"/>
            <a:ext cx="888545" cy="86605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 bwMode="auto">
          <a:xfrm>
            <a:off x="8853431" y="4609245"/>
            <a:ext cx="2156400" cy="86409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chemeClr val="accent2"/>
              </a:solidFill>
            </a:endParaRPr>
          </a:p>
          <a:p>
            <a:endParaRPr lang="en-US" sz="1100" dirty="0">
              <a:solidFill>
                <a:schemeClr val="accent2"/>
              </a:solidFill>
            </a:endParaRPr>
          </a:p>
          <a:p>
            <a:r>
              <a:rPr lang="en-US" sz="1100" dirty="0" err="1">
                <a:solidFill>
                  <a:schemeClr val="accent2"/>
                </a:solidFill>
              </a:rPr>
              <a:t>Veiligheidsmarge</a:t>
            </a:r>
            <a:endParaRPr lang="en-US" sz="1100" dirty="0">
              <a:solidFill>
                <a:schemeClr val="accent2"/>
              </a:solidFill>
            </a:endParaRPr>
          </a:p>
          <a:p>
            <a:pPr algn="ctr"/>
            <a:endParaRPr lang="en-US" sz="1100" dirty="0">
              <a:solidFill>
                <a:schemeClr val="accent2"/>
              </a:solidFill>
            </a:endParaRPr>
          </a:p>
          <a:p>
            <a:pPr algn="ctr"/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6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 txBox="1">
            <a:spLocks/>
          </p:cNvSpPr>
          <p:nvPr/>
        </p:nvSpPr>
        <p:spPr>
          <a:xfrm>
            <a:off x="870539" y="346663"/>
            <a:ext cx="8064500" cy="616960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>
                <a:solidFill>
                  <a:srgbClr val="0070C0"/>
                </a:solidFill>
              </a:rPr>
              <a:t>c) De </a:t>
            </a:r>
            <a:r>
              <a:rPr lang="en-US" sz="1800" b="1" kern="0" dirty="0" err="1">
                <a:solidFill>
                  <a:srgbClr val="0070C0"/>
                </a:solidFill>
              </a:rPr>
              <a:t>waarnemingstijd</a:t>
            </a:r>
            <a:r>
              <a:rPr lang="en-US" sz="1800" b="1" kern="0" dirty="0">
                <a:solidFill>
                  <a:srgbClr val="0070C0"/>
                </a:solidFill>
              </a:rPr>
              <a:t> of de </a:t>
            </a:r>
            <a:r>
              <a:rPr lang="en-US" sz="1800" b="1" kern="0" dirty="0" err="1">
                <a:solidFill>
                  <a:srgbClr val="0070C0"/>
                </a:solidFill>
              </a:rPr>
              <a:t>herhalingstijd</a:t>
            </a:r>
            <a:r>
              <a:rPr lang="en-US" sz="1800" b="1" kern="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760296" y="188640"/>
            <a:ext cx="3039122" cy="43204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r>
              <a:rPr lang="en-GB" dirty="0"/>
              <a:t> </a:t>
            </a:r>
          </a:p>
        </p:txBody>
      </p:sp>
      <p:sp>
        <p:nvSpPr>
          <p:cNvPr id="66" name="Rounded Rectangle 12"/>
          <p:cNvSpPr/>
          <p:nvPr/>
        </p:nvSpPr>
        <p:spPr bwMode="auto">
          <a:xfrm>
            <a:off x="982459" y="1259013"/>
            <a:ext cx="7506943" cy="1737123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b="1" dirty="0" err="1">
                <a:latin typeface="+mn-lt"/>
              </a:rPr>
              <a:t>waarnemings</a:t>
            </a:r>
            <a:r>
              <a:rPr lang="fr-BE" sz="1600" b="1" dirty="0">
                <a:latin typeface="+mn-lt"/>
              </a:rPr>
              <a:t>- en/of </a:t>
            </a:r>
            <a:r>
              <a:rPr lang="fr-BE" sz="1600" b="1" dirty="0" err="1">
                <a:latin typeface="+mn-lt"/>
              </a:rPr>
              <a:t>herhalingstijd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is</a:t>
            </a:r>
            <a:endParaRPr lang="fr-BE" sz="1600" b="1" dirty="0">
              <a:latin typeface="+mn-lt"/>
            </a:endParaRPr>
          </a:p>
          <a:p>
            <a:pPr algn="just">
              <a:defRPr/>
            </a:pPr>
            <a:endParaRPr lang="fr-BE" sz="1600" b="1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dirty="0" err="1">
                <a:latin typeface="+mn-lt"/>
              </a:rPr>
              <a:t>tijd</a:t>
            </a:r>
            <a:r>
              <a:rPr lang="fr-BE" sz="1600" dirty="0">
                <a:latin typeface="+mn-lt"/>
              </a:rPr>
              <a:t> die </a:t>
            </a:r>
            <a:r>
              <a:rPr lang="fr-BE" sz="1600" dirty="0" err="1">
                <a:latin typeface="+mn-lt"/>
              </a:rPr>
              <a:t>nodig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is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voor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detectie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beweging</a:t>
            </a:r>
            <a:r>
              <a:rPr lang="fr-BE" sz="1600" dirty="0">
                <a:latin typeface="+mn-lt"/>
              </a:rPr>
              <a:t> die de </a:t>
            </a:r>
            <a:r>
              <a:rPr lang="fr-BE" sz="1600" dirty="0" err="1">
                <a:latin typeface="+mn-lt"/>
              </a:rPr>
              <a:t>werfzone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nadert</a:t>
            </a:r>
            <a:r>
              <a:rPr lang="fr-BE" sz="1600" dirty="0">
                <a:latin typeface="+mn-lt"/>
              </a:rPr>
              <a:t>;</a:t>
            </a:r>
          </a:p>
          <a:p>
            <a:pPr algn="just">
              <a:defRPr/>
            </a:pPr>
            <a:endParaRPr lang="fr-BE" sz="16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dirty="0" err="1">
                <a:latin typeface="+mn-lt"/>
              </a:rPr>
              <a:t>tijd</a:t>
            </a:r>
            <a:r>
              <a:rPr lang="fr-BE" sz="1600" dirty="0">
                <a:latin typeface="+mn-lt"/>
              </a:rPr>
              <a:t> die </a:t>
            </a:r>
            <a:r>
              <a:rPr lang="fr-BE" sz="1600" dirty="0" err="1">
                <a:latin typeface="+mn-lt"/>
              </a:rPr>
              <a:t>nodig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is</a:t>
            </a:r>
            <a:r>
              <a:rPr lang="fr-BE" sz="1600" dirty="0">
                <a:latin typeface="+mn-lt"/>
              </a:rPr>
              <a:t> om het </a:t>
            </a:r>
            <a:r>
              <a:rPr lang="fr-BE" sz="1600" dirty="0" err="1">
                <a:latin typeface="+mn-lt"/>
              </a:rPr>
              <a:t>alarm</a:t>
            </a:r>
            <a:r>
              <a:rPr lang="fr-BE" sz="1600" dirty="0">
                <a:latin typeface="+mn-lt"/>
              </a:rPr>
              <a:t> over te </a:t>
            </a:r>
            <a:r>
              <a:rPr lang="fr-BE" sz="1600" dirty="0" err="1">
                <a:latin typeface="+mn-lt"/>
              </a:rPr>
              <a:t>maken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aan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personen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werkposten</a:t>
            </a:r>
            <a:r>
              <a:rPr lang="fr-BE" sz="1600" dirty="0">
                <a:latin typeface="+mn-lt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  <a:p>
            <a:pPr algn="just">
              <a:defRPr/>
            </a:pPr>
            <a:endParaRPr lang="fr-BE" sz="1600" dirty="0"/>
          </a:p>
        </p:txBody>
      </p:sp>
      <p:pic>
        <p:nvPicPr>
          <p:cNvPr id="45" name="Object 3"/>
          <p:cNvPicPr>
            <a:picLocks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09" t="-18781" r="-26208" b="-5528"/>
          <a:stretch>
            <a:fillRect/>
          </a:stretch>
        </p:blipFill>
        <p:spPr bwMode="auto">
          <a:xfrm flipH="1">
            <a:off x="797722" y="911438"/>
            <a:ext cx="2904877" cy="133555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31" y="1579213"/>
            <a:ext cx="1938696" cy="877900"/>
          </a:xfrm>
          <a:prstGeom prst="rect">
            <a:avLst/>
          </a:prstGeom>
        </p:spPr>
      </p:pic>
      <p:sp>
        <p:nvSpPr>
          <p:cNvPr id="19" name="Afgeronde rechthoek 14"/>
          <p:cNvSpPr/>
          <p:nvPr/>
        </p:nvSpPr>
        <p:spPr bwMode="auto">
          <a:xfrm>
            <a:off x="1775521" y="3789040"/>
            <a:ext cx="6713882" cy="57606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Het bepalen van de </a:t>
            </a:r>
            <a:r>
              <a:rPr lang="nl-BE" sz="1400" b="1" dirty="0">
                <a:latin typeface="+mn-lt"/>
              </a:rPr>
              <a:t>waarnemingstijd </a:t>
            </a:r>
            <a:r>
              <a:rPr lang="nl-BE" sz="1400" dirty="0">
                <a:latin typeface="+mn-lt"/>
              </a:rPr>
              <a:t>is afhankelijk van de </a:t>
            </a:r>
            <a:r>
              <a:rPr lang="nl-BE" sz="1400" b="1" dirty="0">
                <a:latin typeface="+mn-lt"/>
              </a:rPr>
              <a:t>werfomstandigheden</a:t>
            </a:r>
            <a:r>
              <a:rPr lang="nl-BE" sz="1400" dirty="0">
                <a:latin typeface="+mn-lt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61" y="3706679"/>
            <a:ext cx="493819" cy="658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61" y="4787615"/>
            <a:ext cx="493819" cy="658425"/>
          </a:xfrm>
          <a:prstGeom prst="rect">
            <a:avLst/>
          </a:prstGeom>
        </p:spPr>
      </p:pic>
      <p:sp>
        <p:nvSpPr>
          <p:cNvPr id="22" name="Afgeronde rechthoek 14"/>
          <p:cNvSpPr/>
          <p:nvPr/>
        </p:nvSpPr>
        <p:spPr bwMode="auto">
          <a:xfrm>
            <a:off x="1775521" y="4869976"/>
            <a:ext cx="6713881" cy="57606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De aankondiger kijkt afwisselend in al de richtingen van waaruit de bewegingen kunnen komen. </a:t>
            </a:r>
          </a:p>
        </p:txBody>
      </p:sp>
    </p:spTree>
    <p:extLst>
      <p:ext uri="{BB962C8B-B14F-4D97-AF65-F5344CB8AC3E}">
        <p14:creationId xmlns:p14="http://schemas.microsoft.com/office/powerpoint/2010/main" val="35111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88288" y="192949"/>
            <a:ext cx="3068762" cy="282259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r>
              <a:rPr lang="en-GB" dirty="0"/>
              <a:t>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875631" y="475208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 err="1">
                <a:solidFill>
                  <a:srgbClr val="0070C0"/>
                </a:solidFill>
              </a:rPr>
              <a:t>Tijd</a:t>
            </a:r>
            <a:r>
              <a:rPr lang="en-US" sz="1800" b="1" kern="0" dirty="0">
                <a:solidFill>
                  <a:srgbClr val="0070C0"/>
                </a:solidFill>
              </a:rPr>
              <a:t> van </a:t>
            </a:r>
            <a:r>
              <a:rPr lang="en-US" sz="1800" b="1" kern="0" dirty="0" err="1">
                <a:solidFill>
                  <a:srgbClr val="0070C0"/>
                </a:solidFill>
              </a:rPr>
              <a:t>vrijmaking</a:t>
            </a:r>
            <a:r>
              <a:rPr lang="en-US" sz="1800" b="1" kern="0" dirty="0">
                <a:solidFill>
                  <a:srgbClr val="0070C0"/>
                </a:solidFill>
              </a:rPr>
              <a:t>: </a:t>
            </a:r>
            <a:r>
              <a:rPr lang="en-US" sz="1800" b="1" kern="0" dirty="0" err="1">
                <a:solidFill>
                  <a:srgbClr val="0070C0"/>
                </a:solidFill>
              </a:rPr>
              <a:t>berekening</a:t>
            </a:r>
            <a:endParaRPr lang="en-US" sz="1800" b="1" kern="0" dirty="0">
              <a:solidFill>
                <a:srgbClr val="0070C0"/>
              </a:solidFill>
            </a:endParaRPr>
          </a:p>
        </p:txBody>
      </p:sp>
      <p:sp>
        <p:nvSpPr>
          <p:cNvPr id="17" name="Rounded Rectangle 12"/>
          <p:cNvSpPr/>
          <p:nvPr/>
        </p:nvSpPr>
        <p:spPr bwMode="auto">
          <a:xfrm>
            <a:off x="911424" y="1588436"/>
            <a:ext cx="5143847" cy="1872208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sz="1400" dirty="0" err="1">
                <a:latin typeface="+mn-lt"/>
              </a:rPr>
              <a:t>Som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deeltijden</a:t>
            </a:r>
            <a:endParaRPr lang="fr-BE" sz="1400" dirty="0">
              <a:latin typeface="+mn-lt"/>
            </a:endParaRP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marL="228600" indent="-228600" algn="just">
              <a:buAutoNum type="alphaLcParenR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eigenlijke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tijd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vrijmaking</a:t>
            </a:r>
            <a:r>
              <a:rPr lang="fr-BE" sz="1400" dirty="0">
                <a:latin typeface="+mn-lt"/>
              </a:rPr>
              <a:t>, …</a:t>
            </a:r>
          </a:p>
          <a:p>
            <a:pPr marL="228600" indent="-228600" algn="just">
              <a:buAutoNum type="alphaLcParenR"/>
              <a:defRPr/>
            </a:pPr>
            <a:endParaRPr lang="fr-BE" sz="1400" dirty="0">
              <a:latin typeface="+mn-lt"/>
            </a:endParaRPr>
          </a:p>
          <a:p>
            <a:pPr marL="228600" indent="-228600" algn="just">
              <a:buAutoNum type="alphaLcParenR"/>
              <a:defRPr/>
            </a:pP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veiligheidsmarge</a:t>
            </a:r>
            <a:r>
              <a:rPr lang="fr-BE" sz="1400" dirty="0">
                <a:latin typeface="+mn-lt"/>
              </a:rPr>
              <a:t>, …</a:t>
            </a:r>
          </a:p>
          <a:p>
            <a:pPr marL="228600" indent="-228600" algn="just">
              <a:buAutoNum type="alphaLcParenR"/>
              <a:defRPr/>
            </a:pPr>
            <a:endParaRPr lang="fr-BE" sz="1400" dirty="0">
              <a:latin typeface="+mn-lt"/>
            </a:endParaRPr>
          </a:p>
          <a:p>
            <a:pPr marL="228600" indent="-228600" algn="just">
              <a:buAutoNum type="alphaLcParenR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waarnemingstijd</a:t>
            </a:r>
            <a:r>
              <a:rPr lang="fr-BE" sz="1400" dirty="0">
                <a:latin typeface="+mn-lt"/>
              </a:rPr>
              <a:t> …</a:t>
            </a:r>
          </a:p>
          <a:p>
            <a:pPr algn="just">
              <a:defRPr/>
            </a:pPr>
            <a:endParaRPr lang="fr-BE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155" y="543210"/>
            <a:ext cx="2160240" cy="54578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271463" y="4303591"/>
            <a:ext cx="4783807" cy="125900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chemeClr val="accent2"/>
              </a:solidFill>
            </a:endParaRPr>
          </a:p>
          <a:p>
            <a:endParaRPr lang="en-US" sz="1100" dirty="0">
              <a:solidFill>
                <a:schemeClr val="accent2"/>
              </a:solidFill>
            </a:endParaRPr>
          </a:p>
          <a:p>
            <a:pPr algn="ctr"/>
            <a:r>
              <a:rPr lang="en-US" sz="1400" dirty="0">
                <a:solidFill>
                  <a:schemeClr val="accent2"/>
                </a:solidFill>
                <a:latin typeface="+mn-lt"/>
              </a:rPr>
              <a:t>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tijd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vrijmaking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die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theoretisch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berekend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dient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groter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zijn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of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gelijk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aan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respecteren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minima.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en-US" sz="11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631" y="4221088"/>
            <a:ext cx="64928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328" y="475208"/>
            <a:ext cx="724000" cy="9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892279" y="102857"/>
            <a:ext cx="3144285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r>
              <a:rPr lang="en-GB" dirty="0"/>
              <a:t>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1127448" y="303154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 err="1">
                <a:solidFill>
                  <a:srgbClr val="0070C0"/>
                </a:solidFill>
              </a:rPr>
              <a:t>Tijd</a:t>
            </a:r>
            <a:r>
              <a:rPr lang="en-US" sz="1800" b="1" kern="0" dirty="0">
                <a:solidFill>
                  <a:srgbClr val="0070C0"/>
                </a:solidFill>
              </a:rPr>
              <a:t> van </a:t>
            </a:r>
            <a:r>
              <a:rPr lang="en-US" sz="1800" b="1" kern="0" dirty="0" err="1">
                <a:solidFill>
                  <a:srgbClr val="0070C0"/>
                </a:solidFill>
              </a:rPr>
              <a:t>vrijmaking</a:t>
            </a:r>
            <a:r>
              <a:rPr lang="en-US" sz="1800" b="1" kern="0" dirty="0">
                <a:solidFill>
                  <a:srgbClr val="0070C0"/>
                </a:solidFill>
              </a:rPr>
              <a:t>: </a:t>
            </a:r>
            <a:r>
              <a:rPr lang="en-US" sz="1800" b="1" kern="0" dirty="0" err="1">
                <a:solidFill>
                  <a:srgbClr val="0070C0"/>
                </a:solidFill>
              </a:rPr>
              <a:t>te</a:t>
            </a:r>
            <a:r>
              <a:rPr lang="en-US" sz="1800" b="1" kern="0" dirty="0">
                <a:solidFill>
                  <a:srgbClr val="0070C0"/>
                </a:solidFill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</a:rPr>
              <a:t>respecteren</a:t>
            </a:r>
            <a:r>
              <a:rPr lang="en-US" sz="1800" b="1" kern="0" dirty="0">
                <a:solidFill>
                  <a:srgbClr val="0070C0"/>
                </a:solidFill>
              </a:rPr>
              <a:t> minima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127447" y="1185010"/>
            <a:ext cx="9443579" cy="2123111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chemeClr val="accent2"/>
              </a:solidFill>
            </a:endParaRPr>
          </a:p>
          <a:p>
            <a:endParaRPr lang="en-US" sz="1100" dirty="0">
              <a:solidFill>
                <a:schemeClr val="accent2"/>
              </a:solidFill>
            </a:endParaRPr>
          </a:p>
          <a:p>
            <a:pPr algn="ctr"/>
            <a:r>
              <a:rPr lang="en-US" sz="1400" dirty="0">
                <a:solidFill>
                  <a:schemeClr val="accent2"/>
                </a:solidFill>
                <a:latin typeface="+mn-lt"/>
              </a:rPr>
              <a:t>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tijd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vrijmaking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die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theoretisch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berekend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dient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groter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zijn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of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gelijk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aan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respecteren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minima.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1400" dirty="0" err="1">
                <a:solidFill>
                  <a:srgbClr val="FF0000"/>
                </a:solidFill>
                <a:latin typeface="+mn-lt"/>
              </a:rPr>
              <a:t>Als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de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tijd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van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vrijmaking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die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theoretisch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werd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berekend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kleiner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is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dan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te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respecteren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minima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moeten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we de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te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respecteren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minima strict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toepassen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algn="ctr"/>
            <a:endParaRPr lang="en-US" sz="1100" dirty="0">
              <a:solidFill>
                <a:schemeClr val="accent2"/>
              </a:solidFill>
            </a:endParaRPr>
          </a:p>
          <a:p>
            <a:pPr algn="ctr"/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9" name="Rounded Rectangle 12"/>
          <p:cNvSpPr/>
          <p:nvPr/>
        </p:nvSpPr>
        <p:spPr bwMode="auto">
          <a:xfrm>
            <a:off x="2420257" y="3861048"/>
            <a:ext cx="8150770" cy="1944216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fr-BE" sz="1400" dirty="0" err="1">
                <a:latin typeface="+mn-lt"/>
              </a:rPr>
              <a:t>Tijd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vrijmaking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mag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nooit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kleiner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zijn</a:t>
            </a:r>
            <a:r>
              <a:rPr lang="fr-BE" sz="1400" dirty="0">
                <a:latin typeface="+mn-lt"/>
              </a:rPr>
              <a:t> dan: 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algn="just">
              <a:defRPr/>
            </a:pPr>
            <a:endParaRPr lang="fr-BE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4029911"/>
            <a:ext cx="932769" cy="104860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48968"/>
              </p:ext>
            </p:extLst>
          </p:nvPr>
        </p:nvGraphicFramePr>
        <p:xfrm>
          <a:off x="3675129" y="4437112"/>
          <a:ext cx="6096614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4885">
                  <a:extLst>
                    <a:ext uri="{9D8B030D-6E8A-4147-A177-3AD203B41FA5}">
                      <a16:colId xmlns:a16="http://schemas.microsoft.com/office/drawing/2014/main" val="2067602028"/>
                    </a:ext>
                  </a:extLst>
                </a:gridCol>
                <a:gridCol w="1541729">
                  <a:extLst>
                    <a:ext uri="{9D8B030D-6E8A-4147-A177-3AD203B41FA5}">
                      <a16:colId xmlns:a16="http://schemas.microsoft.com/office/drawing/2014/main" val="760407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indringing</a:t>
                      </a:r>
                      <a:r>
                        <a:rPr lang="en-GB" sz="1400" dirty="0"/>
                        <a:t> type I - max 2 </a:t>
                      </a:r>
                      <a:r>
                        <a:rPr lang="en-GB" sz="1400" dirty="0" err="1"/>
                        <a:t>personen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min </a:t>
                      </a:r>
                      <a:r>
                        <a:rPr lang="en-GB" sz="1400" b="1" dirty="0"/>
                        <a:t>8 </a:t>
                      </a:r>
                      <a:r>
                        <a:rPr lang="en-GB" sz="1400" b="1" dirty="0" err="1"/>
                        <a:t>seconden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38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indringing</a:t>
                      </a:r>
                      <a:r>
                        <a:rPr lang="en-GB" sz="1400" dirty="0"/>
                        <a:t> type I – </a:t>
                      </a:r>
                      <a:r>
                        <a:rPr lang="en-GB" sz="1400" dirty="0" err="1"/>
                        <a:t>meer</a:t>
                      </a:r>
                      <a:r>
                        <a:rPr lang="en-GB" sz="1400" dirty="0"/>
                        <a:t> dan 2 </a:t>
                      </a:r>
                      <a:r>
                        <a:rPr lang="en-GB" sz="1400" dirty="0" err="1"/>
                        <a:t>personen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min </a:t>
                      </a:r>
                      <a:r>
                        <a:rPr lang="en-GB" sz="1400" b="1" dirty="0"/>
                        <a:t>12 </a:t>
                      </a:r>
                      <a:r>
                        <a:rPr lang="en-GB" sz="1400" b="1" dirty="0" err="1"/>
                        <a:t>seconden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indringing</a:t>
                      </a:r>
                      <a:r>
                        <a:rPr lang="en-GB" sz="1400" dirty="0"/>
                        <a:t> type II (max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min </a:t>
                      </a:r>
                      <a:r>
                        <a:rPr lang="en-GB" sz="1400" b="1" dirty="0"/>
                        <a:t>15 </a:t>
                      </a:r>
                      <a:r>
                        <a:rPr lang="en-GB" sz="1400" b="1" dirty="0" err="1"/>
                        <a:t>seconden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83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5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09" t="-18781" r="-26208" b="-5528"/>
          <a:stretch>
            <a:fillRect/>
          </a:stretch>
        </p:blipFill>
        <p:spPr bwMode="auto">
          <a:xfrm>
            <a:off x="791401" y="2019461"/>
            <a:ext cx="3527203" cy="205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544272" y="208614"/>
            <a:ext cx="3432317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r>
              <a:rPr lang="en-GB" dirty="0"/>
              <a:t>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978918" y="730577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>
                <a:solidFill>
                  <a:srgbClr val="0070C0"/>
                </a:solidFill>
              </a:rPr>
              <a:t>Afstand van verwittiging</a:t>
            </a:r>
          </a:p>
        </p:txBody>
      </p:sp>
      <p:sp>
        <p:nvSpPr>
          <p:cNvPr id="17" name="Rounded Rectangle 12"/>
          <p:cNvSpPr/>
          <p:nvPr/>
        </p:nvSpPr>
        <p:spPr bwMode="auto">
          <a:xfrm>
            <a:off x="983432" y="2546742"/>
            <a:ext cx="6480720" cy="1530330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sz="1600" b="1" dirty="0"/>
              <a:t>De </a:t>
            </a:r>
            <a:r>
              <a:rPr lang="fr-BE" sz="1600" b="1" dirty="0" err="1"/>
              <a:t>afstand</a:t>
            </a:r>
            <a:r>
              <a:rPr lang="fr-BE" sz="1600" b="1" dirty="0"/>
              <a:t> van </a:t>
            </a:r>
            <a:r>
              <a:rPr lang="fr-BE" sz="1600" b="1" dirty="0" err="1"/>
              <a:t>verwittiging</a:t>
            </a:r>
            <a:r>
              <a:rPr lang="fr-BE" sz="1600" dirty="0"/>
              <a:t> </a:t>
            </a:r>
            <a:r>
              <a:rPr lang="fr-BE" sz="1600" dirty="0" err="1"/>
              <a:t>is</a:t>
            </a:r>
            <a:r>
              <a:rPr lang="fr-BE" sz="1600" dirty="0"/>
              <a:t>, </a:t>
            </a:r>
            <a:r>
              <a:rPr lang="fr-BE" sz="1600" dirty="0" err="1"/>
              <a:t>ten</a:t>
            </a:r>
            <a:r>
              <a:rPr lang="fr-BE" sz="1600" dirty="0"/>
              <a:t> </a:t>
            </a:r>
            <a:r>
              <a:rPr lang="fr-BE" sz="1600" dirty="0" err="1"/>
              <a:t>opzichte</a:t>
            </a:r>
            <a:r>
              <a:rPr lang="fr-BE" sz="1600" dirty="0"/>
              <a:t> van het </a:t>
            </a:r>
            <a:r>
              <a:rPr lang="fr-BE" sz="1600" dirty="0" err="1"/>
              <a:t>werk</a:t>
            </a:r>
            <a:r>
              <a:rPr lang="fr-BE" sz="1600" dirty="0"/>
              <a:t>, de </a:t>
            </a:r>
            <a:r>
              <a:rPr lang="fr-BE" sz="1600" dirty="0" err="1"/>
              <a:t>minimumafstand</a:t>
            </a:r>
            <a:r>
              <a:rPr lang="fr-BE" sz="1600" dirty="0"/>
              <a:t> op </a:t>
            </a:r>
            <a:r>
              <a:rPr lang="fr-BE" sz="1600" dirty="0" err="1"/>
              <a:t>dewelke</a:t>
            </a:r>
            <a:r>
              <a:rPr lang="fr-BE" sz="1600" dirty="0"/>
              <a:t> de in </a:t>
            </a:r>
            <a:r>
              <a:rPr lang="fr-BE" sz="1600" dirty="0" err="1"/>
              <a:t>aantocht</a:t>
            </a:r>
            <a:r>
              <a:rPr lang="fr-BE" sz="1600" dirty="0"/>
              <a:t> </a:t>
            </a:r>
            <a:r>
              <a:rPr lang="fr-BE" sz="1600" dirty="0" err="1"/>
              <a:t>zijnde</a:t>
            </a:r>
            <a:r>
              <a:rPr lang="fr-BE" sz="1600" dirty="0"/>
              <a:t> </a:t>
            </a:r>
            <a:r>
              <a:rPr lang="fr-BE" sz="1600" dirty="0" err="1"/>
              <a:t>beweging</a:t>
            </a:r>
            <a:r>
              <a:rPr lang="fr-BE" sz="1600" dirty="0"/>
              <a:t> </a:t>
            </a:r>
            <a:r>
              <a:rPr lang="fr-BE" sz="1600" dirty="0" err="1"/>
              <a:t>ten</a:t>
            </a:r>
            <a:r>
              <a:rPr lang="fr-BE" sz="1600" dirty="0"/>
              <a:t> </a:t>
            </a:r>
            <a:r>
              <a:rPr lang="fr-BE" sz="1600" dirty="0" err="1"/>
              <a:t>laatste</a:t>
            </a:r>
            <a:r>
              <a:rPr lang="fr-BE" sz="1600" dirty="0"/>
              <a:t> </a:t>
            </a:r>
            <a:r>
              <a:rPr lang="fr-BE" sz="1600" dirty="0" err="1"/>
              <a:t>moet</a:t>
            </a:r>
            <a:r>
              <a:rPr lang="fr-BE" sz="1600" dirty="0"/>
              <a:t> </a:t>
            </a:r>
            <a:r>
              <a:rPr lang="fr-BE" sz="1600" dirty="0" err="1"/>
              <a:t>kunnen</a:t>
            </a:r>
            <a:r>
              <a:rPr lang="fr-BE" sz="1600" dirty="0"/>
              <a:t> </a:t>
            </a:r>
            <a:r>
              <a:rPr lang="fr-BE" sz="1600" dirty="0" err="1"/>
              <a:t>opgemerkt</a:t>
            </a:r>
            <a:r>
              <a:rPr lang="fr-BE" sz="1600" dirty="0"/>
              <a:t> </a:t>
            </a:r>
            <a:r>
              <a:rPr lang="fr-BE" sz="1600" dirty="0" err="1"/>
              <a:t>worden</a:t>
            </a:r>
            <a:r>
              <a:rPr lang="fr-BE" sz="1600" dirty="0"/>
              <a:t> </a:t>
            </a:r>
            <a:r>
              <a:rPr lang="fr-BE" sz="1600" dirty="0" err="1"/>
              <a:t>door</a:t>
            </a:r>
            <a:r>
              <a:rPr lang="fr-BE" sz="1600" dirty="0"/>
              <a:t> de </a:t>
            </a:r>
            <a:r>
              <a:rPr lang="fr-BE" sz="1600" dirty="0" err="1"/>
              <a:t>aankondiger</a:t>
            </a:r>
            <a:r>
              <a:rPr lang="fr-BE" sz="1600" dirty="0"/>
              <a:t> om </a:t>
            </a:r>
            <a:r>
              <a:rPr lang="fr-BE" sz="1600" dirty="0" err="1"/>
              <a:t>tijdig</a:t>
            </a:r>
            <a:r>
              <a:rPr lang="fr-BE" sz="1600" dirty="0"/>
              <a:t> </a:t>
            </a:r>
            <a:r>
              <a:rPr lang="fr-BE" sz="1600" dirty="0" err="1"/>
              <a:t>elk</a:t>
            </a:r>
            <a:r>
              <a:rPr lang="fr-BE" sz="1600" dirty="0"/>
              <a:t> </a:t>
            </a:r>
            <a:r>
              <a:rPr lang="fr-BE" sz="1600" dirty="0" err="1"/>
              <a:t>risico</a:t>
            </a:r>
            <a:r>
              <a:rPr lang="fr-BE" sz="1600" dirty="0"/>
              <a:t> op </a:t>
            </a:r>
            <a:r>
              <a:rPr lang="fr-BE" sz="1600" dirty="0" err="1"/>
              <a:t>indringing</a:t>
            </a:r>
            <a:r>
              <a:rPr lang="fr-BE" sz="1600" dirty="0"/>
              <a:t> te </a:t>
            </a:r>
            <a:r>
              <a:rPr lang="fr-BE" sz="1600" dirty="0" err="1"/>
              <a:t>stoppen</a:t>
            </a:r>
            <a:r>
              <a:rPr lang="fr-BE" sz="1600" dirty="0"/>
              <a:t>. </a:t>
            </a:r>
          </a:p>
          <a:p>
            <a:pPr algn="just">
              <a:defRPr/>
            </a:pPr>
            <a:endParaRPr lang="fr-BE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397" y="1684586"/>
            <a:ext cx="2591025" cy="4084674"/>
          </a:xfrm>
          <a:prstGeom prst="rect">
            <a:avLst/>
          </a:prstGeom>
        </p:spPr>
      </p:pic>
      <p:sp>
        <p:nvSpPr>
          <p:cNvPr id="11" name="Afgeronde rechthoek 14"/>
          <p:cNvSpPr/>
          <p:nvPr/>
        </p:nvSpPr>
        <p:spPr bwMode="auto">
          <a:xfrm>
            <a:off x="983432" y="5301208"/>
            <a:ext cx="6480721" cy="504056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/>
              <a:t>De afstand van verwittiging zorgt ervoor dat het basisprincipe gegarandeerd is</a:t>
            </a:r>
            <a:r>
              <a:rPr lang="nl-BE" sz="1200" dirty="0"/>
              <a:t>.</a:t>
            </a:r>
            <a:endParaRPr lang="nl-BE" sz="11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072" y="1636816"/>
            <a:ext cx="167044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832304" y="231156"/>
            <a:ext cx="3216293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r>
              <a:rPr lang="en-GB" dirty="0"/>
              <a:t>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1553654" y="283039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 err="1">
                <a:solidFill>
                  <a:srgbClr val="0070C0"/>
                </a:solidFill>
              </a:rPr>
              <a:t>Verband</a:t>
            </a:r>
            <a:r>
              <a:rPr lang="en-US" sz="1800" b="1" kern="0" dirty="0">
                <a:solidFill>
                  <a:srgbClr val="0070C0"/>
                </a:solidFill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</a:rPr>
              <a:t>tussen</a:t>
            </a:r>
            <a:r>
              <a:rPr lang="en-US" sz="1800" b="1" kern="0" dirty="0">
                <a:solidFill>
                  <a:srgbClr val="0070C0"/>
                </a:solidFill>
              </a:rPr>
              <a:t>  de </a:t>
            </a:r>
            <a:r>
              <a:rPr lang="en-US" sz="1800" b="1" kern="0" dirty="0" err="1">
                <a:solidFill>
                  <a:srgbClr val="0070C0"/>
                </a:solidFill>
              </a:rPr>
              <a:t>tijd</a:t>
            </a:r>
            <a:r>
              <a:rPr lang="en-US" sz="1800" b="1" kern="0" dirty="0">
                <a:solidFill>
                  <a:srgbClr val="0070C0"/>
                </a:solidFill>
              </a:rPr>
              <a:t> van </a:t>
            </a:r>
            <a:r>
              <a:rPr lang="en-US" sz="1800" b="1" kern="0" dirty="0" err="1">
                <a:solidFill>
                  <a:srgbClr val="0070C0"/>
                </a:solidFill>
              </a:rPr>
              <a:t>vrijmaking</a:t>
            </a:r>
            <a:r>
              <a:rPr lang="en-US" sz="1800" b="1" kern="0" dirty="0">
                <a:solidFill>
                  <a:srgbClr val="0070C0"/>
                </a:solidFill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</a:rPr>
              <a:t>en</a:t>
            </a:r>
            <a:r>
              <a:rPr lang="en-US" sz="1800" b="1" kern="0" dirty="0">
                <a:solidFill>
                  <a:srgbClr val="0070C0"/>
                </a:solidFill>
              </a:rPr>
              <a:t> de </a:t>
            </a:r>
            <a:r>
              <a:rPr lang="en-US" sz="1800" b="1" kern="0" dirty="0" err="1">
                <a:solidFill>
                  <a:srgbClr val="0070C0"/>
                </a:solidFill>
              </a:rPr>
              <a:t>afstand</a:t>
            </a:r>
            <a:r>
              <a:rPr lang="en-US" sz="1800" b="1" kern="0" dirty="0">
                <a:solidFill>
                  <a:srgbClr val="0070C0"/>
                </a:solidFill>
              </a:rPr>
              <a:t> van verwittiging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991545" y="1871181"/>
            <a:ext cx="1504045" cy="511530"/>
          </a:xfrm>
          <a:prstGeom prst="rect">
            <a:avLst/>
          </a:prstGeom>
          <a:solidFill>
            <a:srgbClr val="FF9999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AFSTAND VAN VERWITTIGING [m]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6535" y="1871182"/>
            <a:ext cx="1527287" cy="1117019"/>
            <a:chOff x="2594940" y="1160344"/>
            <a:chExt cx="1527287" cy="1117019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594940" y="1160344"/>
              <a:ext cx="1527287" cy="11170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1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3136864" y="1613721"/>
              <a:ext cx="443439" cy="537788"/>
              <a:chOff x="5857146" y="4896988"/>
              <a:chExt cx="1085217" cy="131611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857146" y="4896988"/>
                <a:ext cx="1085217" cy="1316114"/>
                <a:chOff x="5723230" y="3240843"/>
                <a:chExt cx="1085217" cy="1316114"/>
              </a:xfrm>
            </p:grpSpPr>
            <p:grpSp>
              <p:nvGrpSpPr>
                <p:cNvPr id="20" name="Group 19"/>
                <p:cNvGrpSpPr>
                  <a:grpSpLocks noChangeAspect="1"/>
                </p:cNvGrpSpPr>
                <p:nvPr/>
              </p:nvGrpSpPr>
              <p:grpSpPr>
                <a:xfrm>
                  <a:off x="5723230" y="3240843"/>
                  <a:ext cx="1085217" cy="1316114"/>
                  <a:chOff x="5913097" y="3212268"/>
                  <a:chExt cx="895350" cy="1085850"/>
                </a:xfrm>
              </p:grpSpPr>
              <p:pic>
                <p:nvPicPr>
                  <p:cNvPr id="2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13097" y="3212268"/>
                    <a:ext cx="895350" cy="1085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" name="Arc 22"/>
                  <p:cNvSpPr>
                    <a:spLocks noChangeAspect="1"/>
                  </p:cNvSpPr>
                  <p:nvPr/>
                </p:nvSpPr>
                <p:spPr bwMode="auto">
                  <a:xfrm>
                    <a:off x="5941268" y="3483986"/>
                    <a:ext cx="756367" cy="709094"/>
                  </a:xfrm>
                  <a:prstGeom prst="arc">
                    <a:avLst>
                      <a:gd name="adj1" fmla="val 21578772"/>
                      <a:gd name="adj2" fmla="val 2890240"/>
                    </a:avLst>
                  </a:prstGeom>
                  <a:solidFill>
                    <a:srgbClr val="CC00FF"/>
                  </a:solidFill>
                  <a:ln w="317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Arc 20"/>
                <p:cNvSpPr>
                  <a:spLocks noChangeAspect="1"/>
                </p:cNvSpPr>
                <p:nvPr/>
              </p:nvSpPr>
              <p:spPr bwMode="auto">
                <a:xfrm rot="2734486">
                  <a:off x="5755603" y="3558996"/>
                  <a:ext cx="920304" cy="862785"/>
                </a:xfrm>
                <a:prstGeom prst="arc">
                  <a:avLst>
                    <a:gd name="adj1" fmla="val 65272"/>
                    <a:gd name="adj2" fmla="val 2890240"/>
                  </a:avLst>
                </a:prstGeom>
                <a:solidFill>
                  <a:srgbClr val="FF00FF"/>
                </a:solidFill>
                <a:ln w="317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Arc 17"/>
              <p:cNvSpPr>
                <a:spLocks noChangeAspect="1"/>
              </p:cNvSpPr>
              <p:nvPr/>
            </p:nvSpPr>
            <p:spPr bwMode="auto">
              <a:xfrm rot="2734486">
                <a:off x="5889519" y="5216768"/>
                <a:ext cx="920304" cy="862785"/>
              </a:xfrm>
              <a:prstGeom prst="arc">
                <a:avLst>
                  <a:gd name="adj1" fmla="val 2725930"/>
                  <a:gd name="adj2" fmla="val 4862876"/>
                </a:avLst>
              </a:prstGeom>
              <a:solidFill>
                <a:schemeClr val="tx2"/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Arc 18"/>
              <p:cNvSpPr>
                <a:spLocks noChangeAspect="1"/>
              </p:cNvSpPr>
              <p:nvPr/>
            </p:nvSpPr>
            <p:spPr bwMode="auto">
              <a:xfrm>
                <a:off x="5897319" y="5230060"/>
                <a:ext cx="922938" cy="865255"/>
              </a:xfrm>
              <a:prstGeom prst="arc">
                <a:avLst>
                  <a:gd name="adj1" fmla="val 16168248"/>
                  <a:gd name="adj2" fmla="val 21562679"/>
                </a:avLst>
              </a:prstGeom>
              <a:solidFill>
                <a:srgbClr val="33CC33"/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94940" y="1193438"/>
              <a:ext cx="14897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>
                      <a:lumMod val="50000"/>
                    </a:schemeClr>
                  </a:solidFill>
                </a:rPr>
                <a:t>TIJD VAN VRIJMAKING [sec]</a:t>
              </a:r>
              <a:endParaRPr lang="en-US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6144766" y="1871180"/>
            <a:ext cx="2160240" cy="11170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Maximum toegelaten snelheid op de werk- en aankondigingszones [m/sec]</a:t>
            </a:r>
          </a:p>
          <a:p>
            <a:pPr algn="ctr"/>
            <a:endParaRPr lang="en-US" sz="1100" b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max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80470" y="1871181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68702" y="1871181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x</a:t>
            </a:r>
          </a:p>
        </p:txBody>
      </p:sp>
      <p:sp>
        <p:nvSpPr>
          <p:cNvPr id="43" name="Rounded Rectangle 12"/>
          <p:cNvSpPr/>
          <p:nvPr/>
        </p:nvSpPr>
        <p:spPr bwMode="auto">
          <a:xfrm>
            <a:off x="1991544" y="3570237"/>
            <a:ext cx="7488832" cy="1226915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sz="1600" dirty="0" err="1">
                <a:latin typeface="+mn-lt"/>
              </a:rPr>
              <a:t>Deze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afstand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is</a:t>
            </a:r>
            <a:r>
              <a:rPr lang="fr-BE" sz="1600" dirty="0">
                <a:latin typeface="+mn-lt"/>
              </a:rPr>
              <a:t> dus </a:t>
            </a:r>
            <a:r>
              <a:rPr lang="fr-BE" sz="1600" dirty="0" err="1">
                <a:latin typeface="+mn-lt"/>
              </a:rPr>
              <a:t>gelijk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aan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tijd</a:t>
            </a:r>
            <a:r>
              <a:rPr lang="fr-BE" sz="1600" dirty="0">
                <a:latin typeface="+mn-lt"/>
              </a:rPr>
              <a:t> van </a:t>
            </a:r>
            <a:r>
              <a:rPr lang="fr-BE" sz="1600" dirty="0" err="1">
                <a:latin typeface="+mn-lt"/>
              </a:rPr>
              <a:t>vrijmaking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uitgedrukt</a:t>
            </a:r>
            <a:r>
              <a:rPr lang="fr-BE" sz="1600" dirty="0">
                <a:latin typeface="+mn-lt"/>
              </a:rPr>
              <a:t> in </a:t>
            </a:r>
            <a:r>
              <a:rPr lang="fr-BE" sz="1600" dirty="0" err="1">
                <a:latin typeface="+mn-lt"/>
              </a:rPr>
              <a:t>seconden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vermenigvuldigd</a:t>
            </a:r>
            <a:r>
              <a:rPr lang="fr-BE" sz="1600" dirty="0">
                <a:latin typeface="+mn-lt"/>
              </a:rPr>
              <a:t> met de op de </a:t>
            </a:r>
            <a:r>
              <a:rPr lang="fr-BE" sz="1600" dirty="0" err="1">
                <a:latin typeface="+mn-lt"/>
              </a:rPr>
              <a:t>werk</a:t>
            </a:r>
            <a:r>
              <a:rPr lang="fr-BE" sz="1600" dirty="0">
                <a:latin typeface="+mn-lt"/>
              </a:rPr>
              <a:t>- en </a:t>
            </a:r>
            <a:r>
              <a:rPr lang="fr-BE" sz="1600" dirty="0" err="1">
                <a:latin typeface="+mn-lt"/>
              </a:rPr>
              <a:t>aankondigingszones</a:t>
            </a:r>
            <a:r>
              <a:rPr lang="fr-BE" sz="1600" dirty="0">
                <a:latin typeface="+mn-lt"/>
              </a:rPr>
              <a:t> maximum </a:t>
            </a:r>
            <a:r>
              <a:rPr lang="fr-BE" sz="1600" dirty="0" err="1">
                <a:latin typeface="+mn-lt"/>
              </a:rPr>
              <a:t>toegelaten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snelheid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uitgedrukt</a:t>
            </a:r>
            <a:r>
              <a:rPr lang="fr-BE" sz="1600" dirty="0">
                <a:latin typeface="+mn-lt"/>
              </a:rPr>
              <a:t> in </a:t>
            </a:r>
            <a:r>
              <a:rPr lang="fr-BE" sz="1600" dirty="0" err="1">
                <a:latin typeface="+mn-lt"/>
              </a:rPr>
              <a:t>meter</a:t>
            </a:r>
            <a:r>
              <a:rPr lang="fr-BE" sz="1600" dirty="0">
                <a:latin typeface="+mn-lt"/>
              </a:rPr>
              <a:t> per seconde (</a:t>
            </a:r>
            <a:r>
              <a:rPr lang="fr-BE" sz="1600" dirty="0" err="1">
                <a:latin typeface="+mn-lt"/>
              </a:rPr>
              <a:t>tijdelijke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snelheidsbeperking</a:t>
            </a:r>
            <a:r>
              <a:rPr lang="fr-BE" sz="1600" dirty="0">
                <a:latin typeface="+mn-lt"/>
              </a:rPr>
              <a:t> </a:t>
            </a:r>
            <a:r>
              <a:rPr lang="fr-BE" sz="1600" b="1" dirty="0">
                <a:latin typeface="+mn-lt"/>
              </a:rPr>
              <a:t>niet</a:t>
            </a:r>
            <a:r>
              <a:rPr lang="fr-BE" sz="1600" dirty="0">
                <a:latin typeface="+mn-lt"/>
              </a:rPr>
              <a:t> in </a:t>
            </a:r>
            <a:r>
              <a:rPr lang="fr-BE" sz="1600" dirty="0" err="1">
                <a:latin typeface="+mn-lt"/>
              </a:rPr>
              <a:t>aanmerking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genomen</a:t>
            </a:r>
            <a:r>
              <a:rPr lang="fr-BE" sz="1600" dirty="0">
                <a:latin typeface="+mn-lt"/>
              </a:rPr>
              <a:t>).</a:t>
            </a:r>
          </a:p>
          <a:p>
            <a:pPr algn="just">
              <a:defRPr/>
            </a:pPr>
            <a:endParaRPr lang="fr-BE" sz="1600" dirty="0">
              <a:latin typeface="+mn-lt"/>
            </a:endParaRPr>
          </a:p>
          <a:p>
            <a:pPr algn="just">
              <a:defRPr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4177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782849" y="255424"/>
            <a:ext cx="3144285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r>
              <a:rPr lang="en-GB" dirty="0"/>
              <a:t>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1553654" y="283039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>
                <a:solidFill>
                  <a:srgbClr val="0070C0"/>
                </a:solidFill>
              </a:rPr>
              <a:t>Afstand van verwittiging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1617" y="1379666"/>
            <a:ext cx="4574692" cy="76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 bwMode="auto">
          <a:xfrm>
            <a:off x="3791744" y="1743069"/>
            <a:ext cx="492620" cy="1128548"/>
          </a:xfrm>
          <a:prstGeom prst="downArrow">
            <a:avLst/>
          </a:prstGeom>
          <a:solidFill>
            <a:srgbClr val="FF9999"/>
          </a:solidFill>
          <a:ln w="317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05582" y="2883198"/>
            <a:ext cx="6768054" cy="3368922"/>
            <a:chOff x="2505582" y="2883198"/>
            <a:chExt cx="6768054" cy="3368922"/>
          </a:xfrm>
        </p:grpSpPr>
        <p:sp>
          <p:nvSpPr>
            <p:cNvPr id="12" name="TextBox 11"/>
            <p:cNvSpPr txBox="1"/>
            <p:nvPr/>
          </p:nvSpPr>
          <p:spPr>
            <a:xfrm>
              <a:off x="2505582" y="6021288"/>
              <a:ext cx="3314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	: detectiepunt kant Lokeren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8836" y="6021288"/>
              <a:ext cx="3314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	: detectiepunt kant Dendermonde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2505582" y="2883198"/>
              <a:ext cx="6686762" cy="3013124"/>
            </a:xfrm>
            <a:prstGeom prst="roundRect">
              <a:avLst/>
            </a:prstGeom>
            <a:noFill/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336689" y="6069318"/>
              <a:ext cx="144016" cy="138793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744072" y="6076355"/>
              <a:ext cx="144016" cy="124718"/>
            </a:xfrm>
            <a:prstGeom prst="rect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690895" y="3624551"/>
              <a:ext cx="6451189" cy="2081407"/>
              <a:chOff x="2690895" y="3624551"/>
              <a:chExt cx="6451189" cy="208140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690895" y="3650911"/>
                <a:ext cx="6451189" cy="2055047"/>
                <a:chOff x="1743698" y="2972498"/>
                <a:chExt cx="8701395" cy="2080534"/>
              </a:xfrm>
            </p:grpSpPr>
            <p:cxnSp>
              <p:nvCxnSpPr>
                <p:cNvPr id="57" name="Straight Connector 14"/>
                <p:cNvCxnSpPr/>
                <p:nvPr/>
              </p:nvCxnSpPr>
              <p:spPr bwMode="auto">
                <a:xfrm flipV="1">
                  <a:off x="1758705" y="4281620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14"/>
                <p:cNvCxnSpPr/>
                <p:nvPr/>
              </p:nvCxnSpPr>
              <p:spPr bwMode="auto">
                <a:xfrm flipV="1">
                  <a:off x="1758705" y="4951255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4" name="Chevron 29"/>
                <p:cNvSpPr>
                  <a:spLocks noChangeArrowheads="1"/>
                </p:cNvSpPr>
                <p:nvPr/>
              </p:nvSpPr>
              <p:spPr bwMode="auto">
                <a:xfrm>
                  <a:off x="2385556" y="4234235"/>
                  <a:ext cx="142875" cy="144463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66" name="Chevron 30"/>
                <p:cNvSpPr>
                  <a:spLocks noChangeAspect="1"/>
                </p:cNvSpPr>
                <p:nvPr/>
              </p:nvSpPr>
              <p:spPr bwMode="auto">
                <a:xfrm flipH="1">
                  <a:off x="2375760" y="4908570"/>
                  <a:ext cx="142875" cy="14446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71" name="Oval 63"/>
                <p:cNvSpPr>
                  <a:spLocks noChangeArrowheads="1"/>
                </p:cNvSpPr>
                <p:nvPr/>
              </p:nvSpPr>
              <p:spPr bwMode="auto">
                <a:xfrm>
                  <a:off x="2909752" y="4252504"/>
                  <a:ext cx="106363" cy="107950"/>
                </a:xfrm>
                <a:prstGeom prst="ellipse">
                  <a:avLst/>
                </a:prstGeom>
                <a:solidFill>
                  <a:srgbClr val="FF0000"/>
                </a:solidFill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/>
              </p:nvSpPr>
              <p:spPr bwMode="auto">
                <a:xfrm>
                  <a:off x="9440073" y="4221208"/>
                  <a:ext cx="122237" cy="1206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743698" y="3797353"/>
                  <a:ext cx="900400" cy="280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Lokeren</a:t>
                  </a:r>
                  <a:r>
                    <a:rPr lang="en-GB" sz="1200" dirty="0"/>
                    <a:t> </a:t>
                  </a: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9166531" y="3798915"/>
                  <a:ext cx="1278562" cy="2492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Dendermonde</a:t>
                  </a:r>
                  <a:endParaRPr lang="en-GB" sz="1200" dirty="0"/>
                </a:p>
              </p:txBody>
            </p:sp>
            <p:cxnSp>
              <p:nvCxnSpPr>
                <p:cNvPr id="77" name="Straight Arrow Connector 76"/>
                <p:cNvCxnSpPr/>
                <p:nvPr/>
              </p:nvCxnSpPr>
              <p:spPr>
                <a:xfrm flipH="1">
                  <a:off x="3009630" y="3250161"/>
                  <a:ext cx="2537262" cy="9837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5818736" y="3250161"/>
                  <a:ext cx="3615801" cy="97457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1" name="Picture 80" descr="D:\Documents And Settings\GQR7802\Local Settings\Temporary Internet Files\Content.IE5\HNYX0581\MC900441310[1].pn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94801" y="3690830"/>
                  <a:ext cx="246379" cy="24638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82" name="Straight Arrow Connector 81"/>
                <p:cNvCxnSpPr/>
                <p:nvPr/>
              </p:nvCxnSpPr>
              <p:spPr>
                <a:xfrm flipH="1" flipV="1">
                  <a:off x="5841270" y="3064023"/>
                  <a:ext cx="1409550" cy="5753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3" name="Picture 82" descr="D:\Documents And Settings\GQR7802\Local Settings\Temporary Internet Files\Content.IE5\HNYX0581\MC900441310[1].pn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057704" y="3741773"/>
                  <a:ext cx="246379" cy="2463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83" descr="D:\Documents And Settings\GQR7802\Local Settings\Temporary Internet Files\Content.IE5\HNYX0581\MC900441310[1].png"/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46388" y="2972498"/>
                  <a:ext cx="246379" cy="246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6484" y="3624551"/>
                <a:ext cx="270035" cy="636194"/>
              </a:xfrm>
              <a:prstGeom prst="rect">
                <a:avLst/>
              </a:prstGeom>
              <a:ln w="0">
                <a:noFill/>
              </a:ln>
            </p:spPr>
          </p:pic>
          <p:cxnSp>
            <p:nvCxnSpPr>
              <p:cNvPr id="86" name="Straight Connector 111"/>
              <p:cNvCxnSpPr/>
              <p:nvPr/>
            </p:nvCxnSpPr>
            <p:spPr bwMode="auto">
              <a:xfrm>
                <a:off x="2955771" y="4283730"/>
                <a:ext cx="585817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Rechte verbindingslijn met pijl 102"/>
              <p:cNvCxnSpPr/>
              <p:nvPr/>
            </p:nvCxnSpPr>
            <p:spPr bwMode="auto">
              <a:xfrm>
                <a:off x="6448485" y="4283730"/>
                <a:ext cx="0" cy="69541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88" name="Tekstvak 104"/>
              <p:cNvSpPr txBox="1"/>
              <p:nvPr/>
            </p:nvSpPr>
            <p:spPr bwMode="auto">
              <a:xfrm>
                <a:off x="6157247" y="4504022"/>
                <a:ext cx="865187" cy="2460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BE" sz="1000" dirty="0">
                    <a:solidFill>
                      <a:schemeClr val="accent3"/>
                    </a:solidFill>
                    <a:latin typeface="+mn-lt"/>
                  </a:rPr>
                  <a:t>VA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8204740">
                <a:off x="5407350" y="4746382"/>
                <a:ext cx="2810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8204740">
                <a:off x="6169862" y="4746382"/>
                <a:ext cx="2810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91" name="Straight Arrow Connector 90"/>
              <p:cNvCxnSpPr/>
              <p:nvPr/>
            </p:nvCxnSpPr>
            <p:spPr bwMode="auto">
              <a:xfrm flipV="1">
                <a:off x="6287722" y="5054530"/>
                <a:ext cx="2237370" cy="252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2" name="Straight Arrow Connector 91"/>
              <p:cNvCxnSpPr/>
              <p:nvPr/>
            </p:nvCxnSpPr>
            <p:spPr bwMode="auto">
              <a:xfrm flipH="1">
                <a:off x="3588306" y="5056235"/>
                <a:ext cx="1930397" cy="1320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7" name="Straight Arrow Connector 96"/>
              <p:cNvCxnSpPr/>
              <p:nvPr/>
            </p:nvCxnSpPr>
            <p:spPr bwMode="auto">
              <a:xfrm>
                <a:off x="6327553" y="5229200"/>
                <a:ext cx="2089055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98" name="TextBox 97"/>
              <p:cNvSpPr txBox="1"/>
              <p:nvPr/>
            </p:nvSpPr>
            <p:spPr>
              <a:xfrm>
                <a:off x="6870926" y="5220793"/>
                <a:ext cx="1184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619250" algn="r"/>
                  </a:tabLst>
                </a:pPr>
                <a:r>
                  <a:rPr lang="en-US" sz="800" b="1" dirty="0" err="1">
                    <a:solidFill>
                      <a:srgbClr val="FF0000"/>
                    </a:solidFill>
                  </a:rPr>
                  <a:t>Afstand</a:t>
                </a:r>
                <a:r>
                  <a:rPr lang="en-US" sz="800" b="1" dirty="0">
                    <a:solidFill>
                      <a:srgbClr val="FF0000"/>
                    </a:solidFill>
                  </a:rPr>
                  <a:t> van </a:t>
                </a:r>
                <a:r>
                  <a:rPr lang="en-US" sz="800" b="1" dirty="0" err="1">
                    <a:solidFill>
                      <a:srgbClr val="FF0000"/>
                    </a:solidFill>
                  </a:rPr>
                  <a:t>verwittiging</a:t>
                </a:r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9" name="Straight Arrow Connector 98"/>
              <p:cNvCxnSpPr/>
              <p:nvPr/>
            </p:nvCxnSpPr>
            <p:spPr bwMode="auto">
              <a:xfrm>
                <a:off x="3609619" y="5232612"/>
                <a:ext cx="1899141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00" name="TextBox 99"/>
              <p:cNvSpPr txBox="1"/>
              <p:nvPr/>
            </p:nvSpPr>
            <p:spPr>
              <a:xfrm>
                <a:off x="3977525" y="5209306"/>
                <a:ext cx="1184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619250" algn="r"/>
                  </a:tabLst>
                </a:pPr>
                <a:r>
                  <a:rPr lang="en-US" sz="800" b="1" dirty="0" err="1">
                    <a:solidFill>
                      <a:srgbClr val="FF0000"/>
                    </a:solidFill>
                  </a:rPr>
                  <a:t>Afstand</a:t>
                </a:r>
                <a:r>
                  <a:rPr lang="en-US" sz="800" b="1" dirty="0">
                    <a:solidFill>
                      <a:srgbClr val="FF0000"/>
                    </a:solidFill>
                  </a:rPr>
                  <a:t> van </a:t>
                </a:r>
                <a:r>
                  <a:rPr lang="en-US" sz="800" b="1" dirty="0" err="1">
                    <a:solidFill>
                      <a:srgbClr val="FF0000"/>
                    </a:solidFill>
                  </a:rPr>
                  <a:t>verwittiging</a:t>
                </a:r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669105" y="3358644"/>
              <a:ext cx="2091363" cy="935638"/>
              <a:chOff x="5823518" y="3152132"/>
              <a:chExt cx="2091363" cy="935638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9295" y="3212976"/>
                <a:ext cx="1075586" cy="87479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518" y="3152132"/>
                <a:ext cx="124497" cy="29163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0324" y="3177429"/>
                <a:ext cx="124497" cy="291633"/>
              </a:xfrm>
              <a:prstGeom prst="rect">
                <a:avLst/>
              </a:prstGeom>
            </p:spPr>
          </p:pic>
          <p:cxnSp>
            <p:nvCxnSpPr>
              <p:cNvPr id="48" name="Straight Arrow Connector 47"/>
              <p:cNvCxnSpPr>
                <a:stCxn id="46" idx="3"/>
              </p:cNvCxnSpPr>
              <p:nvPr/>
            </p:nvCxnSpPr>
            <p:spPr>
              <a:xfrm>
                <a:off x="5948015" y="3297949"/>
                <a:ext cx="1042788" cy="25296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0" name="Picture 49" descr="D:\Documents And Settings\GQR7802\Local Settings\Temporary Internet Files\Content.IE5\HNYX0581\MC900441310[1].png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50802" y="3211659"/>
                <a:ext cx="182665" cy="243362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69045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B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31230"/>
              </p:ext>
            </p:extLst>
          </p:nvPr>
        </p:nvGraphicFramePr>
        <p:xfrm>
          <a:off x="3180161" y="3429002"/>
          <a:ext cx="5672489" cy="1855277"/>
        </p:xfrm>
        <a:graphic>
          <a:graphicData uri="http://schemas.openxmlformats.org/drawingml/2006/table">
            <a:tbl>
              <a:tblPr firstRow="1" bandRow="1"/>
              <a:tblGrid>
                <a:gridCol w="133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797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Voorgesteld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Nagekeken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Goedgekeurd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Goedgekeurd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  <a:p>
                      <a:pPr algn="ctr"/>
                      <a:endParaRPr lang="nl-BE" sz="1200" noProof="0" dirty="0"/>
                    </a:p>
                    <a:p>
                      <a:pPr algn="ctr"/>
                      <a:endParaRPr lang="nl-BE" sz="1200" noProof="0" dirty="0"/>
                    </a:p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Ilse Festjens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Teamlead</a:t>
                      </a:r>
                      <a:endParaRPr lang="en-GB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I-AM.111</a:t>
                      </a: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datum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/ 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handtekening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Simon Campet</a:t>
                      </a:r>
                      <a:endParaRPr lang="fr-FR" sz="9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900" b="1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Adviseur</a:t>
                      </a:r>
                      <a:endParaRPr lang="fr-FR" sz="9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9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I-AM.111</a:t>
                      </a:r>
                      <a:endParaRPr lang="fr-FR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datum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handtekening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900" b="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Stéphane Michaux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Manager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</a:t>
                      </a: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datum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/ 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handtekening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Laurent Mockel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 of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</a:t>
                      </a: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datum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/ 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handtekening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582133"/>
              </p:ext>
            </p:extLst>
          </p:nvPr>
        </p:nvGraphicFramePr>
        <p:xfrm>
          <a:off x="3179678" y="1700809"/>
          <a:ext cx="5671115" cy="1652450"/>
        </p:xfrm>
        <a:graphic>
          <a:graphicData uri="http://schemas.openxmlformats.org/drawingml/2006/table">
            <a:tbl>
              <a:tblPr firstRow="1" bandRow="1"/>
              <a:tblGrid>
                <a:gridCol w="81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8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Overzicht</a:t>
                      </a:r>
                      <a:r>
                        <a:rPr lang="fr-FR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 van de </a:t>
                      </a:r>
                      <a:r>
                        <a:rPr lang="fr-FR" sz="1400" b="1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versies</a:t>
                      </a:r>
                      <a:endParaRPr lang="fr-FR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9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Nummer</a:t>
                      </a:r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versie</a:t>
                      </a:r>
                      <a:endParaRPr lang="fr-FR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9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Datum</a:t>
                      </a:r>
                      <a:endParaRPr lang="fr-FR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9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Beschrijving</a:t>
                      </a:r>
                      <a:endParaRPr lang="fr-FR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9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Nummers</a:t>
                      </a:r>
                      <a:r>
                        <a:rPr lang="fr-FR" sz="9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1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gewijzigde</a:t>
                      </a:r>
                      <a:r>
                        <a:rPr lang="fr-FR" sz="9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1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bladzijden</a:t>
                      </a:r>
                      <a:endParaRPr lang="fr-FR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noProof="0" dirty="0">
                          <a:latin typeface="+mn-lt"/>
                        </a:rPr>
                        <a:t>1.0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noProof="0" dirty="0">
                          <a:latin typeface="+mn-lt"/>
                        </a:rPr>
                        <a:t>15.07.2021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fr-FR" sz="900" noProof="0" dirty="0">
                          <a:latin typeface="+mn-lt"/>
                        </a:rPr>
                        <a:t>Version 1.0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fr-FR" sz="900" noProof="0" dirty="0">
                          <a:latin typeface="+mn-lt"/>
                        </a:rPr>
                        <a:t>2.0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noProof="0" dirty="0">
                          <a:latin typeface="+mn-lt"/>
                        </a:rPr>
                        <a:t>20.01.2022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900" noProof="0" dirty="0">
                          <a:latin typeface="+mn-lt"/>
                        </a:rPr>
                        <a:t>Update naar aanleiding van opleiding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noProof="0" dirty="0">
                          <a:latin typeface="+mn-lt"/>
                        </a:rPr>
                        <a:t>Allen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47465"/>
                  </a:ext>
                </a:extLst>
              </a:tr>
              <a:tr h="239485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103454"/>
                  </a:ext>
                </a:extLst>
              </a:tr>
            </a:tbl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75833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760296" y="116632"/>
            <a:ext cx="3072276" cy="34658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r>
              <a:rPr lang="en-GB" dirty="0"/>
              <a:t>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695796" y="396716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>
                <a:solidFill>
                  <a:srgbClr val="0070C0"/>
                </a:solidFill>
              </a:rPr>
              <a:t>Maximum </a:t>
            </a:r>
            <a:r>
              <a:rPr lang="en-US" sz="1800" b="1" kern="0" dirty="0" err="1">
                <a:solidFill>
                  <a:srgbClr val="0070C0"/>
                </a:solidFill>
              </a:rPr>
              <a:t>toegelaten</a:t>
            </a:r>
            <a:r>
              <a:rPr lang="en-US" sz="1800" b="1" kern="0" dirty="0">
                <a:solidFill>
                  <a:srgbClr val="0070C0"/>
                </a:solidFill>
              </a:rPr>
              <a:t> </a:t>
            </a:r>
            <a:r>
              <a:rPr lang="en-US" sz="1800" b="1" kern="0" dirty="0" err="1">
                <a:solidFill>
                  <a:srgbClr val="0070C0"/>
                </a:solidFill>
              </a:rPr>
              <a:t>snelheid</a:t>
            </a:r>
            <a:r>
              <a:rPr lang="en-US" sz="1800" b="1" kern="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015880" y="644389"/>
            <a:ext cx="2160240" cy="111702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Maximum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toegelaten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snelheid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op de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werk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aankondigingszones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[m/sec]</a:t>
            </a:r>
          </a:p>
          <a:p>
            <a:pPr algn="ctr"/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max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ounded Rectangle 12"/>
          <p:cNvSpPr/>
          <p:nvPr/>
        </p:nvSpPr>
        <p:spPr bwMode="auto">
          <a:xfrm>
            <a:off x="911424" y="2708920"/>
            <a:ext cx="4896544" cy="2160240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nl-BE" kern="0" dirty="0">
                <a:latin typeface="+mn-lt"/>
              </a:rPr>
              <a:t>De </a:t>
            </a:r>
            <a:r>
              <a:rPr lang="nl-BE" b="1" kern="0" dirty="0">
                <a:latin typeface="+mn-lt"/>
              </a:rPr>
              <a:t>maximum toegelaten snelheid </a:t>
            </a:r>
            <a:r>
              <a:rPr lang="nl-BE" kern="0" dirty="0">
                <a:latin typeface="+mn-lt"/>
              </a:rPr>
              <a:t>in een spoorgedeelte is de hoogste snelheid waarmee een beweging zich mag verplaatsen in dit spoorgedeelte, rekening houdend met de vaste seininrichting en de stuurpostsignalisatie.</a:t>
            </a:r>
          </a:p>
          <a:p>
            <a:pPr algn="just">
              <a:defRPr/>
            </a:pPr>
            <a:endParaRPr lang="fr-BE" sz="1600" dirty="0">
              <a:latin typeface="+mn-lt"/>
            </a:endParaRPr>
          </a:p>
          <a:p>
            <a:pPr algn="just">
              <a:defRPr/>
            </a:pPr>
            <a:endParaRPr lang="fr-BE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57" y="1903922"/>
            <a:ext cx="3761558" cy="2481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86" y="1813613"/>
            <a:ext cx="2651990" cy="3798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437" y="2035126"/>
            <a:ext cx="167044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760296" y="116632"/>
            <a:ext cx="3105567" cy="358827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r>
              <a:rPr lang="en-GB" dirty="0"/>
              <a:t>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1553654" y="283039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 err="1">
                <a:solidFill>
                  <a:srgbClr val="0070C0"/>
                </a:solidFill>
              </a:rPr>
              <a:t>Gebruik</a:t>
            </a:r>
            <a:r>
              <a:rPr lang="en-US" sz="1800" b="1" kern="0" dirty="0">
                <a:solidFill>
                  <a:srgbClr val="0070C0"/>
                </a:solidFill>
              </a:rPr>
              <a:t> van de </a:t>
            </a:r>
            <a:r>
              <a:rPr lang="en-US" sz="1800" b="1" kern="0" dirty="0" err="1">
                <a:solidFill>
                  <a:srgbClr val="0070C0"/>
                </a:solidFill>
              </a:rPr>
              <a:t>tabellen</a:t>
            </a:r>
            <a:r>
              <a:rPr lang="en-US" sz="1800" b="1" kern="0" dirty="0">
                <a:solidFill>
                  <a:srgbClr val="0070C0"/>
                </a:solidFill>
              </a:rPr>
              <a:t> met </a:t>
            </a:r>
            <a:r>
              <a:rPr lang="en-US" sz="1800" b="1" kern="0" dirty="0" err="1">
                <a:solidFill>
                  <a:srgbClr val="0070C0"/>
                </a:solidFill>
              </a:rPr>
              <a:t>verwittigingsafstanden</a:t>
            </a:r>
            <a:endParaRPr lang="en-US" sz="1800" b="1" kern="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505" y="4747791"/>
            <a:ext cx="289901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u="sng" dirty="0" err="1">
                <a:solidFill>
                  <a:schemeClr val="accent2"/>
                </a:solidFill>
                <a:latin typeface="+mn-lt"/>
              </a:rPr>
              <a:t>Voorbeeld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:</a:t>
            </a:r>
          </a:p>
          <a:p>
            <a:endParaRPr lang="en-US" sz="1100" dirty="0">
              <a:solidFill>
                <a:schemeClr val="accent2"/>
              </a:solidFill>
              <a:latin typeface="+mn-lt"/>
            </a:endParaRPr>
          </a:p>
          <a:p>
            <a:r>
              <a:rPr lang="en-US" sz="1100" dirty="0" err="1">
                <a:solidFill>
                  <a:schemeClr val="accent2"/>
                </a:solidFill>
                <a:latin typeface="+mn-lt"/>
              </a:rPr>
              <a:t>Berekende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tijd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vrijmaking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: </a:t>
            </a:r>
            <a:r>
              <a:rPr lang="en-US" sz="1100" b="1" dirty="0">
                <a:solidFill>
                  <a:schemeClr val="accent2"/>
                </a:solidFill>
                <a:latin typeface="+mn-lt"/>
              </a:rPr>
              <a:t>27 sec</a:t>
            </a:r>
          </a:p>
          <a:p>
            <a:r>
              <a:rPr lang="en-US" sz="1100" dirty="0">
                <a:solidFill>
                  <a:schemeClr val="accent2"/>
                </a:solidFill>
                <a:latin typeface="+mn-lt"/>
              </a:rPr>
              <a:t>Maximum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toegelaten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snelheid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: </a:t>
            </a:r>
            <a:r>
              <a:rPr lang="en-US" sz="1100" b="1" dirty="0">
                <a:solidFill>
                  <a:schemeClr val="accent2"/>
                </a:solidFill>
                <a:latin typeface="+mn-lt"/>
              </a:rPr>
              <a:t>120 km/h</a:t>
            </a:r>
          </a:p>
          <a:p>
            <a:endParaRPr lang="en-US" sz="1100" b="1" dirty="0">
              <a:solidFill>
                <a:schemeClr val="accent2"/>
              </a:solidFill>
              <a:latin typeface="+mn-lt"/>
            </a:endParaRPr>
          </a:p>
          <a:p>
            <a:r>
              <a:rPr lang="en-US" sz="1100" dirty="0">
                <a:solidFill>
                  <a:schemeClr val="accent2"/>
                </a:solidFill>
                <a:latin typeface="+mn-lt"/>
              </a:rPr>
              <a:t>=&gt; Afstand van verwittiging = </a:t>
            </a:r>
            <a:r>
              <a:rPr lang="en-US" sz="1100" b="1" dirty="0">
                <a:solidFill>
                  <a:schemeClr val="accent2"/>
                </a:solidFill>
                <a:latin typeface="+mn-lt"/>
              </a:rPr>
              <a:t>920 m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8329" y="1367681"/>
            <a:ext cx="731467" cy="76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2862399" y="1215960"/>
            <a:ext cx="5609865" cy="1073245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100" b="1" u="sng" dirty="0">
                <a:solidFill>
                  <a:schemeClr val="accent2"/>
                </a:solidFill>
                <a:latin typeface="+mn-lt"/>
              </a:rPr>
              <a:t>TIP</a:t>
            </a:r>
          </a:p>
          <a:p>
            <a:pPr algn="just"/>
            <a:r>
              <a:rPr lang="en-US" sz="1100" b="1" dirty="0">
                <a:solidFill>
                  <a:schemeClr val="accent2"/>
                </a:solidFill>
                <a:latin typeface="+mn-lt"/>
              </a:rPr>
              <a:t>Wat </a:t>
            </a:r>
            <a:r>
              <a:rPr lang="en-US" sz="1100" b="1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1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  <a:latin typeface="+mn-lt"/>
              </a:rPr>
              <a:t>doen</a:t>
            </a:r>
            <a:r>
              <a:rPr lang="en-US" sz="1100" b="1" dirty="0">
                <a:solidFill>
                  <a:schemeClr val="accent2"/>
                </a:solidFill>
                <a:latin typeface="+mn-lt"/>
              </a:rPr>
              <a:t> in </a:t>
            </a:r>
            <a:r>
              <a:rPr lang="en-US" sz="1100" b="1" dirty="0" err="1">
                <a:solidFill>
                  <a:schemeClr val="accent2"/>
                </a:solidFill>
                <a:latin typeface="+mn-lt"/>
              </a:rPr>
              <a:t>geval</a:t>
            </a:r>
            <a:r>
              <a:rPr lang="en-US" sz="1100" b="1" dirty="0">
                <a:solidFill>
                  <a:schemeClr val="accent2"/>
                </a:solidFill>
                <a:latin typeface="+mn-lt"/>
              </a:rPr>
              <a:t> de maximum </a:t>
            </a:r>
            <a:r>
              <a:rPr lang="en-US" sz="1100" b="1" dirty="0" err="1">
                <a:solidFill>
                  <a:schemeClr val="accent2"/>
                </a:solidFill>
                <a:latin typeface="+mn-lt"/>
              </a:rPr>
              <a:t>toegelaten</a:t>
            </a:r>
            <a:r>
              <a:rPr lang="en-US" sz="11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  <a:latin typeface="+mn-lt"/>
              </a:rPr>
              <a:t>snelheid</a:t>
            </a:r>
            <a:r>
              <a:rPr lang="en-US" sz="11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  <a:latin typeface="+mn-lt"/>
              </a:rPr>
              <a:t>gegeven</a:t>
            </a:r>
            <a:r>
              <a:rPr lang="en-US" sz="1100" b="1" dirty="0">
                <a:solidFill>
                  <a:schemeClr val="accent2"/>
                </a:solidFill>
                <a:latin typeface="+mn-lt"/>
              </a:rPr>
              <a:t> is in km/u?</a:t>
            </a:r>
          </a:p>
          <a:p>
            <a:pPr algn="just"/>
            <a:r>
              <a:rPr lang="en-US" sz="1100" dirty="0">
                <a:solidFill>
                  <a:schemeClr val="accent2"/>
                </a:solidFill>
                <a:latin typeface="+mn-lt"/>
              </a:rPr>
              <a:t>De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toegelaten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snelheid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bewegingen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wordt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over het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algemeen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uitgedrukt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in km/h. De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hierna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volgende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tabel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geeft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overeenkomstige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snelheden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uitgedrukt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in m/sec,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afgerond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naar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boven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7493" y="2393186"/>
            <a:ext cx="4774770" cy="6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rved Down Arrow 10"/>
          <p:cNvSpPr/>
          <p:nvPr/>
        </p:nvSpPr>
        <p:spPr bwMode="auto">
          <a:xfrm rot="2856922" flipV="1">
            <a:off x="3032435" y="2493672"/>
            <a:ext cx="719075" cy="288513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788566" y="3498768"/>
            <a:ext cx="5424509" cy="2524573"/>
            <a:chOff x="1431075" y="3498768"/>
            <a:chExt cx="5424509" cy="252457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31075" y="3498768"/>
              <a:ext cx="5424509" cy="252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1519052" y="5127932"/>
              <a:ext cx="285163" cy="345836"/>
              <a:chOff x="5857146" y="4896988"/>
              <a:chExt cx="1085217" cy="131611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857146" y="4896988"/>
                <a:ext cx="1085217" cy="1316114"/>
                <a:chOff x="5723230" y="3240843"/>
                <a:chExt cx="1085217" cy="1316114"/>
              </a:xfrm>
            </p:grpSpPr>
            <p:grpSp>
              <p:nvGrpSpPr>
                <p:cNvPr id="24" name="Group 23"/>
                <p:cNvGrpSpPr>
                  <a:grpSpLocks noChangeAspect="1"/>
                </p:cNvGrpSpPr>
                <p:nvPr/>
              </p:nvGrpSpPr>
              <p:grpSpPr>
                <a:xfrm>
                  <a:off x="5723230" y="3240843"/>
                  <a:ext cx="1085217" cy="1316114"/>
                  <a:chOff x="5913097" y="3212268"/>
                  <a:chExt cx="895350" cy="1085850"/>
                </a:xfrm>
              </p:grpSpPr>
              <p:pic>
                <p:nvPicPr>
                  <p:cNvPr id="2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13097" y="3212268"/>
                    <a:ext cx="895350" cy="10858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" name="Arc 26"/>
                  <p:cNvSpPr>
                    <a:spLocks noChangeAspect="1"/>
                  </p:cNvSpPr>
                  <p:nvPr/>
                </p:nvSpPr>
                <p:spPr bwMode="auto">
                  <a:xfrm>
                    <a:off x="5941268" y="3483986"/>
                    <a:ext cx="756367" cy="709094"/>
                  </a:xfrm>
                  <a:prstGeom prst="arc">
                    <a:avLst>
                      <a:gd name="adj1" fmla="val 21578772"/>
                      <a:gd name="adj2" fmla="val 2890240"/>
                    </a:avLst>
                  </a:prstGeom>
                  <a:solidFill>
                    <a:srgbClr val="CC00FF"/>
                  </a:solidFill>
                  <a:ln w="317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Arc 24"/>
                <p:cNvSpPr>
                  <a:spLocks noChangeAspect="1"/>
                </p:cNvSpPr>
                <p:nvPr/>
              </p:nvSpPr>
              <p:spPr bwMode="auto">
                <a:xfrm rot="2734486">
                  <a:off x="5755603" y="3558996"/>
                  <a:ext cx="920304" cy="862785"/>
                </a:xfrm>
                <a:prstGeom prst="arc">
                  <a:avLst>
                    <a:gd name="adj1" fmla="val 65272"/>
                    <a:gd name="adj2" fmla="val 2890240"/>
                  </a:avLst>
                </a:prstGeom>
                <a:solidFill>
                  <a:srgbClr val="FF00FF"/>
                </a:solidFill>
                <a:ln w="317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Arc 21"/>
              <p:cNvSpPr>
                <a:spLocks noChangeAspect="1"/>
              </p:cNvSpPr>
              <p:nvPr/>
            </p:nvSpPr>
            <p:spPr bwMode="auto">
              <a:xfrm rot="2734486">
                <a:off x="5889519" y="5216768"/>
                <a:ext cx="920304" cy="862785"/>
              </a:xfrm>
              <a:prstGeom prst="arc">
                <a:avLst>
                  <a:gd name="adj1" fmla="val 2725930"/>
                  <a:gd name="adj2" fmla="val 4862876"/>
                </a:avLst>
              </a:prstGeom>
              <a:solidFill>
                <a:schemeClr val="tx2"/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Arc 22"/>
              <p:cNvSpPr>
                <a:spLocks noChangeAspect="1"/>
              </p:cNvSpPr>
              <p:nvPr/>
            </p:nvSpPr>
            <p:spPr bwMode="auto">
              <a:xfrm>
                <a:off x="5897319" y="5230060"/>
                <a:ext cx="922938" cy="865255"/>
              </a:xfrm>
              <a:prstGeom prst="arc">
                <a:avLst>
                  <a:gd name="adj1" fmla="val 16168248"/>
                  <a:gd name="adj2" fmla="val 21562679"/>
                </a:avLst>
              </a:prstGeom>
              <a:solidFill>
                <a:srgbClr val="33CC33"/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Oval 14"/>
            <p:cNvSpPr/>
            <p:nvPr/>
          </p:nvSpPr>
          <p:spPr bwMode="auto">
            <a:xfrm>
              <a:off x="1907703" y="5207003"/>
              <a:ext cx="309187" cy="219376"/>
            </a:xfrm>
            <a:prstGeom prst="ellipse">
              <a:avLst/>
            </a:prstGeom>
            <a:noFill/>
            <a:ln w="31750" cap="flat" cmpd="sng" algn="ctr">
              <a:gradFill>
                <a:gsLst>
                  <a:gs pos="0">
                    <a:srgbClr val="00B050"/>
                  </a:gs>
                  <a:gs pos="81500">
                    <a:srgbClr val="FF00FF"/>
                  </a:gs>
                  <a:gs pos="63000">
                    <a:srgbClr val="CC00FF"/>
                  </a:gs>
                  <a:gs pos="100000">
                    <a:schemeClr val="accent2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508104" y="3645024"/>
              <a:ext cx="288032" cy="210258"/>
            </a:xfrm>
            <a:prstGeom prst="ellipse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2216891" y="5335794"/>
              <a:ext cx="3291213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gradFill flip="none" rotWithShape="1">
                <a:gsLst>
                  <a:gs pos="0">
                    <a:srgbClr val="00B050"/>
                  </a:gs>
                  <a:gs pos="75000">
                    <a:srgbClr val="FF00FF"/>
                  </a:gs>
                  <a:gs pos="58000">
                    <a:srgbClr val="CC00FF"/>
                  </a:gs>
                  <a:gs pos="100000">
                    <a:srgbClr val="0070C0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6" idx="4"/>
            </p:cNvCxnSpPr>
            <p:nvPr/>
          </p:nvCxnSpPr>
          <p:spPr bwMode="auto">
            <a:xfrm>
              <a:off x="5652120" y="3855282"/>
              <a:ext cx="0" cy="134125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5508104" y="5211006"/>
              <a:ext cx="288032" cy="196323"/>
            </a:xfrm>
            <a:prstGeom prst="ellipse">
              <a:avLst/>
            </a:prstGeom>
            <a:noFill/>
            <a:ln w="31750" cap="flat" cmpd="sng" algn="ctr">
              <a:solidFill>
                <a:srgbClr val="FF99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699792" y="3498768"/>
              <a:ext cx="1443538" cy="146256"/>
            </a:xfrm>
            <a:prstGeom prst="rect">
              <a:avLst/>
            </a:prstGeom>
            <a:noFill/>
            <a:ln w="31750" cap="flat" cmpd="sng" algn="ctr">
              <a:solidFill>
                <a:srgbClr val="FF99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1723506" y="3429001"/>
            <a:ext cx="2899010" cy="1073245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100" dirty="0" err="1">
                <a:solidFill>
                  <a:schemeClr val="accent2"/>
                </a:solidFill>
                <a:latin typeface="+mn-lt"/>
              </a:rPr>
              <a:t>Waar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rij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vertrekkend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berekende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tijd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vrijmaking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(in sec)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kruist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met de maximum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toegelaten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snelheid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(in km/h)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bevindt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zich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overeenkomstige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afstand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van verwittiging, </a:t>
            </a:r>
            <a:r>
              <a:rPr lang="en-US" sz="1100" dirty="0" err="1">
                <a:solidFill>
                  <a:schemeClr val="accent2"/>
                </a:solidFill>
                <a:latin typeface="+mn-lt"/>
              </a:rPr>
              <a:t>uitgedrukt</a:t>
            </a:r>
            <a:r>
              <a:rPr lang="en-US" sz="1100" dirty="0">
                <a:solidFill>
                  <a:schemeClr val="accent2"/>
                </a:solidFill>
                <a:latin typeface="+mn-lt"/>
              </a:rPr>
              <a:t> in meter.</a:t>
            </a:r>
          </a:p>
        </p:txBody>
      </p:sp>
    </p:spTree>
    <p:extLst>
      <p:ext uri="{BB962C8B-B14F-4D97-AF65-F5344CB8AC3E}">
        <p14:creationId xmlns:p14="http://schemas.microsoft.com/office/powerpoint/2010/main" val="2020894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760296" y="231156"/>
            <a:ext cx="3144285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aankondiger</a:t>
            </a:r>
            <a:endParaRPr lang="en-GB" dirty="0"/>
          </a:p>
          <a:p>
            <a:r>
              <a:rPr lang="en-GB" dirty="0" err="1"/>
              <a:t>Stap</a:t>
            </a:r>
            <a:r>
              <a:rPr lang="en-GB" dirty="0"/>
              <a:t> 1: </a:t>
            </a:r>
            <a:r>
              <a:rPr lang="en-GB" dirty="0" err="1"/>
              <a:t>Berekening</a:t>
            </a:r>
            <a:r>
              <a:rPr lang="en-GB" dirty="0"/>
              <a:t>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1553654" y="283039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 err="1">
                <a:solidFill>
                  <a:srgbClr val="0070C0"/>
                </a:solidFill>
              </a:rPr>
              <a:t>Detectiepunten</a:t>
            </a:r>
            <a:r>
              <a:rPr lang="en-US" sz="1800" b="1" kern="0" dirty="0">
                <a:solidFill>
                  <a:srgbClr val="0070C0"/>
                </a:solidFill>
              </a:rPr>
              <a:t>: </a:t>
            </a:r>
            <a:r>
              <a:rPr lang="en-US" sz="1800" b="1" kern="0" dirty="0" err="1">
                <a:solidFill>
                  <a:srgbClr val="0070C0"/>
                </a:solidFill>
              </a:rPr>
              <a:t>definitie</a:t>
            </a:r>
            <a:endParaRPr lang="en-US" sz="1800" b="1" kern="0" dirty="0">
              <a:solidFill>
                <a:srgbClr val="0070C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466678" y="1076706"/>
            <a:ext cx="9237833" cy="189890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>
                <a:solidFill>
                  <a:schemeClr val="accent2"/>
                </a:solidFill>
                <a:latin typeface="+mn-lt"/>
              </a:rPr>
              <a:t>Het detectiepunt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bevindt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zich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einde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afstand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verwittiging.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Aangezien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afstand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verwittiging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ervoor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zorgt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basisprincipe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gegarandeerd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is, is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u="sng" dirty="0" err="1">
                <a:solidFill>
                  <a:schemeClr val="accent2"/>
                </a:solidFill>
                <a:latin typeface="+mn-lt"/>
              </a:rPr>
              <a:t>verplicht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alarm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geven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alvorens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aankomende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trein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detectiepunt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heeft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bereikt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herkenningspunt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terrein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materialiseert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detectiepunt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voor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materialiseren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het detectiepunt op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terrein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zal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dus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cruciale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taak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voor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verantwoordelijke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voor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veiligheid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zijn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06381" y="3206039"/>
            <a:ext cx="6768054" cy="3368922"/>
            <a:chOff x="2505582" y="2883198"/>
            <a:chExt cx="6768054" cy="3368922"/>
          </a:xfrm>
        </p:grpSpPr>
        <p:sp>
          <p:nvSpPr>
            <p:cNvPr id="7" name="TextBox 6"/>
            <p:cNvSpPr txBox="1"/>
            <p:nvPr/>
          </p:nvSpPr>
          <p:spPr>
            <a:xfrm>
              <a:off x="2505582" y="6021288"/>
              <a:ext cx="3314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	: detectiepunt kant Lokeren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58836" y="6021288"/>
              <a:ext cx="3314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	: detectiepunt kant Dendermonde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505582" y="2883198"/>
              <a:ext cx="6686762" cy="3013124"/>
            </a:xfrm>
            <a:prstGeom prst="roundRect">
              <a:avLst/>
            </a:prstGeom>
            <a:noFill/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336689" y="6069318"/>
              <a:ext cx="144016" cy="138793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744072" y="6076355"/>
              <a:ext cx="144016" cy="124718"/>
            </a:xfrm>
            <a:prstGeom prst="rect">
              <a:avLst/>
            </a:prstGeom>
            <a:solidFill>
              <a:srgbClr val="FF0000"/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690895" y="3624551"/>
              <a:ext cx="6451189" cy="2081407"/>
              <a:chOff x="2690895" y="3624551"/>
              <a:chExt cx="6451189" cy="208140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690895" y="3650911"/>
                <a:ext cx="6451189" cy="2055047"/>
                <a:chOff x="1743698" y="2972498"/>
                <a:chExt cx="8701395" cy="2080534"/>
              </a:xfrm>
            </p:grpSpPr>
            <p:cxnSp>
              <p:nvCxnSpPr>
                <p:cNvPr id="33" name="Straight Connector 14"/>
                <p:cNvCxnSpPr/>
                <p:nvPr/>
              </p:nvCxnSpPr>
              <p:spPr bwMode="auto">
                <a:xfrm flipV="1">
                  <a:off x="1758705" y="4281620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14"/>
                <p:cNvCxnSpPr/>
                <p:nvPr/>
              </p:nvCxnSpPr>
              <p:spPr bwMode="auto">
                <a:xfrm flipV="1">
                  <a:off x="1758705" y="4951255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6" name="Chevron 29"/>
                <p:cNvSpPr>
                  <a:spLocks noChangeArrowheads="1"/>
                </p:cNvSpPr>
                <p:nvPr/>
              </p:nvSpPr>
              <p:spPr bwMode="auto">
                <a:xfrm>
                  <a:off x="2385556" y="4234235"/>
                  <a:ext cx="142875" cy="144463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37" name="Chevron 30"/>
                <p:cNvSpPr>
                  <a:spLocks noChangeAspect="1"/>
                </p:cNvSpPr>
                <p:nvPr/>
              </p:nvSpPr>
              <p:spPr bwMode="auto">
                <a:xfrm flipH="1">
                  <a:off x="2375760" y="4908570"/>
                  <a:ext cx="142875" cy="14446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38" name="Oval 63"/>
                <p:cNvSpPr>
                  <a:spLocks noChangeArrowheads="1"/>
                </p:cNvSpPr>
                <p:nvPr/>
              </p:nvSpPr>
              <p:spPr bwMode="auto">
                <a:xfrm>
                  <a:off x="2909752" y="4252504"/>
                  <a:ext cx="106363" cy="107950"/>
                </a:xfrm>
                <a:prstGeom prst="ellipse">
                  <a:avLst/>
                </a:prstGeom>
                <a:solidFill>
                  <a:srgbClr val="FF0000"/>
                </a:solidFill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>
                  <a:off x="9440073" y="4221208"/>
                  <a:ext cx="122237" cy="1206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743698" y="3797353"/>
                  <a:ext cx="900400" cy="280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Lokeren</a:t>
                  </a:r>
                  <a:r>
                    <a:rPr lang="en-GB" sz="1200" dirty="0"/>
                    <a:t> 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9166531" y="3798915"/>
                  <a:ext cx="1278562" cy="2492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Dendermonde</a:t>
                  </a:r>
                  <a:endParaRPr lang="en-GB" sz="1200" dirty="0"/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 flipH="1">
                  <a:off x="3009630" y="3250161"/>
                  <a:ext cx="2537262" cy="9837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5818736" y="3250161"/>
                  <a:ext cx="3615801" cy="97457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4" name="Picture 43" descr="D:\Documents And Settings\GQR7802\Local Settings\Temporary Internet Files\Content.IE5\HNYX0581\MC900441310[1].pn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994801" y="3690830"/>
                  <a:ext cx="246379" cy="24638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45" name="Straight Arrow Connector 44"/>
                <p:cNvCxnSpPr/>
                <p:nvPr/>
              </p:nvCxnSpPr>
              <p:spPr>
                <a:xfrm flipH="1" flipV="1">
                  <a:off x="5841270" y="3064023"/>
                  <a:ext cx="1409550" cy="5753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6" name="Picture 45" descr="D:\Documents And Settings\GQR7802\Local Settings\Temporary Internet Files\Content.IE5\HNYX0581\MC900441310[1].pn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057704" y="3741773"/>
                  <a:ext cx="246379" cy="2463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46" descr="D:\Documents And Settings\GQR7802\Local Settings\Temporary Internet Files\Content.IE5\HNYX0581\MC900441310[1].pn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446388" y="2972498"/>
                  <a:ext cx="246379" cy="246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6484" y="3624551"/>
                <a:ext cx="270035" cy="636194"/>
              </a:xfrm>
              <a:prstGeom prst="rect">
                <a:avLst/>
              </a:prstGeom>
              <a:ln w="0">
                <a:noFill/>
              </a:ln>
            </p:spPr>
          </p:pic>
          <p:cxnSp>
            <p:nvCxnSpPr>
              <p:cNvPr id="21" name="Straight Connector 111"/>
              <p:cNvCxnSpPr/>
              <p:nvPr/>
            </p:nvCxnSpPr>
            <p:spPr bwMode="auto">
              <a:xfrm>
                <a:off x="2955771" y="4283730"/>
                <a:ext cx="585817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Rechte verbindingslijn met pijl 102"/>
              <p:cNvCxnSpPr/>
              <p:nvPr/>
            </p:nvCxnSpPr>
            <p:spPr bwMode="auto">
              <a:xfrm>
                <a:off x="6448485" y="4283730"/>
                <a:ext cx="0" cy="69541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3" name="Tekstvak 104"/>
              <p:cNvSpPr txBox="1"/>
              <p:nvPr/>
            </p:nvSpPr>
            <p:spPr bwMode="auto">
              <a:xfrm>
                <a:off x="6157247" y="4504022"/>
                <a:ext cx="865187" cy="2460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BE" sz="1000" dirty="0">
                    <a:solidFill>
                      <a:schemeClr val="accent3"/>
                    </a:solidFill>
                    <a:latin typeface="+mn-lt"/>
                  </a:rPr>
                  <a:t>VA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8204740">
                <a:off x="5407350" y="4746382"/>
                <a:ext cx="2810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8204740">
                <a:off x="6169862" y="4746382"/>
                <a:ext cx="2810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6287722" y="5054530"/>
                <a:ext cx="2237370" cy="252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H="1">
                <a:off x="3588306" y="5056235"/>
                <a:ext cx="1930397" cy="1320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6327553" y="5229200"/>
                <a:ext cx="2089055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6870926" y="5220793"/>
                <a:ext cx="1184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619250" algn="r"/>
                  </a:tabLst>
                </a:pPr>
                <a:r>
                  <a:rPr lang="en-US" sz="800" b="1" dirty="0" err="1">
                    <a:solidFill>
                      <a:srgbClr val="FF0000"/>
                    </a:solidFill>
                  </a:rPr>
                  <a:t>Afstand</a:t>
                </a:r>
                <a:r>
                  <a:rPr lang="en-US" sz="800" b="1" dirty="0">
                    <a:solidFill>
                      <a:srgbClr val="FF0000"/>
                    </a:solidFill>
                  </a:rPr>
                  <a:t> van </a:t>
                </a:r>
                <a:r>
                  <a:rPr lang="en-US" sz="800" b="1" dirty="0" err="1">
                    <a:solidFill>
                      <a:srgbClr val="FF0000"/>
                    </a:solidFill>
                  </a:rPr>
                  <a:t>verwittiging</a:t>
                </a:r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3609619" y="5232612"/>
                <a:ext cx="1899141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33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3977525" y="5209306"/>
                <a:ext cx="1184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619250" algn="r"/>
                  </a:tabLst>
                </a:pPr>
                <a:r>
                  <a:rPr lang="en-US" sz="800" b="1" dirty="0" err="1">
                    <a:solidFill>
                      <a:srgbClr val="FF0000"/>
                    </a:solidFill>
                  </a:rPr>
                  <a:t>Afstand</a:t>
                </a:r>
                <a:r>
                  <a:rPr lang="en-US" sz="800" b="1" dirty="0">
                    <a:solidFill>
                      <a:srgbClr val="FF0000"/>
                    </a:solidFill>
                  </a:rPr>
                  <a:t> van </a:t>
                </a:r>
                <a:r>
                  <a:rPr lang="en-US" sz="800" b="1" dirty="0" err="1">
                    <a:solidFill>
                      <a:srgbClr val="FF0000"/>
                    </a:solidFill>
                  </a:rPr>
                  <a:t>verwittiging</a:t>
                </a:r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669105" y="3358644"/>
              <a:ext cx="2091363" cy="935638"/>
              <a:chOff x="5823518" y="3152132"/>
              <a:chExt cx="2091363" cy="93563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9295" y="3212976"/>
                <a:ext cx="1075586" cy="87479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518" y="3152132"/>
                <a:ext cx="124497" cy="29163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0324" y="3177429"/>
                <a:ext cx="124497" cy="291633"/>
              </a:xfrm>
              <a:prstGeom prst="rect">
                <a:avLst/>
              </a:prstGeom>
            </p:spPr>
          </p:pic>
          <p:cxnSp>
            <p:nvCxnSpPr>
              <p:cNvPr id="17" name="Straight Arrow Connector 16"/>
              <p:cNvCxnSpPr>
                <a:stCxn id="15" idx="3"/>
              </p:cNvCxnSpPr>
              <p:nvPr/>
            </p:nvCxnSpPr>
            <p:spPr>
              <a:xfrm>
                <a:off x="5948015" y="3297949"/>
                <a:ext cx="1042788" cy="25296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17" descr="D:\Documents And Settings\GQR7802\Local Settings\Temporary Internet Files\Content.IE5\HNYX0581\MC900441310[1].pn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50802" y="3211659"/>
                <a:ext cx="182665" cy="243362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409850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Validatie van de theoretische studie ten opzichte van het terrein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Basisberekeningen</a:t>
            </a:r>
          </a:p>
          <a:p>
            <a:pPr algn="ctr"/>
            <a:r>
              <a:rPr lang="en-US" sz="1200"/>
              <a:t>Theoretische studie</a:t>
            </a:r>
          </a:p>
        </p:txBody>
      </p:sp>
      <p:sp>
        <p:nvSpPr>
          <p:cNvPr id="9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200" dirty="0"/>
              <a:t>Bepalen van de plaats van opstelling van de aankondiger</a:t>
            </a:r>
            <a:endParaRPr lang="en-US" sz="1200" dirty="0"/>
          </a:p>
        </p:txBody>
      </p:sp>
      <p:sp>
        <p:nvSpPr>
          <p:cNvPr id="12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Briefing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Controle</a:t>
            </a:r>
            <a:r>
              <a:rPr lang="en-US" sz="1200" dirty="0"/>
              <a:t> van de </a:t>
            </a:r>
            <a:r>
              <a:rPr lang="en-US" sz="1200" dirty="0" err="1"/>
              <a:t>uitrusting</a:t>
            </a:r>
            <a:r>
              <a:rPr lang="en-US" sz="1200" dirty="0"/>
              <a:t> van de </a:t>
            </a:r>
            <a:r>
              <a:rPr lang="en-US" sz="1200" dirty="0" err="1"/>
              <a:t>aankondiger</a:t>
            </a:r>
            <a:endParaRPr lang="en-US" sz="1200" dirty="0"/>
          </a:p>
        </p:txBody>
      </p:sp>
      <p:sp>
        <p:nvSpPr>
          <p:cNvPr id="14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/>
              <a:t>Opstelling</a:t>
            </a:r>
            <a:r>
              <a:rPr lang="en-US" sz="1200" dirty="0"/>
              <a:t>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Voorafgaande</a:t>
            </a:r>
            <a:r>
              <a:rPr lang="en-US" sz="1200" dirty="0"/>
              <a:t> </a:t>
            </a:r>
            <a:r>
              <a:rPr lang="en-US" sz="1200" dirty="0" err="1"/>
              <a:t>testen</a:t>
            </a:r>
            <a:endParaRPr lang="en-US" sz="1200" dirty="0"/>
          </a:p>
        </p:txBody>
      </p:sp>
      <p:sp>
        <p:nvSpPr>
          <p:cNvPr id="16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Werking van het beveiligingssysteem</a:t>
            </a:r>
          </a:p>
        </p:txBody>
      </p:sp>
      <p:sp>
        <p:nvSpPr>
          <p:cNvPr id="18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Einde van de werken</a:t>
            </a:r>
          </a:p>
          <a:p>
            <a:pPr algn="ctr"/>
            <a:r>
              <a:rPr lang="en-US" sz="1200"/>
              <a:t>Stopzetting van de beveiliging</a:t>
            </a:r>
          </a:p>
        </p:txBody>
      </p:sp>
      <p:sp>
        <p:nvSpPr>
          <p:cNvPr id="20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Draaiende pijl 15"/>
          <p:cNvSpPr/>
          <p:nvPr/>
        </p:nvSpPr>
        <p:spPr bwMode="auto">
          <a:xfrm rot="1987104">
            <a:off x="4388265" y="2450767"/>
            <a:ext cx="2160000" cy="2126743"/>
          </a:xfrm>
          <a:prstGeom prst="circularArrow">
            <a:avLst>
              <a:gd name="adj1" fmla="val 7689"/>
              <a:gd name="adj2" fmla="val 36663"/>
              <a:gd name="adj3" fmla="val 3785039"/>
              <a:gd name="adj4" fmla="val 12343958"/>
              <a:gd name="adj5" fmla="val 7273"/>
            </a:avLst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31526" y="2450767"/>
            <a:ext cx="2924776" cy="2160240"/>
            <a:chOff x="2007525" y="2644722"/>
            <a:chExt cx="2924776" cy="2160240"/>
          </a:xfrm>
        </p:grpSpPr>
        <p:sp>
          <p:nvSpPr>
            <p:cNvPr id="24" name="PIJL-LINKS 27"/>
            <p:cNvSpPr/>
            <p:nvPr/>
          </p:nvSpPr>
          <p:spPr bwMode="auto">
            <a:xfrm>
              <a:off x="2007525" y="4444922"/>
              <a:ext cx="1872208" cy="360040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  <p:sp>
          <p:nvSpPr>
            <p:cNvPr id="26" name="Ovaal 14"/>
            <p:cNvSpPr/>
            <p:nvPr/>
          </p:nvSpPr>
          <p:spPr bwMode="auto">
            <a:xfrm>
              <a:off x="3663709" y="2644722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al 18"/>
            <p:cNvSpPr/>
            <p:nvPr/>
          </p:nvSpPr>
          <p:spPr bwMode="auto">
            <a:xfrm>
              <a:off x="4283784" y="2809867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al 18"/>
            <p:cNvSpPr/>
            <p:nvPr/>
          </p:nvSpPr>
          <p:spPr bwMode="auto">
            <a:xfrm>
              <a:off x="4644269" y="3322885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al 18"/>
            <p:cNvSpPr/>
            <p:nvPr/>
          </p:nvSpPr>
          <p:spPr bwMode="auto">
            <a:xfrm>
              <a:off x="4246839" y="4374201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al 18"/>
            <p:cNvSpPr/>
            <p:nvPr/>
          </p:nvSpPr>
          <p:spPr bwMode="auto">
            <a:xfrm>
              <a:off x="4644269" y="3903091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4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al 18"/>
            <p:cNvSpPr/>
            <p:nvPr/>
          </p:nvSpPr>
          <p:spPr bwMode="auto">
            <a:xfrm>
              <a:off x="3581051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al 18"/>
            <p:cNvSpPr/>
            <p:nvPr/>
          </p:nvSpPr>
          <p:spPr bwMode="auto">
            <a:xfrm>
              <a:off x="2943629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5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05" y="2867801"/>
            <a:ext cx="753984" cy="1279696"/>
          </a:xfrm>
          <a:prstGeom prst="rect">
            <a:avLst/>
          </a:prstGeom>
        </p:spPr>
      </p:pic>
      <p:sp>
        <p:nvSpPr>
          <p:cNvPr id="29" name="Wolkvormige toelichting 17"/>
          <p:cNvSpPr/>
          <p:nvPr/>
        </p:nvSpPr>
        <p:spPr bwMode="auto">
          <a:xfrm>
            <a:off x="2217225" y="2206168"/>
            <a:ext cx="2590502" cy="1096869"/>
          </a:xfrm>
          <a:prstGeom prst="cloudCallout">
            <a:avLst>
              <a:gd name="adj1" fmla="val 64202"/>
              <a:gd name="adj2" fmla="val 32311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Een beveiligingssysteem opstellen? Hoe doe ik dat?</a:t>
            </a:r>
          </a:p>
        </p:txBody>
      </p:sp>
    </p:spTree>
    <p:extLst>
      <p:ext uri="{BB962C8B-B14F-4D97-AF65-F5344CB8AC3E}">
        <p14:creationId xmlns:p14="http://schemas.microsoft.com/office/powerpoint/2010/main" val="942959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idx="4294967295"/>
          </p:nvPr>
        </p:nvSpPr>
        <p:spPr>
          <a:xfrm>
            <a:off x="1524000" y="1685926"/>
            <a:ext cx="8064500" cy="887413"/>
          </a:xfrm>
          <a:prstGeom prst="rect">
            <a:avLst/>
          </a:prstGeom>
        </p:spPr>
        <p:txBody>
          <a:bodyPr/>
          <a:lstStyle/>
          <a:p>
            <a:pPr eaLnBrk="1" hangingPunct="1"/>
            <a:br>
              <a:rPr lang="en-US" sz="2000" dirty="0"/>
            </a:br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395665" y="2859435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Validatie van de theoretische studie ten opzichte van het terrein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937693" y="2464718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Basisberekeningen</a:t>
            </a:r>
          </a:p>
          <a:p>
            <a:pPr algn="ctr"/>
            <a:r>
              <a:rPr lang="en-US" sz="1200"/>
              <a:t>Theoretische studie</a:t>
            </a:r>
          </a:p>
        </p:txBody>
      </p:sp>
      <p:sp>
        <p:nvSpPr>
          <p:cNvPr id="12" name="PIJL-LINKS 27"/>
          <p:cNvSpPr/>
          <p:nvPr/>
        </p:nvSpPr>
        <p:spPr bwMode="auto">
          <a:xfrm>
            <a:off x="2369741" y="5633070"/>
            <a:ext cx="1872208" cy="360040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/>
          </a:p>
        </p:txBody>
      </p:sp>
      <p:sp>
        <p:nvSpPr>
          <p:cNvPr id="13" name="Draaiende pijl 15"/>
          <p:cNvSpPr/>
          <p:nvPr/>
        </p:nvSpPr>
        <p:spPr bwMode="auto">
          <a:xfrm rot="1987104">
            <a:off x="3161829" y="3823346"/>
            <a:ext cx="2160000" cy="2126743"/>
          </a:xfrm>
          <a:prstGeom prst="circularArrow">
            <a:avLst>
              <a:gd name="adj1" fmla="val 7689"/>
              <a:gd name="adj2" fmla="val 36663"/>
              <a:gd name="adj3" fmla="val 3785039"/>
              <a:gd name="adj4" fmla="val 12343958"/>
              <a:gd name="adj5" fmla="val 7273"/>
            </a:avLst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4" name="Wolkvormige toelichting 17"/>
          <p:cNvSpPr/>
          <p:nvPr/>
        </p:nvSpPr>
        <p:spPr bwMode="auto">
          <a:xfrm>
            <a:off x="1055440" y="3588272"/>
            <a:ext cx="2590502" cy="1096869"/>
          </a:xfrm>
          <a:prstGeom prst="cloudCallout">
            <a:avLst>
              <a:gd name="adj1" fmla="val 64202"/>
              <a:gd name="adj2" fmla="val 32311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Een beveiligingssysteem opstellen? Hoe doe ik dat?</a:t>
            </a:r>
          </a:p>
        </p:txBody>
      </p:sp>
      <p:sp>
        <p:nvSpPr>
          <p:cNvPr id="15" name="Ovaal 14"/>
          <p:cNvSpPr/>
          <p:nvPr/>
        </p:nvSpPr>
        <p:spPr bwMode="auto">
          <a:xfrm>
            <a:off x="4025925" y="383287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vaal 18"/>
          <p:cNvSpPr/>
          <p:nvPr/>
        </p:nvSpPr>
        <p:spPr bwMode="auto">
          <a:xfrm>
            <a:off x="4890021" y="4264918"/>
            <a:ext cx="288032" cy="28803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Ovaal 21"/>
          <p:cNvSpPr/>
          <p:nvPr/>
        </p:nvSpPr>
        <p:spPr bwMode="auto">
          <a:xfrm>
            <a:off x="1793677" y="232070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Ovaal 22"/>
          <p:cNvSpPr/>
          <p:nvPr/>
        </p:nvSpPr>
        <p:spPr bwMode="auto">
          <a:xfrm>
            <a:off x="5250061" y="2644155"/>
            <a:ext cx="288032" cy="28803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al 21"/>
          <p:cNvSpPr>
            <a:spLocks noChangeAspect="1"/>
          </p:cNvSpPr>
          <p:nvPr/>
        </p:nvSpPr>
        <p:spPr bwMode="auto">
          <a:xfrm>
            <a:off x="611393" y="564331"/>
            <a:ext cx="807461" cy="807461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67409" y="766873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Validatie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theoretische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studie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t.o.v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het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terrein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574870" y="1151153"/>
            <a:ext cx="9126859" cy="1164932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Stap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1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bestaat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erin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afstand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verwittiging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berekenen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basis van regels,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informatie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opgenomen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in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werffiche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mogelijke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conclusies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specifieke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risicoanalyse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(s). 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Stap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1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beschouwd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als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theoretische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studie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5395665" y="4014371"/>
            <a:ext cx="6073942" cy="191917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Stap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2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gaat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na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of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berekeningen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theoretische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studie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in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overeenstemming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zijn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met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realiteit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terrein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Hiervoor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zone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werf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uitgezet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terrein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vanaf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uiterste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grenzen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de zone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werf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berekende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afstand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verwittiging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gemeten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om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plaats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detectiepunten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bepalen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Stap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2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valideert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aldus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berekeningen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theoretische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studie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of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wijzigt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basis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bevindingen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terrein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8832304" y="91936"/>
            <a:ext cx="3099021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validatie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berekening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tov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terrein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49" y="4293096"/>
            <a:ext cx="715710" cy="11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91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lkvormige toelichting 17"/>
          <p:cNvSpPr/>
          <p:nvPr/>
        </p:nvSpPr>
        <p:spPr bwMode="auto">
          <a:xfrm>
            <a:off x="3889529" y="2986258"/>
            <a:ext cx="2278231" cy="1788597"/>
          </a:xfrm>
          <a:prstGeom prst="cloudCallout">
            <a:avLst>
              <a:gd name="adj1" fmla="val 56985"/>
              <a:gd name="adj2" fmla="val 63356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Zijn alle detectiepunten zichtbaar voor de aankondiger?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1271464" y="542919"/>
            <a:ext cx="8064500" cy="887413"/>
          </a:xfrm>
          <a:prstGeom prst="rect">
            <a:avLst/>
          </a:prstGeom>
        </p:spPr>
        <p:txBody>
          <a:bodyPr/>
          <a:lstStyle/>
          <a:p>
            <a:pPr marL="895350" indent="-895350" fontAlgn="base">
              <a:spcAft>
                <a:spcPct val="0"/>
              </a:spcAft>
              <a:defRPr/>
            </a:pPr>
            <a:r>
              <a:rPr lang="en-US" sz="2000" b="1" kern="0" dirty="0" err="1">
                <a:solidFill>
                  <a:srgbClr val="0070C0"/>
                </a:solidFill>
              </a:rPr>
              <a:t>Zichtbaarheid</a:t>
            </a:r>
            <a:r>
              <a:rPr lang="en-US" sz="2000" b="1" kern="0" dirty="0">
                <a:solidFill>
                  <a:srgbClr val="0070C0"/>
                </a:solidFill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</a:rPr>
              <a:t>detectiepunten</a:t>
            </a:r>
            <a:r>
              <a:rPr lang="en-US" sz="2000" b="1" kern="0" dirty="0">
                <a:solidFill>
                  <a:srgbClr val="0070C0"/>
                </a:solidFill>
              </a:rPr>
              <a:t> - </a:t>
            </a:r>
            <a:r>
              <a:rPr lang="en-US" sz="2000" b="1" kern="0" dirty="0" err="1">
                <a:solidFill>
                  <a:srgbClr val="0070C0"/>
                </a:solidFill>
              </a:rPr>
              <a:t>basisprincipe</a:t>
            </a:r>
            <a:endParaRPr lang="en-US" sz="2000" b="1" kern="0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71464" y="1128082"/>
            <a:ext cx="10081120" cy="1436822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600" dirty="0" err="1">
                <a:solidFill>
                  <a:schemeClr val="accent2"/>
                </a:solidFill>
                <a:latin typeface="+mn-lt"/>
              </a:rPr>
              <a:t>Bij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beveiligingssysteem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met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bestaat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het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basisprincipe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erin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om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na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gaan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of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zichtbaarheid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detectiepunten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door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gegarandeerd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kan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op het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terrein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600" dirty="0">
                <a:solidFill>
                  <a:schemeClr val="accent2"/>
                </a:solidFill>
                <a:latin typeface="+mn-lt"/>
              </a:rPr>
              <a:t>Om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dit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kunnen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doen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men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eerst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vooral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plaats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opstelling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op het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terrein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bepalen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sp>
        <p:nvSpPr>
          <p:cNvPr id="22" name="Text Placeholder 2"/>
          <p:cNvSpPr txBox="1">
            <a:spLocks noGrp="1"/>
          </p:cNvSpPr>
          <p:nvPr>
            <p:ph type="body" sz="quarter" idx="18"/>
          </p:nvPr>
        </p:nvSpPr>
        <p:spPr>
          <a:xfrm>
            <a:off x="8584600" y="362738"/>
            <a:ext cx="3280975" cy="360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validatie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berekening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tov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terrein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4869160"/>
            <a:ext cx="904379" cy="15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767408" y="421484"/>
            <a:ext cx="8064500" cy="887413"/>
          </a:xfrm>
          <a:prstGeom prst="rect">
            <a:avLst/>
          </a:prstGeom>
        </p:spPr>
        <p:txBody>
          <a:bodyPr/>
          <a:lstStyle/>
          <a:p>
            <a:pPr marL="895350" indent="-895350" fontAlgn="base">
              <a:spcAft>
                <a:spcPct val="0"/>
              </a:spcAft>
              <a:tabLst>
                <a:tab pos="447675" algn="l"/>
              </a:tabLst>
              <a:defRPr/>
            </a:pPr>
            <a:r>
              <a:rPr lang="en-US" sz="2000" b="1" kern="0" dirty="0" err="1">
                <a:solidFill>
                  <a:srgbClr val="0070C0"/>
                </a:solidFill>
              </a:rPr>
              <a:t>Plaats</a:t>
            </a:r>
            <a:r>
              <a:rPr lang="en-US" sz="2000" b="1" kern="0" dirty="0">
                <a:solidFill>
                  <a:srgbClr val="0070C0"/>
                </a:solidFill>
              </a:rPr>
              <a:t> van </a:t>
            </a:r>
            <a:r>
              <a:rPr lang="en-US" sz="2000" b="1" kern="0" dirty="0" err="1">
                <a:solidFill>
                  <a:srgbClr val="0070C0"/>
                </a:solidFill>
              </a:rPr>
              <a:t>opstelling</a:t>
            </a:r>
            <a:r>
              <a:rPr lang="en-US" sz="2000" b="1" kern="0" dirty="0">
                <a:solidFill>
                  <a:srgbClr val="0070C0"/>
                </a:solidFill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</a:rPr>
              <a:t>aankondiger</a:t>
            </a:r>
            <a:endParaRPr lang="en-US" sz="2000" b="1" kern="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83432" y="4142506"/>
            <a:ext cx="10153128" cy="209480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>
                <a:solidFill>
                  <a:schemeClr val="accent2"/>
                </a:solidFill>
                <a:latin typeface="+mn-lt"/>
              </a:rPr>
              <a:t>In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beveiligingssysteem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met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zodanig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opgesteld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dat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hij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detectiepunten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én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werkposten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ten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allen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tijde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kan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waarnemen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. </a:t>
            </a: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Hij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steeds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plaatsnemen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buiten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gevarenzone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Hij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steeds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kunnen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communiceren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via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meest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adequate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communicatiemiddel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(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toeter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,  radio,…) om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doeltreffend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alarm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kunnen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overmaken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personeel,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werkzaam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werkposten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sp>
        <p:nvSpPr>
          <p:cNvPr id="13" name="Text Placeholder 2"/>
          <p:cNvSpPr txBox="1">
            <a:spLocks noGrp="1"/>
          </p:cNvSpPr>
          <p:nvPr>
            <p:ph type="body" sz="quarter" idx="18"/>
          </p:nvPr>
        </p:nvSpPr>
        <p:spPr>
          <a:xfrm>
            <a:off x="8573231" y="208852"/>
            <a:ext cx="3280975" cy="360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validatie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berekening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tov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terrein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20804" y="1402124"/>
            <a:ext cx="6451189" cy="2576009"/>
            <a:chOff x="2690895" y="3129947"/>
            <a:chExt cx="6451189" cy="2576009"/>
          </a:xfrm>
        </p:grpSpPr>
        <p:grpSp>
          <p:nvGrpSpPr>
            <p:cNvPr id="7" name="Group 6"/>
            <p:cNvGrpSpPr/>
            <p:nvPr/>
          </p:nvGrpSpPr>
          <p:grpSpPr>
            <a:xfrm>
              <a:off x="2690895" y="3129947"/>
              <a:ext cx="6451189" cy="2576009"/>
              <a:chOff x="1743698" y="2445074"/>
              <a:chExt cx="8701395" cy="2607958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3035" y="2536180"/>
                <a:ext cx="1786385" cy="1062429"/>
              </a:xfrm>
              <a:prstGeom prst="rect">
                <a:avLst/>
              </a:prstGeom>
            </p:spPr>
          </p:pic>
          <p:cxnSp>
            <p:nvCxnSpPr>
              <p:cNvPr id="28" name="Straight Connector 14"/>
              <p:cNvCxnSpPr/>
              <p:nvPr/>
            </p:nvCxnSpPr>
            <p:spPr bwMode="auto">
              <a:xfrm flipV="1">
                <a:off x="1758705" y="4281620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14"/>
              <p:cNvCxnSpPr/>
              <p:nvPr/>
            </p:nvCxnSpPr>
            <p:spPr bwMode="auto">
              <a:xfrm flipV="1">
                <a:off x="1758705" y="4951255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Chevron 29"/>
              <p:cNvSpPr>
                <a:spLocks noChangeArrowheads="1"/>
              </p:cNvSpPr>
              <p:nvPr/>
            </p:nvSpPr>
            <p:spPr bwMode="auto">
              <a:xfrm>
                <a:off x="2385556" y="4234235"/>
                <a:ext cx="142875" cy="14446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31" name="Chevron 30"/>
              <p:cNvSpPr>
                <a:spLocks noChangeAspect="1"/>
              </p:cNvSpPr>
              <p:nvPr/>
            </p:nvSpPr>
            <p:spPr bwMode="auto">
              <a:xfrm flipH="1">
                <a:off x="2375760" y="4908570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32" name="Oval 63"/>
              <p:cNvSpPr>
                <a:spLocks noChangeArrowheads="1"/>
              </p:cNvSpPr>
              <p:nvPr/>
            </p:nvSpPr>
            <p:spPr bwMode="auto">
              <a:xfrm>
                <a:off x="2909752" y="4252504"/>
                <a:ext cx="106363" cy="107950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33" name="Rectangle 18"/>
              <p:cNvSpPr>
                <a:spLocks noChangeArrowheads="1"/>
              </p:cNvSpPr>
              <p:nvPr/>
            </p:nvSpPr>
            <p:spPr bwMode="auto">
              <a:xfrm>
                <a:off x="9440073" y="4221208"/>
                <a:ext cx="122237" cy="1206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43698" y="3797353"/>
                <a:ext cx="900400" cy="28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Lokeren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166531" y="3798915"/>
                <a:ext cx="1278562" cy="249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Dendermonde</a:t>
                </a:r>
                <a:endParaRPr lang="en-GB" sz="1200" dirty="0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9617" y="2584016"/>
                <a:ext cx="174298" cy="2985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8057" y="2610427"/>
                <a:ext cx="165063" cy="282744"/>
              </a:xfrm>
              <a:prstGeom prst="rect">
                <a:avLst/>
              </a:prstGeom>
            </p:spPr>
          </p:pic>
          <p:cxnSp>
            <p:nvCxnSpPr>
              <p:cNvPr id="38" name="Straight Arrow Connector 37"/>
              <p:cNvCxnSpPr/>
              <p:nvPr/>
            </p:nvCxnSpPr>
            <p:spPr>
              <a:xfrm flipH="1">
                <a:off x="3009630" y="3250161"/>
                <a:ext cx="2537262" cy="9837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818736" y="3250161"/>
                <a:ext cx="3615801" cy="9745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cxnSpLocks/>
                <a:stCxn id="36" idx="3"/>
                <a:endCxn id="37" idx="1"/>
              </p:cNvCxnSpPr>
              <p:nvPr/>
            </p:nvCxnSpPr>
            <p:spPr>
              <a:xfrm>
                <a:off x="5723915" y="2733298"/>
                <a:ext cx="1484143" cy="1850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40" descr="D:\Documents And Settings\GQR7802\Local Settings\Temporary Internet Files\Content.IE5\HNYX0581\MC900441310[1].png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92447" y="2445074"/>
                <a:ext cx="246380" cy="246380"/>
              </a:xfrm>
              <a:prstGeom prst="rect">
                <a:avLst/>
              </a:prstGeom>
              <a:noFill/>
            </p:spPr>
          </p:pic>
          <p:pic>
            <p:nvPicPr>
              <p:cNvPr id="42" name="Picture 41" descr="D:\Documents And Settings\GQR7802\Local Settings\Temporary Internet Files\Content.IE5\HNYX0581\MC900441310[1].png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94801" y="3690830"/>
                <a:ext cx="246379" cy="246380"/>
              </a:xfrm>
              <a:prstGeom prst="rect">
                <a:avLst/>
              </a:prstGeom>
              <a:noFill/>
            </p:spPr>
          </p:pic>
          <p:cxnSp>
            <p:nvCxnSpPr>
              <p:cNvPr id="43" name="Straight Arrow Connector 42"/>
              <p:cNvCxnSpPr>
                <a:cxnSpLocks/>
                <a:stCxn id="27" idx="1"/>
              </p:cNvCxnSpPr>
              <p:nvPr/>
            </p:nvCxnSpPr>
            <p:spPr>
              <a:xfrm flipH="1" flipV="1">
                <a:off x="5829666" y="3064024"/>
                <a:ext cx="1203369" cy="33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Picture 43" descr="D:\Documents And Settings\GQR7802\Local Settings\Temporary Internet Files\Content.IE5\HNYX0581\MC900441310[1].png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057704" y="3741773"/>
                <a:ext cx="246379" cy="246380"/>
              </a:xfrm>
              <a:prstGeom prst="rect">
                <a:avLst/>
              </a:prstGeom>
              <a:noFill/>
            </p:spPr>
          </p:pic>
          <p:pic>
            <p:nvPicPr>
              <p:cNvPr id="45" name="Picture 44" descr="D:\Documents And Settings\GQR7802\Local Settings\Temporary Internet Files\Content.IE5\HNYX0581\MC900441310[1].png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85515" y="2775983"/>
                <a:ext cx="246380" cy="246380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484" y="3624551"/>
              <a:ext cx="270035" cy="636194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10" name="Straight Connector 111"/>
            <p:cNvCxnSpPr/>
            <p:nvPr/>
          </p:nvCxnSpPr>
          <p:spPr bwMode="auto">
            <a:xfrm>
              <a:off x="2955771" y="4283730"/>
              <a:ext cx="585817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echte verbindingslijn met pijl 102"/>
            <p:cNvCxnSpPr/>
            <p:nvPr/>
          </p:nvCxnSpPr>
          <p:spPr bwMode="auto">
            <a:xfrm>
              <a:off x="6448485" y="4283730"/>
              <a:ext cx="0" cy="6954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kstvak 104"/>
            <p:cNvSpPr txBox="1"/>
            <p:nvPr/>
          </p:nvSpPr>
          <p:spPr bwMode="auto">
            <a:xfrm>
              <a:off x="6157247" y="4504022"/>
              <a:ext cx="865187" cy="2460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  <a:latin typeface="+mn-lt"/>
                </a:rPr>
                <a:t>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637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idx="4294967295"/>
          </p:nvPr>
        </p:nvSpPr>
        <p:spPr>
          <a:xfrm>
            <a:off x="1518365" y="448448"/>
            <a:ext cx="3590925" cy="887413"/>
          </a:xfrm>
          <a:prstGeom prst="rect">
            <a:avLst/>
          </a:prstGeom>
        </p:spPr>
        <p:txBody>
          <a:bodyPr/>
          <a:lstStyle/>
          <a:p>
            <a:pPr marL="442913" indent="-442913"/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Controle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van de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zichtbaarheid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van de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detectiepunten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door de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aankondiger</a:t>
            </a:r>
            <a:br>
              <a:rPr lang="en-US" sz="16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1724736" y="4494419"/>
            <a:ext cx="2641181" cy="1886909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32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900" dirty="0" err="1">
                <a:solidFill>
                  <a:schemeClr val="accent2"/>
                </a:solidFill>
                <a:latin typeface="+mn-lt"/>
              </a:rPr>
              <a:t>betekent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dat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theoretische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studie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b="1" dirty="0" err="1">
                <a:solidFill>
                  <a:schemeClr val="accent2"/>
                </a:solidFill>
                <a:latin typeface="+mn-lt"/>
              </a:rPr>
              <a:t>gevalideerd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wordt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voor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wat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betreft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zichtbaarheid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detectiepunten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voor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endParaRPr lang="en-US" sz="9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900" dirty="0" err="1">
                <a:solidFill>
                  <a:schemeClr val="accent2"/>
                </a:solidFill>
                <a:latin typeface="+mn-lt"/>
              </a:rPr>
              <a:t>betekent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dat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theoretische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studie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b="1" dirty="0" err="1">
                <a:solidFill>
                  <a:schemeClr val="accent2"/>
                </a:solidFill>
                <a:latin typeface="+mn-lt"/>
              </a:rPr>
              <a:t>aangepast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om het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probleem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zichtbaarheid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detectiepunten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(links,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rechts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of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langs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beide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kanten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) op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dirty="0" err="1">
                <a:solidFill>
                  <a:schemeClr val="accent2"/>
                </a:solidFill>
                <a:latin typeface="+mn-lt"/>
              </a:rPr>
              <a:t>lossen</a:t>
            </a:r>
            <a:r>
              <a:rPr lang="en-US" sz="9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r>
              <a:rPr lang="en-US" sz="900" b="1" i="1" dirty="0" err="1">
                <a:solidFill>
                  <a:schemeClr val="accent2"/>
                </a:solidFill>
                <a:latin typeface="+mn-lt"/>
              </a:rPr>
              <a:t>Andere</a:t>
            </a:r>
            <a:r>
              <a:rPr lang="en-US" sz="900" b="1" i="1" dirty="0">
                <a:solidFill>
                  <a:schemeClr val="accent2"/>
                </a:solidFill>
                <a:latin typeface="+mn-lt"/>
              </a:rPr>
              <a:t> criteria (</a:t>
            </a:r>
            <a:r>
              <a:rPr lang="en-US" sz="900" b="1" i="1" dirty="0" err="1">
                <a:solidFill>
                  <a:schemeClr val="accent2"/>
                </a:solidFill>
                <a:latin typeface="+mn-lt"/>
              </a:rPr>
              <a:t>lawaaierige</a:t>
            </a:r>
            <a:r>
              <a:rPr lang="en-US" sz="9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b="1" i="1" dirty="0" err="1">
                <a:solidFill>
                  <a:schemeClr val="accent2"/>
                </a:solidFill>
                <a:latin typeface="+mn-lt"/>
              </a:rPr>
              <a:t>werken</a:t>
            </a:r>
            <a:r>
              <a:rPr lang="en-US" sz="9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b="1" i="1" dirty="0" err="1">
                <a:solidFill>
                  <a:schemeClr val="accent2"/>
                </a:solidFill>
                <a:latin typeface="+mn-lt"/>
              </a:rPr>
              <a:t>bijv</a:t>
            </a:r>
            <a:r>
              <a:rPr lang="en-US" sz="900" b="1" i="1" dirty="0">
                <a:solidFill>
                  <a:schemeClr val="accent2"/>
                </a:solidFill>
                <a:latin typeface="+mn-lt"/>
              </a:rPr>
              <a:t>.) </a:t>
            </a:r>
            <a:r>
              <a:rPr lang="en-US" sz="900" b="1" i="1" dirty="0" err="1">
                <a:solidFill>
                  <a:schemeClr val="accent2"/>
                </a:solidFill>
                <a:latin typeface="+mn-lt"/>
              </a:rPr>
              <a:t>dienen</a:t>
            </a:r>
            <a:r>
              <a:rPr lang="en-US" sz="900" b="1" i="1" dirty="0">
                <a:solidFill>
                  <a:schemeClr val="accent2"/>
                </a:solidFill>
                <a:latin typeface="+mn-lt"/>
              </a:rPr>
              <a:t> nog </a:t>
            </a:r>
            <a:r>
              <a:rPr lang="en-US" sz="900" b="1" i="1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9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b="1" i="1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9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900" b="1" i="1" dirty="0" err="1">
                <a:solidFill>
                  <a:schemeClr val="accent2"/>
                </a:solidFill>
                <a:latin typeface="+mn-lt"/>
              </a:rPr>
              <a:t>onderzocht</a:t>
            </a:r>
            <a:r>
              <a:rPr lang="en-US" sz="900" b="1" i="1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pic>
        <p:nvPicPr>
          <p:cNvPr id="35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182" y="4607531"/>
            <a:ext cx="335230" cy="2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92" y="5338008"/>
            <a:ext cx="238413" cy="2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0453" y="1585265"/>
            <a:ext cx="476827" cy="47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3905" y="89369"/>
            <a:ext cx="583375" cy="4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0452" y="3153273"/>
            <a:ext cx="476827" cy="47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0451" y="4744065"/>
            <a:ext cx="476827" cy="47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69" y="2924944"/>
            <a:ext cx="817655" cy="1387761"/>
          </a:xfrm>
          <a:prstGeom prst="rect">
            <a:avLst/>
          </a:prstGeom>
        </p:spPr>
      </p:pic>
      <p:sp>
        <p:nvSpPr>
          <p:cNvPr id="60" name="Wolkvormige toelichting 17"/>
          <p:cNvSpPr/>
          <p:nvPr/>
        </p:nvSpPr>
        <p:spPr bwMode="auto">
          <a:xfrm>
            <a:off x="1226170" y="1748686"/>
            <a:ext cx="1955669" cy="1387280"/>
          </a:xfrm>
          <a:prstGeom prst="cloudCallout">
            <a:avLst>
              <a:gd name="adj1" fmla="val 67269"/>
              <a:gd name="adj2" fmla="val 46757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Zijn alle detectiepunten zichtbaar voor de aankondiger?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1827" y="240176"/>
            <a:ext cx="4392489" cy="1209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9291" y="1762937"/>
            <a:ext cx="4405026" cy="1212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9290" y="3377254"/>
            <a:ext cx="4405025" cy="1212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9290" y="5016994"/>
            <a:ext cx="4420497" cy="1216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5154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8052" y="2581989"/>
            <a:ext cx="9132523" cy="1711107"/>
          </a:xfrm>
          <a:prstGeom prst="roundRect">
            <a:avLst/>
          </a:prstGeom>
          <a:ln w="12700">
            <a:solidFill>
              <a:srgbClr val="FF33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Indien</a:t>
            </a:r>
            <a:r>
              <a:rPr lang="en-US" sz="1400" dirty="0"/>
              <a:t> het </a:t>
            </a:r>
            <a:r>
              <a:rPr lang="en-US" sz="1400" dirty="0" err="1"/>
              <a:t>onmogelijk</a:t>
            </a:r>
            <a:r>
              <a:rPr lang="en-US" sz="1400" dirty="0"/>
              <a:t> is om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oplossing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vinden</a:t>
            </a:r>
            <a:r>
              <a:rPr lang="en-US" sz="1400" dirty="0"/>
              <a:t> met de </a:t>
            </a:r>
            <a:r>
              <a:rPr lang="en-US" sz="1400" dirty="0" err="1"/>
              <a:t>aankondiger</a:t>
            </a:r>
            <a:r>
              <a:rPr lang="en-US" sz="1400" dirty="0"/>
              <a:t> om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voldoen</a:t>
            </a:r>
            <a:r>
              <a:rPr lang="en-US" sz="1400" dirty="0"/>
              <a:t> </a:t>
            </a:r>
            <a:r>
              <a:rPr lang="en-US" sz="1400" dirty="0" err="1"/>
              <a:t>aan</a:t>
            </a:r>
            <a:r>
              <a:rPr lang="en-US" sz="1400" dirty="0"/>
              <a:t> de </a:t>
            </a:r>
            <a:r>
              <a:rPr lang="en-US" sz="1400" dirty="0" err="1"/>
              <a:t>zichtbaarheidsvoorwaarden</a:t>
            </a:r>
            <a:r>
              <a:rPr lang="en-US" sz="1400" dirty="0"/>
              <a:t> van de </a:t>
            </a:r>
            <a:r>
              <a:rPr lang="en-US" sz="1400" dirty="0" err="1"/>
              <a:t>detectiepunten</a:t>
            </a:r>
            <a:r>
              <a:rPr lang="en-US" sz="1400" dirty="0"/>
              <a:t>, </a:t>
            </a:r>
            <a:r>
              <a:rPr lang="en-US" sz="1400" dirty="0" err="1"/>
              <a:t>wil</a:t>
            </a:r>
            <a:r>
              <a:rPr lang="en-US" sz="1400" dirty="0"/>
              <a:t> </a:t>
            </a:r>
            <a:r>
              <a:rPr lang="en-US" sz="1400" dirty="0" err="1"/>
              <a:t>dit</a:t>
            </a:r>
            <a:r>
              <a:rPr lang="en-US" sz="1400" dirty="0"/>
              <a:t> </a:t>
            </a:r>
            <a:r>
              <a:rPr lang="en-US" sz="1400" dirty="0" err="1"/>
              <a:t>zeggen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en-US" sz="1400" dirty="0"/>
              <a:t> de </a:t>
            </a:r>
            <a:r>
              <a:rPr lang="en-US" sz="1400" dirty="0" err="1"/>
              <a:t>veiligheidsmissie</a:t>
            </a:r>
            <a:r>
              <a:rPr lang="en-US" sz="1400" dirty="0"/>
              <a:t> </a:t>
            </a:r>
            <a:r>
              <a:rPr lang="en-US" sz="1400" dirty="0" err="1"/>
              <a:t>niet</a:t>
            </a:r>
            <a:r>
              <a:rPr lang="en-US" sz="1400" dirty="0"/>
              <a:t> </a:t>
            </a:r>
            <a:r>
              <a:rPr lang="en-US" sz="1400" dirty="0" err="1"/>
              <a:t>kan</a:t>
            </a:r>
            <a:r>
              <a:rPr lang="en-US" sz="1400" dirty="0"/>
              <a:t> </a:t>
            </a:r>
            <a:r>
              <a:rPr lang="en-US" sz="1400" dirty="0" err="1"/>
              <a:t>verzekerd</a:t>
            </a:r>
            <a:r>
              <a:rPr lang="en-US" sz="1400" dirty="0"/>
              <a:t> </a:t>
            </a:r>
            <a:r>
              <a:rPr lang="en-US" sz="1400" dirty="0" err="1"/>
              <a:t>worden</a:t>
            </a:r>
            <a:r>
              <a:rPr lang="en-US" sz="1400" dirty="0"/>
              <a:t> door </a:t>
            </a:r>
            <a:r>
              <a:rPr lang="en-US" sz="1400" dirty="0" err="1"/>
              <a:t>één</a:t>
            </a:r>
            <a:r>
              <a:rPr lang="en-US" sz="1400" dirty="0"/>
              <a:t> </a:t>
            </a:r>
            <a:r>
              <a:rPr lang="en-US" sz="1400" dirty="0" err="1"/>
              <a:t>bediende</a:t>
            </a:r>
            <a:r>
              <a:rPr lang="en-US" sz="1400" dirty="0"/>
              <a:t>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In </a:t>
            </a:r>
            <a:r>
              <a:rPr lang="en-US" sz="1400" dirty="0" err="1"/>
              <a:t>dat</a:t>
            </a:r>
            <a:r>
              <a:rPr lang="en-US" sz="1400" dirty="0"/>
              <a:t> </a:t>
            </a:r>
            <a:r>
              <a:rPr lang="en-US" sz="1400" dirty="0" err="1"/>
              <a:t>geval</a:t>
            </a:r>
            <a:r>
              <a:rPr lang="en-US" sz="1400" dirty="0"/>
              <a:t> </a:t>
            </a:r>
            <a:r>
              <a:rPr lang="en-US" sz="1400" dirty="0" err="1"/>
              <a:t>moet</a:t>
            </a:r>
            <a:r>
              <a:rPr lang="en-US" sz="1400" dirty="0"/>
              <a:t>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ander</a:t>
            </a:r>
            <a:r>
              <a:rPr lang="en-US" sz="1400" dirty="0"/>
              <a:t> </a:t>
            </a:r>
            <a:r>
              <a:rPr lang="en-US" sz="1400" dirty="0" err="1"/>
              <a:t>beveiligingssysteem</a:t>
            </a:r>
            <a:r>
              <a:rPr lang="en-US" sz="1400" dirty="0"/>
              <a:t> </a:t>
            </a:r>
            <a:r>
              <a:rPr lang="en-US" sz="1400" dirty="0" err="1"/>
              <a:t>gekozen</a:t>
            </a:r>
            <a:r>
              <a:rPr lang="en-US" sz="1400" dirty="0"/>
              <a:t> </a:t>
            </a:r>
            <a:r>
              <a:rPr lang="en-US" sz="1400" dirty="0" err="1"/>
              <a:t>worden</a:t>
            </a:r>
            <a:r>
              <a:rPr lang="en-US" sz="1400" dirty="0"/>
              <a:t> (van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hoger</a:t>
            </a:r>
            <a:r>
              <a:rPr lang="en-US" sz="1400" dirty="0"/>
              <a:t> </a:t>
            </a:r>
            <a:r>
              <a:rPr lang="en-US" sz="1400" dirty="0" err="1"/>
              <a:t>niveau</a:t>
            </a:r>
            <a:r>
              <a:rPr lang="en-US" sz="1400" dirty="0"/>
              <a:t> in de </a:t>
            </a:r>
            <a:r>
              <a:rPr lang="en-US" sz="1400" dirty="0" err="1"/>
              <a:t>hiërarchie</a:t>
            </a:r>
            <a:r>
              <a:rPr lang="en-US" sz="1400" dirty="0"/>
              <a:t> van de </a:t>
            </a:r>
            <a:r>
              <a:rPr lang="en-US" sz="1400" dirty="0" err="1"/>
              <a:t>veiligheidsmaatregelen</a:t>
            </a:r>
            <a:r>
              <a:rPr lang="en-US" sz="1400" dirty="0"/>
              <a:t>).</a:t>
            </a:r>
          </a:p>
          <a:p>
            <a:endParaRPr lang="en-US" sz="105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956" y="2581989"/>
            <a:ext cx="369080" cy="4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1415480" y="514889"/>
            <a:ext cx="4133140" cy="506726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2913" indent="-442913" fontAlgn="auto">
              <a:spcAft>
                <a:spcPts val="0"/>
              </a:spcAft>
            </a:pP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Niet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voldoende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zichtbaarheid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? Wat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doen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?</a:t>
            </a:r>
            <a:br>
              <a:rPr lang="en-US" sz="16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1" name="Text Placeholder 2"/>
          <p:cNvSpPr txBox="1">
            <a:spLocks noGrp="1"/>
          </p:cNvSpPr>
          <p:nvPr>
            <p:ph type="body" sz="quarter" idx="18"/>
          </p:nvPr>
        </p:nvSpPr>
        <p:spPr>
          <a:xfrm>
            <a:off x="8616280" y="334707"/>
            <a:ext cx="3136959" cy="360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validatie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berekening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tov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terrein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46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Validatie van de theoretische studie ten opzichte van het terrein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Basisberekeningen</a:t>
            </a:r>
          </a:p>
          <a:p>
            <a:pPr algn="ctr"/>
            <a:r>
              <a:rPr lang="en-US" sz="1200"/>
              <a:t>Theoretische studie</a:t>
            </a:r>
          </a:p>
        </p:txBody>
      </p:sp>
      <p:sp>
        <p:nvSpPr>
          <p:cNvPr id="26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200" dirty="0"/>
              <a:t>Bepalen van de plaats van opstelling van de aankondiger</a:t>
            </a:r>
            <a:endParaRPr lang="en-US" sz="1200" dirty="0"/>
          </a:p>
        </p:txBody>
      </p:sp>
      <p:sp>
        <p:nvSpPr>
          <p:cNvPr id="30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Briefing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Controle</a:t>
            </a:r>
            <a:r>
              <a:rPr lang="en-US" sz="1200" dirty="0"/>
              <a:t> van de </a:t>
            </a:r>
            <a:r>
              <a:rPr lang="en-US" sz="1200" dirty="0" err="1"/>
              <a:t>uitrusting</a:t>
            </a:r>
            <a:r>
              <a:rPr lang="en-US" sz="1200" dirty="0"/>
              <a:t> van de </a:t>
            </a:r>
            <a:r>
              <a:rPr lang="en-US" sz="1200" dirty="0" err="1"/>
              <a:t>aankondiger</a:t>
            </a:r>
            <a:endParaRPr lang="en-US" sz="1200" dirty="0"/>
          </a:p>
        </p:txBody>
      </p:sp>
      <p:sp>
        <p:nvSpPr>
          <p:cNvPr id="32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/>
              <a:t>Opstelling</a:t>
            </a:r>
            <a:r>
              <a:rPr lang="en-US" sz="1200" dirty="0"/>
              <a:t>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Voorafgaande</a:t>
            </a:r>
            <a:r>
              <a:rPr lang="en-US" sz="1200" dirty="0"/>
              <a:t> </a:t>
            </a:r>
            <a:r>
              <a:rPr lang="en-US" sz="1200" dirty="0" err="1"/>
              <a:t>testen</a:t>
            </a:r>
            <a:endParaRPr lang="en-US" sz="1200" dirty="0"/>
          </a:p>
        </p:txBody>
      </p:sp>
      <p:sp>
        <p:nvSpPr>
          <p:cNvPr id="34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Werking van het beveiligingssysteem</a:t>
            </a:r>
          </a:p>
        </p:txBody>
      </p:sp>
      <p:sp>
        <p:nvSpPr>
          <p:cNvPr id="36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Einde van de werken</a:t>
            </a:r>
          </a:p>
          <a:p>
            <a:pPr algn="ctr"/>
            <a:r>
              <a:rPr lang="en-US" sz="1200"/>
              <a:t>Stopzetting van de beveiliging</a:t>
            </a:r>
          </a:p>
        </p:txBody>
      </p:sp>
      <p:sp>
        <p:nvSpPr>
          <p:cNvPr id="38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531526" y="2450767"/>
            <a:ext cx="3016740" cy="2160240"/>
            <a:chOff x="2007525" y="2644722"/>
            <a:chExt cx="3016740" cy="2160240"/>
          </a:xfrm>
        </p:grpSpPr>
        <p:sp>
          <p:nvSpPr>
            <p:cNvPr id="40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007525" y="2644722"/>
              <a:ext cx="2924776" cy="2160240"/>
              <a:chOff x="2007525" y="2644722"/>
              <a:chExt cx="2924776" cy="2160240"/>
            </a:xfrm>
          </p:grpSpPr>
          <p:sp>
            <p:nvSpPr>
              <p:cNvPr id="42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44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53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24" y="2925098"/>
            <a:ext cx="692186" cy="1174810"/>
          </a:xfrm>
          <a:prstGeom prst="rect">
            <a:avLst/>
          </a:prstGeom>
        </p:spPr>
      </p:pic>
      <p:sp>
        <p:nvSpPr>
          <p:cNvPr id="47" name="Wolkvormige toelichting 17"/>
          <p:cNvSpPr/>
          <p:nvPr/>
        </p:nvSpPr>
        <p:spPr bwMode="auto">
          <a:xfrm>
            <a:off x="2217225" y="2206168"/>
            <a:ext cx="2590502" cy="1096869"/>
          </a:xfrm>
          <a:prstGeom prst="cloudCallout">
            <a:avLst>
              <a:gd name="adj1" fmla="val 64202"/>
              <a:gd name="adj2" fmla="val 32311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Een beveiligingssysteem opstellen? Hoe doe ik dat?</a:t>
            </a:r>
          </a:p>
        </p:txBody>
      </p:sp>
    </p:spTree>
    <p:extLst>
      <p:ext uri="{BB962C8B-B14F-4D97-AF65-F5344CB8AC3E}">
        <p14:creationId xmlns:p14="http://schemas.microsoft.com/office/powerpoint/2010/main" val="334795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7203" y="1484784"/>
            <a:ext cx="6975659" cy="4244400"/>
          </a:xfrm>
        </p:spPr>
        <p:txBody>
          <a:bodyPr/>
          <a:lstStyle/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Familiefoto "Aannemer"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Inleiding</a:t>
            </a:r>
            <a:br>
              <a:rPr lang="nl-BE" sz="2000" b="1" dirty="0">
                <a:solidFill>
                  <a:schemeClr val="tx1"/>
                </a:solidFill>
              </a:rPr>
            </a:br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2. Opstellen van het beveiligingssysteem met aankondiger </a:t>
            </a:r>
          </a:p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2. Incidenten	</a:t>
            </a: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32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21"/>
          <p:cNvSpPr>
            <a:spLocks noChangeAspect="1"/>
          </p:cNvSpPr>
          <p:nvPr/>
        </p:nvSpPr>
        <p:spPr bwMode="auto">
          <a:xfrm>
            <a:off x="536399" y="692697"/>
            <a:ext cx="807461" cy="807461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12604" y="750148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nl-NL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Bepalen van de plaats van opstelling van de aankondiger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406108" y="1391517"/>
            <a:ext cx="8424890" cy="98028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fr-BE" sz="1400" dirty="0">
                <a:solidFill>
                  <a:srgbClr val="0070C0"/>
                </a:solidFill>
                <a:latin typeface="+mn-lt"/>
              </a:rPr>
              <a:t>De 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plaats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van 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opstelling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van de 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aankondiger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op het 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terrein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moet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voorafgaand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bepaald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worden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(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zie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stap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"</a:t>
            </a:r>
            <a:r>
              <a:rPr lang="nl-NL" sz="1400" dirty="0">
                <a:solidFill>
                  <a:srgbClr val="0070C0"/>
                </a:solidFill>
                <a:latin typeface="+mn-lt"/>
              </a:rPr>
              <a:t>Validatie van de theoretische studie t.o.v. het terrein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") om te 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kunnen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BE" sz="1400" dirty="0" err="1">
                <a:solidFill>
                  <a:srgbClr val="0070C0"/>
                </a:solidFill>
                <a:latin typeface="+mn-lt"/>
              </a:rPr>
              <a:t>nagaan</a:t>
            </a:r>
            <a:r>
              <a:rPr lang="fr-BE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nl-NL" sz="1400" dirty="0">
                <a:solidFill>
                  <a:srgbClr val="0070C0"/>
                </a:solidFill>
                <a:latin typeface="+mn-lt"/>
              </a:rPr>
              <a:t>of de zichtbaarheid van de detectiepunten én de werkposten door de aankondiger gegarandeerd kan worden op het terrein.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077" y="1500158"/>
            <a:ext cx="471168" cy="6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2"/>
          <p:cNvSpPr txBox="1">
            <a:spLocks/>
          </p:cNvSpPr>
          <p:nvPr/>
        </p:nvSpPr>
        <p:spPr>
          <a:xfrm>
            <a:off x="8877104" y="220302"/>
            <a:ext cx="3072276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bepalen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plaats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29148" y="2779232"/>
            <a:ext cx="5166164" cy="1722141"/>
            <a:chOff x="1829533" y="1484785"/>
            <a:chExt cx="7702726" cy="2874269"/>
          </a:xfrm>
        </p:grpSpPr>
        <p:grpSp>
          <p:nvGrpSpPr>
            <p:cNvPr id="9" name="Group 8"/>
            <p:cNvGrpSpPr/>
            <p:nvPr/>
          </p:nvGrpSpPr>
          <p:grpSpPr>
            <a:xfrm>
              <a:off x="1829533" y="1484785"/>
              <a:ext cx="7702726" cy="2829214"/>
              <a:chOff x="860598" y="2310056"/>
              <a:chExt cx="10212606" cy="274297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431" y="2568735"/>
                <a:ext cx="1786385" cy="1062429"/>
              </a:xfrm>
              <a:prstGeom prst="rect">
                <a:avLst/>
              </a:prstGeom>
            </p:spPr>
          </p:pic>
          <p:cxnSp>
            <p:nvCxnSpPr>
              <p:cNvPr id="21" name="Straight Connector 14"/>
              <p:cNvCxnSpPr/>
              <p:nvPr/>
            </p:nvCxnSpPr>
            <p:spPr bwMode="auto">
              <a:xfrm flipV="1">
                <a:off x="1758705" y="4281620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14"/>
              <p:cNvCxnSpPr/>
              <p:nvPr/>
            </p:nvCxnSpPr>
            <p:spPr bwMode="auto">
              <a:xfrm flipV="1">
                <a:off x="1758705" y="4951255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Chevron 29"/>
              <p:cNvSpPr>
                <a:spLocks noChangeArrowheads="1"/>
              </p:cNvSpPr>
              <p:nvPr/>
            </p:nvSpPr>
            <p:spPr bwMode="auto">
              <a:xfrm>
                <a:off x="2385556" y="4234235"/>
                <a:ext cx="142875" cy="14446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24" name="Chevron 30"/>
              <p:cNvSpPr>
                <a:spLocks noChangeAspect="1"/>
              </p:cNvSpPr>
              <p:nvPr/>
            </p:nvSpPr>
            <p:spPr bwMode="auto">
              <a:xfrm flipH="1">
                <a:off x="2375760" y="4908570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25" name="Oval 63"/>
              <p:cNvSpPr>
                <a:spLocks noChangeArrowheads="1"/>
              </p:cNvSpPr>
              <p:nvPr/>
            </p:nvSpPr>
            <p:spPr bwMode="auto">
              <a:xfrm>
                <a:off x="2909752" y="4252504"/>
                <a:ext cx="106363" cy="107950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9440073" y="4221208"/>
                <a:ext cx="122237" cy="1206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60598" y="3649799"/>
                <a:ext cx="1770429" cy="44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Lokeren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148458" y="3569486"/>
                <a:ext cx="1924746" cy="44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Dendermonde</a:t>
                </a:r>
                <a:r>
                  <a:rPr lang="en-GB" sz="1200" dirty="0"/>
                  <a:t> </a:t>
                </a: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9617" y="2584016"/>
                <a:ext cx="174298" cy="29856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151" y="2310056"/>
                <a:ext cx="165063" cy="282744"/>
              </a:xfrm>
              <a:prstGeom prst="rect">
                <a:avLst/>
              </a:prstGeom>
            </p:spPr>
          </p:pic>
          <p:cxnSp>
            <p:nvCxnSpPr>
              <p:cNvPr id="31" name="Straight Arrow Connector 30"/>
              <p:cNvCxnSpPr/>
              <p:nvPr/>
            </p:nvCxnSpPr>
            <p:spPr>
              <a:xfrm flipH="1">
                <a:off x="3009630" y="3250161"/>
                <a:ext cx="2537262" cy="98377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818736" y="3250161"/>
                <a:ext cx="3615801" cy="9745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9" idx="3"/>
                <a:endCxn id="30" idx="1"/>
              </p:cNvCxnSpPr>
              <p:nvPr/>
            </p:nvCxnSpPr>
            <p:spPr>
              <a:xfrm flipV="1">
                <a:off x="5723915" y="2451428"/>
                <a:ext cx="1082236" cy="28187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 descr="D:\Documents And Settings\GQR7802\Local Settings\Temporary Internet Files\Content.IE5\HNYX0581\MC900441310[1].pn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92447" y="2445074"/>
                <a:ext cx="246380" cy="246380"/>
              </a:xfrm>
              <a:prstGeom prst="rect">
                <a:avLst/>
              </a:prstGeom>
              <a:noFill/>
            </p:spPr>
          </p:pic>
          <p:pic>
            <p:nvPicPr>
              <p:cNvPr id="35" name="Picture 34" descr="D:\Documents And Settings\GQR7802\Local Settings\Temporary Internet Files\Content.IE5\HNYX0581\MC900441310[1].pn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94801" y="3690830"/>
                <a:ext cx="246379" cy="246380"/>
              </a:xfrm>
              <a:prstGeom prst="rect">
                <a:avLst/>
              </a:prstGeom>
              <a:noFill/>
            </p:spPr>
          </p:pic>
          <p:cxnSp>
            <p:nvCxnSpPr>
              <p:cNvPr id="36" name="Straight Arrow Connector 35"/>
              <p:cNvCxnSpPr/>
              <p:nvPr/>
            </p:nvCxnSpPr>
            <p:spPr>
              <a:xfrm flipH="1">
                <a:off x="5829665" y="2768834"/>
                <a:ext cx="847520" cy="2951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36" descr="D:\Documents And Settings\GQR7802\Local Settings\Temporary Internet Files\Content.IE5\HNYX0581\MC900441310[1].pn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057704" y="3741773"/>
                <a:ext cx="246379" cy="246380"/>
              </a:xfrm>
              <a:prstGeom prst="rect">
                <a:avLst/>
              </a:prstGeom>
              <a:noFill/>
            </p:spPr>
          </p:pic>
          <p:pic>
            <p:nvPicPr>
              <p:cNvPr id="38" name="Picture 37" descr="D:\Documents And Settings\GQR7802\Local Settings\Temporary Internet Files\Content.IE5\HNYX0581\MC900441310[1].pn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85515" y="2775983"/>
                <a:ext cx="246380" cy="246380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839392" y="3383378"/>
              <a:ext cx="9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+mn-lt"/>
                </a:rPr>
                <a:t>A</a:t>
              </a:r>
              <a:r>
                <a:rPr lang="en-GB" sz="1200" dirty="0"/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39392" y="4082055"/>
              <a:ext cx="9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+mn-lt"/>
                </a:rPr>
                <a:t>B</a:t>
              </a:r>
              <a:r>
                <a:rPr lang="en-GB" sz="1200" dirty="0"/>
                <a:t> </a:t>
              </a:r>
            </a:p>
          </p:txBody>
        </p:sp>
        <p:cxnSp>
          <p:nvCxnSpPr>
            <p:cNvPr id="14" name="Straight Connector 111"/>
            <p:cNvCxnSpPr/>
            <p:nvPr/>
          </p:nvCxnSpPr>
          <p:spPr bwMode="auto">
            <a:xfrm>
              <a:off x="2640055" y="2822924"/>
              <a:ext cx="585817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echte verbindingslijn met pijl 102"/>
            <p:cNvCxnSpPr/>
            <p:nvPr/>
          </p:nvCxnSpPr>
          <p:spPr bwMode="auto">
            <a:xfrm>
              <a:off x="6216618" y="2822924"/>
              <a:ext cx="0" cy="6954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9" name="Tekstvak 104"/>
            <p:cNvSpPr txBox="1"/>
            <p:nvPr/>
          </p:nvSpPr>
          <p:spPr bwMode="auto">
            <a:xfrm>
              <a:off x="5905758" y="3047601"/>
              <a:ext cx="865187" cy="2460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  <a:latin typeface="+mn-lt"/>
                </a:rPr>
                <a:t>VA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83" y="3217502"/>
            <a:ext cx="181111" cy="426692"/>
          </a:xfrm>
          <a:prstGeom prst="rect">
            <a:avLst/>
          </a:prstGeom>
          <a:ln w="0">
            <a:noFill/>
          </a:ln>
        </p:spPr>
      </p:pic>
      <p:sp>
        <p:nvSpPr>
          <p:cNvPr id="40" name="Rounded Rectangle 39"/>
          <p:cNvSpPr/>
          <p:nvPr/>
        </p:nvSpPr>
        <p:spPr bwMode="auto">
          <a:xfrm>
            <a:off x="1703512" y="4653136"/>
            <a:ext cx="9145016" cy="2016224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>
                <a:solidFill>
                  <a:schemeClr val="accent2"/>
                </a:solidFill>
                <a:latin typeface="+mn-lt"/>
              </a:rPr>
              <a:t>Ter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herinnering</a:t>
            </a: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>
                <a:solidFill>
                  <a:schemeClr val="accent2"/>
                </a:solidFill>
                <a:latin typeface="+mn-lt"/>
              </a:rPr>
              <a:t>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zodanig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opgesteld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dat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hij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detectiepunten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én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werkposten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ten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allen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tijde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kan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waarnemen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. </a:t>
            </a: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Hij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steeds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plaatsnemen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buiten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gevarenzone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Hij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steeds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kunnen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communiceren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via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adequaat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communicatiemiddel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(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toeter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,  radio,…) om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doeltreffend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alarm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kunnen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overmaken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personeel,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werkzaam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werkposten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019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Validatie van de theoretische studie ten opzichte van het terrein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Basisberekeningen</a:t>
            </a:r>
          </a:p>
          <a:p>
            <a:pPr algn="ctr"/>
            <a:r>
              <a:rPr lang="en-US" sz="1200"/>
              <a:t>Theoretische studie</a:t>
            </a:r>
          </a:p>
        </p:txBody>
      </p:sp>
      <p:sp>
        <p:nvSpPr>
          <p:cNvPr id="26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200" dirty="0"/>
              <a:t>Bepalen van de plaats van opstelling van de aankondiger</a:t>
            </a:r>
            <a:endParaRPr lang="en-US" sz="1200" dirty="0"/>
          </a:p>
        </p:txBody>
      </p:sp>
      <p:sp>
        <p:nvSpPr>
          <p:cNvPr id="43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Briefing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Controle</a:t>
            </a:r>
            <a:r>
              <a:rPr lang="en-US" sz="1200" dirty="0"/>
              <a:t> van de </a:t>
            </a:r>
            <a:r>
              <a:rPr lang="en-US" sz="1200" dirty="0" err="1"/>
              <a:t>uitrusting</a:t>
            </a:r>
            <a:r>
              <a:rPr lang="en-US" sz="1200" dirty="0"/>
              <a:t> van de </a:t>
            </a:r>
            <a:r>
              <a:rPr lang="en-US" sz="1200" dirty="0" err="1"/>
              <a:t>aankondiger</a:t>
            </a:r>
            <a:endParaRPr lang="en-US" sz="1200" dirty="0"/>
          </a:p>
        </p:txBody>
      </p:sp>
      <p:sp>
        <p:nvSpPr>
          <p:cNvPr id="47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/>
              <a:t>Opstelling</a:t>
            </a:r>
            <a:r>
              <a:rPr lang="en-US" sz="1200" dirty="0"/>
              <a:t>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Voorafgaande</a:t>
            </a:r>
            <a:r>
              <a:rPr lang="en-US" sz="1200" dirty="0"/>
              <a:t> </a:t>
            </a:r>
            <a:r>
              <a:rPr lang="en-US" sz="1200" dirty="0" err="1"/>
              <a:t>testen</a:t>
            </a:r>
            <a:endParaRPr lang="en-US" sz="1200" dirty="0"/>
          </a:p>
        </p:txBody>
      </p:sp>
      <p:sp>
        <p:nvSpPr>
          <p:cNvPr id="49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Werking van het beveiligingssysteem</a:t>
            </a:r>
          </a:p>
        </p:txBody>
      </p:sp>
      <p:sp>
        <p:nvSpPr>
          <p:cNvPr id="51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Einde van de werken</a:t>
            </a:r>
          </a:p>
          <a:p>
            <a:pPr algn="ctr"/>
            <a:r>
              <a:rPr lang="en-US" sz="1200"/>
              <a:t>Stopzetting van de beveiliging</a:t>
            </a:r>
          </a:p>
        </p:txBody>
      </p:sp>
      <p:sp>
        <p:nvSpPr>
          <p:cNvPr id="53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55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57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58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 b="1" dirty="0">
                    <a:solidFill>
                      <a:schemeClr val="accent1"/>
                    </a:solidFill>
                  </a:rPr>
                  <a:t>Een beveiligingssysteem opstellen? Hoe doe ik dat?</a:t>
                </a:r>
              </a:p>
            </p:txBody>
          </p:sp>
          <p:sp>
            <p:nvSpPr>
              <p:cNvPr id="59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68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12" y="2913704"/>
            <a:ext cx="740349" cy="12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55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038029" y="188640"/>
            <a:ext cx="1995023" cy="57606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13397" y="692548"/>
            <a:ext cx="8286699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Briefing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bedienden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controle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uitrusting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aankondiger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8691950" y="175934"/>
            <a:ext cx="3216292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4: briefing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controle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uitrusting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559496" y="2306515"/>
            <a:ext cx="9721080" cy="1856835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b="1" dirty="0">
                <a:solidFill>
                  <a:schemeClr val="accent2"/>
                </a:solidFill>
                <a:latin typeface="+mn-lt"/>
              </a:rPr>
              <a:t>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leider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van het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werk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(VV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Aannemer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) 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die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werk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organiseert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: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duidt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nominatief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diegene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die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rol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uitvoert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communiceert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tijd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vrijmaking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,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afstand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van verwittiging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detectiepunten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deelt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mee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aankondiger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voor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welk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spoor (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nevenliggend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spoor)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bewegingen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dienen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aangekondigd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143672" y="4902497"/>
            <a:ext cx="8136904" cy="94143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>
                <a:solidFill>
                  <a:srgbClr val="0070C0"/>
                </a:solidFill>
              </a:rPr>
              <a:t>De briefing </a:t>
            </a:r>
            <a:r>
              <a:rPr lang="en-US" sz="1400" dirty="0" err="1">
                <a:solidFill>
                  <a:srgbClr val="0070C0"/>
                </a:solidFill>
              </a:rPr>
              <a:t>moet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toelaten</a:t>
            </a:r>
            <a:r>
              <a:rPr lang="en-US" sz="1400" dirty="0">
                <a:solidFill>
                  <a:srgbClr val="0070C0"/>
                </a:solidFill>
              </a:rPr>
              <a:t> om de </a:t>
            </a:r>
            <a:r>
              <a:rPr lang="en-US" sz="1400" dirty="0" err="1">
                <a:solidFill>
                  <a:srgbClr val="0070C0"/>
                </a:solidFill>
              </a:rPr>
              <a:t>werkfiche</a:t>
            </a:r>
            <a:r>
              <a:rPr lang="en-US" sz="1400" dirty="0">
                <a:solidFill>
                  <a:srgbClr val="0070C0"/>
                </a:solidFill>
              </a:rPr>
              <a:t> toe </a:t>
            </a:r>
            <a:r>
              <a:rPr lang="en-US" sz="1400" dirty="0" err="1">
                <a:solidFill>
                  <a:srgbClr val="0070C0"/>
                </a:solidFill>
              </a:rPr>
              <a:t>te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lichten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aan</a:t>
            </a:r>
            <a:r>
              <a:rPr lang="en-US" sz="1400" dirty="0">
                <a:solidFill>
                  <a:srgbClr val="0070C0"/>
                </a:solidFill>
              </a:rPr>
              <a:t> de </a:t>
            </a:r>
            <a:r>
              <a:rPr lang="en-US" sz="1400" dirty="0" err="1">
                <a:solidFill>
                  <a:srgbClr val="0070C0"/>
                </a:solidFill>
              </a:rPr>
              <a:t>aankondiger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en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aan</a:t>
            </a:r>
            <a:r>
              <a:rPr lang="en-US" sz="1400" dirty="0">
                <a:solidFill>
                  <a:srgbClr val="0070C0"/>
                </a:solidFill>
              </a:rPr>
              <a:t> de </a:t>
            </a:r>
            <a:r>
              <a:rPr lang="en-US" sz="1400" dirty="0" err="1">
                <a:solidFill>
                  <a:srgbClr val="0070C0"/>
                </a:solidFill>
              </a:rPr>
              <a:t>bedienden</a:t>
            </a:r>
            <a:r>
              <a:rPr lang="en-US" sz="1400" dirty="0">
                <a:solidFill>
                  <a:srgbClr val="0070C0"/>
                </a:solidFill>
              </a:rPr>
              <a:t> die de </a:t>
            </a:r>
            <a:r>
              <a:rPr lang="en-US" sz="1400" dirty="0" err="1">
                <a:solidFill>
                  <a:srgbClr val="0070C0"/>
                </a:solidFill>
              </a:rPr>
              <a:t>werken</a:t>
            </a:r>
            <a:r>
              <a:rPr lang="en-US" sz="1400" dirty="0">
                <a:solidFill>
                  <a:srgbClr val="0070C0"/>
                </a:solidFill>
              </a:rPr>
              <a:t> in het spoor </a:t>
            </a:r>
            <a:r>
              <a:rPr lang="en-US" sz="1400" dirty="0" err="1">
                <a:solidFill>
                  <a:srgbClr val="0070C0"/>
                </a:solidFill>
              </a:rPr>
              <a:t>gaan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uitvoeren</a:t>
            </a:r>
            <a:r>
              <a:rPr lang="en-US" sz="1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1665" y="4941168"/>
            <a:ext cx="107648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60" y="-294891"/>
            <a:ext cx="3761558" cy="2481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60" y="397842"/>
            <a:ext cx="823031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10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Straight Arrow Connector 135"/>
          <p:cNvCxnSpPr>
            <a:cxnSpLocks noChangeShapeType="1"/>
          </p:cNvCxnSpPr>
          <p:nvPr/>
        </p:nvCxnSpPr>
        <p:spPr bwMode="auto">
          <a:xfrm flipH="1">
            <a:off x="1919288" y="1484313"/>
            <a:ext cx="0" cy="46799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3911600" y="981075"/>
            <a:ext cx="8280400" cy="503238"/>
          </a:xfrm>
          <a:prstGeom prst="rect">
            <a:avLst/>
          </a:prstGeom>
        </p:spPr>
        <p:txBody>
          <a:bodyPr/>
          <a:lstStyle/>
          <a:p>
            <a:pPr eaLnBrk="1" hangingPunct="1"/>
            <a:br>
              <a:rPr lang="en-US" sz="1600"/>
            </a:br>
            <a:r>
              <a:rPr lang="en-US"/>
              <a:t>	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5176"/>
            <a:ext cx="798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7421" name="Rounded Rectangle 122"/>
          <p:cNvSpPr>
            <a:spLocks noChangeArrowheads="1"/>
          </p:cNvSpPr>
          <p:nvPr/>
        </p:nvSpPr>
        <p:spPr bwMode="auto">
          <a:xfrm>
            <a:off x="1524001" y="3644900"/>
            <a:ext cx="7016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briefing – organisatie</a:t>
            </a:r>
          </a:p>
        </p:txBody>
      </p:sp>
      <p:sp>
        <p:nvSpPr>
          <p:cNvPr id="17423" name="Rechthoekige toelichting 16"/>
          <p:cNvSpPr>
            <a:spLocks noChangeArrowheads="1"/>
          </p:cNvSpPr>
          <p:nvPr/>
        </p:nvSpPr>
        <p:spPr bwMode="auto">
          <a:xfrm>
            <a:off x="8824295" y="4038564"/>
            <a:ext cx="720725" cy="287338"/>
          </a:xfrm>
          <a:prstGeom prst="wedgeRectCallout">
            <a:avLst>
              <a:gd name="adj1" fmla="val 32667"/>
              <a:gd name="adj2" fmla="val 115412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19" name="Rechthoek 35"/>
          <p:cNvSpPr>
            <a:spLocks noChangeArrowheads="1"/>
          </p:cNvSpPr>
          <p:nvPr/>
        </p:nvSpPr>
        <p:spPr bwMode="auto">
          <a:xfrm>
            <a:off x="8860807" y="5766657"/>
            <a:ext cx="1368425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100" b="1" dirty="0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nl-BE" sz="1100" b="1" dirty="0">
                <a:solidFill>
                  <a:schemeClr val="bg1"/>
                </a:solidFill>
              </a:rPr>
              <a:t>AANNEMER</a:t>
            </a:r>
          </a:p>
        </p:txBody>
      </p:sp>
      <p:sp>
        <p:nvSpPr>
          <p:cNvPr id="21" name="Rechthoek 41"/>
          <p:cNvSpPr>
            <a:spLocks noChangeArrowheads="1"/>
          </p:cNvSpPr>
          <p:nvPr/>
        </p:nvSpPr>
        <p:spPr bwMode="auto">
          <a:xfrm>
            <a:off x="2017391" y="4511898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28" name="Rechthoekige toelichting 14"/>
          <p:cNvSpPr/>
          <p:nvPr/>
        </p:nvSpPr>
        <p:spPr bwMode="auto">
          <a:xfrm>
            <a:off x="3945694" y="5083140"/>
            <a:ext cx="4011849" cy="733715"/>
          </a:xfrm>
          <a:prstGeom prst="wedgeRectCallout">
            <a:avLst>
              <a:gd name="adj1" fmla="val -64198"/>
              <a:gd name="adj2" fmla="val -139514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ALS DE HOORBAARHEID ONVOLDOENDE WORDT, 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GEEF DAN ONMIDDELLIJKHET ALARM OM DE WERKEN TE STOPPEN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ALS DE ZICHTBAARHEID ONVOLDOENDE WORDT, 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GEEF DAN ONMIDDELLIJKHET ALARM OM DE WERKEN TE STOPPEN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29" name="Rechthoekige toelichting 13"/>
          <p:cNvSpPr/>
          <p:nvPr/>
        </p:nvSpPr>
        <p:spPr bwMode="auto">
          <a:xfrm>
            <a:off x="5084538" y="3713903"/>
            <a:ext cx="2873005" cy="921533"/>
          </a:xfrm>
          <a:prstGeom prst="wedgeRectCallout">
            <a:avLst>
              <a:gd name="adj1" fmla="val -109629"/>
              <a:gd name="adj2" fmla="val -38366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HET DETECTIEPUNT KANT … IS GELEGEN TER HOOGTE VAN … EN KANT … IS GELEGEN TER HOOGTE VAN …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KONDIG DE TREINEN AAN OP SPOOR …, 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30" name="Rechthoekige toelichting 13"/>
          <p:cNvSpPr/>
          <p:nvPr/>
        </p:nvSpPr>
        <p:spPr bwMode="auto">
          <a:xfrm>
            <a:off x="4367809" y="980729"/>
            <a:ext cx="4306465" cy="2520279"/>
          </a:xfrm>
          <a:prstGeom prst="wedgeRectCallout">
            <a:avLst>
              <a:gd name="adj1" fmla="val -74808"/>
              <a:gd name="adj2" fmla="val 55138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DE GEBRUIKTE BEVEILIGINGSMETHODE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VERANTWOORDELIJKE VOOR DE VEILIGHEID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JULLIE WERKEN MET ... PERSONEN/WERFVOERTUIGEN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DE TESTEN VAN VRIJMAKING VERLOPEN VOLGENS PROCEDURE …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DE TIJD VAN VRIJMAKING IS .. SECONDEN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DE VERWITTIGINGSAFSTAND IS … METER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ZONE VAN HET WERK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MANIER OM DE ZONE VAN HET WERK TE BEREIKEN IS ... VIA 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MANIER OM DE ZONE VAN HET WERK TE VERLATEN IS ... VIA ...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HET UIT TE VOEREN WERK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WERKMETHODE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RISICO'S VERBONDEN AAN HET WERK ZIJN ...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IN GEVAL VAN INCIDENT OF ONGEVAL MOET DE VOLGENDE PROCEDURE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GEVOLGD WORDEN …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32" name="Rechthoekige toelichting 13"/>
          <p:cNvSpPr/>
          <p:nvPr/>
        </p:nvSpPr>
        <p:spPr bwMode="auto">
          <a:xfrm>
            <a:off x="2322514" y="1844824"/>
            <a:ext cx="1685255" cy="604782"/>
          </a:xfrm>
          <a:prstGeom prst="wedgeRectCallout">
            <a:avLst>
              <a:gd name="adj1" fmla="val -17970"/>
              <a:gd name="adj2" fmla="val 121061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JAN JANSSEN, VANDAAG BEN JIJ AANKONDIGER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51" y="3272485"/>
            <a:ext cx="475529" cy="1176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99" y="4511898"/>
            <a:ext cx="493039" cy="1208121"/>
          </a:xfrm>
          <a:prstGeom prst="rect">
            <a:avLst/>
          </a:prstGeom>
          <a:ln w="0">
            <a:noFill/>
          </a:ln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464DF0E-E7EB-4B67-8DB6-7973BB8867DE}"/>
              </a:ext>
            </a:extLst>
          </p:cNvPr>
          <p:cNvSpPr txBox="1">
            <a:spLocks/>
          </p:cNvSpPr>
          <p:nvPr/>
        </p:nvSpPr>
        <p:spPr>
          <a:xfrm>
            <a:off x="8691950" y="175934"/>
            <a:ext cx="3216292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4: briefing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controle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uitrusting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Straight Arrow Connector 135"/>
          <p:cNvCxnSpPr>
            <a:cxnSpLocks noChangeShapeType="1"/>
          </p:cNvCxnSpPr>
          <p:nvPr/>
        </p:nvCxnSpPr>
        <p:spPr bwMode="auto">
          <a:xfrm flipH="1">
            <a:off x="1919288" y="1484313"/>
            <a:ext cx="0" cy="46799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3911600" y="981075"/>
            <a:ext cx="8280400" cy="503238"/>
          </a:xfrm>
          <a:prstGeom prst="rect">
            <a:avLst/>
          </a:prstGeom>
        </p:spPr>
        <p:txBody>
          <a:bodyPr/>
          <a:lstStyle/>
          <a:p>
            <a:pPr eaLnBrk="1" hangingPunct="1"/>
            <a:br>
              <a:rPr lang="en-US" sz="1600"/>
            </a:br>
            <a:r>
              <a:rPr lang="en-US"/>
              <a:t>	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5176"/>
            <a:ext cx="798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7421" name="Rounded Rectangle 122"/>
          <p:cNvSpPr>
            <a:spLocks noChangeArrowheads="1"/>
          </p:cNvSpPr>
          <p:nvPr/>
        </p:nvSpPr>
        <p:spPr bwMode="auto">
          <a:xfrm>
            <a:off x="1524001" y="3644900"/>
            <a:ext cx="7016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briefing – organisatie</a:t>
            </a:r>
          </a:p>
        </p:txBody>
      </p:sp>
      <p:sp>
        <p:nvSpPr>
          <p:cNvPr id="21" name="Rechthoek 41"/>
          <p:cNvSpPr>
            <a:spLocks noChangeArrowheads="1"/>
          </p:cNvSpPr>
          <p:nvPr/>
        </p:nvSpPr>
        <p:spPr bwMode="auto">
          <a:xfrm>
            <a:off x="2017391" y="4511898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30" name="Rechthoekige toelichting 13"/>
          <p:cNvSpPr/>
          <p:nvPr/>
        </p:nvSpPr>
        <p:spPr bwMode="auto">
          <a:xfrm>
            <a:off x="4367809" y="1087436"/>
            <a:ext cx="4306465" cy="2557464"/>
          </a:xfrm>
          <a:prstGeom prst="wedgeRectCallout">
            <a:avLst>
              <a:gd name="adj1" fmla="val -74808"/>
              <a:gd name="adj2" fmla="val 55138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DE GEBRUIKTE BEVEILIGINGSMETHODE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VERANTWOORDELIJKE VOOR DE VEILIGHEID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JULLIE WERKEN MET ... PERSONEN/WERFVOERTUIGEN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DE TESTEN VAN VRIJMAKING VERLOPEN VOLGENS PROCEDURE …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DE TIJD VAN VRIJMAKING IS .. SECONDEN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DE VERWITTIGINGSAFSTAND IS … METER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ZONE VAN HET WERK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MANIER OM DE ZONE VAN HET WERK TE BEREIKEN IS ... VIA 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MANIER OM DE ZONE VAN HET WERK TE VERLATEN IS ... VIA ...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HET UIT TE VOEREN WERK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WERKMETHODE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RISICO'S VERBONDEN AAN HET WERK ZIJN ...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IN GEVAL VAN INCIDENT OF ONGEVAL MOET DE VOLGENDE PROCEDURE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GEVOLGD WORDEN …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32" name="Rechthoekige toelichting 13"/>
          <p:cNvSpPr/>
          <p:nvPr/>
        </p:nvSpPr>
        <p:spPr bwMode="auto">
          <a:xfrm>
            <a:off x="2322514" y="1844824"/>
            <a:ext cx="1685255" cy="604782"/>
          </a:xfrm>
          <a:prstGeom prst="wedgeRectCallout">
            <a:avLst>
              <a:gd name="adj1" fmla="val -17970"/>
              <a:gd name="adj2" fmla="val 121061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DE AANKONDIGER IS JAN JANSSEN</a:t>
            </a:r>
          </a:p>
        </p:txBody>
      </p:sp>
      <p:sp>
        <p:nvSpPr>
          <p:cNvPr id="23" name="Rechthoekige toelichting 20"/>
          <p:cNvSpPr>
            <a:spLocks noChangeArrowheads="1"/>
          </p:cNvSpPr>
          <p:nvPr/>
        </p:nvSpPr>
        <p:spPr bwMode="auto">
          <a:xfrm>
            <a:off x="8136503" y="4749492"/>
            <a:ext cx="720725" cy="287337"/>
          </a:xfrm>
          <a:prstGeom prst="wedgeRectCallout">
            <a:avLst>
              <a:gd name="adj1" fmla="val -106099"/>
              <a:gd name="adj2" fmla="val 141931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 dirty="0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24" name="Rechthoekige toelichting 21"/>
          <p:cNvSpPr>
            <a:spLocks noChangeArrowheads="1"/>
          </p:cNvSpPr>
          <p:nvPr/>
        </p:nvSpPr>
        <p:spPr bwMode="auto">
          <a:xfrm>
            <a:off x="9120583" y="4749492"/>
            <a:ext cx="719138" cy="287337"/>
          </a:xfrm>
          <a:prstGeom prst="wedgeRectCallout">
            <a:avLst>
              <a:gd name="adj1" fmla="val -36102"/>
              <a:gd name="adj2" fmla="val 151796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25" name="Rechthoekige toelichting 10"/>
          <p:cNvSpPr/>
          <p:nvPr/>
        </p:nvSpPr>
        <p:spPr bwMode="auto">
          <a:xfrm>
            <a:off x="3647728" y="4271373"/>
            <a:ext cx="3744416" cy="648072"/>
          </a:xfrm>
          <a:prstGeom prst="wedgeRectCallout">
            <a:avLst>
              <a:gd name="adj1" fmla="val -56718"/>
              <a:gd name="adj2" fmla="val -131042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JULLIE </a:t>
            </a:r>
            <a:r>
              <a:rPr lang="nl-BE" sz="800" b="1" dirty="0">
                <a:solidFill>
                  <a:schemeClr val="bg1"/>
                </a:solidFill>
              </a:rPr>
              <a:t>MOETEN </a:t>
            </a:r>
            <a:r>
              <a:rPr lang="nl-BE" sz="800" b="1" dirty="0">
                <a:solidFill>
                  <a:srgbClr val="FF0000"/>
                </a:solidFill>
              </a:rPr>
              <a:t>DE ACTIVITEITEN*….. ONMIDDELLIJK STOPZETTEN NA ONTVANGST ALARM</a:t>
            </a:r>
            <a:r>
              <a:rPr lang="nl-BE" sz="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98" y="3272485"/>
            <a:ext cx="475529" cy="1176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5373216"/>
            <a:ext cx="1505843" cy="1121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041" y="5373216"/>
            <a:ext cx="1499746" cy="1274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5676" y="6297614"/>
            <a:ext cx="3798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n-lt"/>
              </a:rPr>
              <a:t>* </a:t>
            </a:r>
            <a:r>
              <a:rPr lang="en-GB" sz="1400" dirty="0" err="1">
                <a:latin typeface="+mn-lt"/>
              </a:rPr>
              <a:t>Activiteiten</a:t>
            </a:r>
            <a:r>
              <a:rPr lang="en-GB" sz="1400" dirty="0">
                <a:latin typeface="+mn-lt"/>
              </a:rPr>
              <a:t> die </a:t>
            </a:r>
            <a:r>
              <a:rPr lang="en-GB" sz="1400" dirty="0" err="1">
                <a:latin typeface="+mn-lt"/>
              </a:rPr>
              <a:t>een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risico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kunnen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veroorzaken</a:t>
            </a:r>
            <a:endParaRPr lang="en-GB" sz="1400" dirty="0">
              <a:latin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86DFC2C-C08D-4434-AFE4-7D64A3DCD494}"/>
              </a:ext>
            </a:extLst>
          </p:cNvPr>
          <p:cNvSpPr txBox="1">
            <a:spLocks/>
          </p:cNvSpPr>
          <p:nvPr/>
        </p:nvSpPr>
        <p:spPr>
          <a:xfrm>
            <a:off x="8691950" y="175934"/>
            <a:ext cx="3216292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4: briefing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controle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uitrusting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92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038029" y="188640"/>
            <a:ext cx="1995023" cy="57606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55440" y="637978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Briefing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bedienden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controle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uitrusting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aankondiger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8691950" y="184652"/>
            <a:ext cx="3216292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4: briefing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controle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uitrusting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154292" y="1429953"/>
            <a:ext cx="7694235" cy="1069896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dirty="0" err="1">
                <a:latin typeface="+mn-lt"/>
              </a:rPr>
              <a:t>aankondiger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moet</a:t>
            </a:r>
            <a:r>
              <a:rPr lang="fr-BE" sz="1600" dirty="0">
                <a:latin typeface="+mn-lt"/>
              </a:rPr>
              <a:t> </a:t>
            </a:r>
            <a:r>
              <a:rPr lang="fr-BE" sz="1600" b="1" dirty="0">
                <a:latin typeface="+mn-lt"/>
              </a:rPr>
              <a:t>in het </a:t>
            </a:r>
            <a:r>
              <a:rPr lang="fr-BE" sz="1600" b="1" dirty="0" err="1">
                <a:latin typeface="+mn-lt"/>
              </a:rPr>
              <a:t>bezit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zijn</a:t>
            </a:r>
            <a:r>
              <a:rPr lang="fr-BE" sz="1600" b="1" dirty="0">
                <a:latin typeface="+mn-lt"/>
              </a:rPr>
              <a:t> van de </a:t>
            </a:r>
            <a:r>
              <a:rPr lang="fr-BE" sz="1600" b="1" dirty="0" err="1">
                <a:latin typeface="+mn-lt"/>
              </a:rPr>
              <a:t>nodige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hulpmiddelen</a:t>
            </a:r>
            <a:r>
              <a:rPr lang="fr-BE" sz="1600" b="1" dirty="0">
                <a:latin typeface="+mn-lt"/>
              </a:rPr>
              <a:t> om </a:t>
            </a:r>
            <a:r>
              <a:rPr lang="fr-BE" sz="1600" b="1" dirty="0" err="1">
                <a:latin typeface="+mn-lt"/>
              </a:rPr>
              <a:t>zijn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taak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naar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behoren</a:t>
            </a:r>
            <a:r>
              <a:rPr lang="fr-BE" sz="1600" b="1" dirty="0">
                <a:latin typeface="+mn-lt"/>
              </a:rPr>
              <a:t> te </a:t>
            </a:r>
            <a:r>
              <a:rPr lang="fr-BE" sz="1600" b="1" dirty="0" err="1">
                <a:latin typeface="+mn-lt"/>
              </a:rPr>
              <a:t>kunnen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uitvoeren</a:t>
            </a:r>
            <a:r>
              <a:rPr lang="fr-BE" sz="1600" dirty="0">
                <a:latin typeface="+mn-lt"/>
              </a:rPr>
              <a:t>.</a:t>
            </a:r>
            <a:endParaRPr lang="fr-FR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545915" y="5863571"/>
            <a:ext cx="7302611" cy="787922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>
                <a:solidFill>
                  <a:srgbClr val="0070C0"/>
                </a:solidFill>
              </a:rPr>
              <a:t>De briefing </a:t>
            </a:r>
            <a:r>
              <a:rPr lang="en-US" sz="1400" dirty="0" err="1">
                <a:solidFill>
                  <a:srgbClr val="0070C0"/>
                </a:solidFill>
              </a:rPr>
              <a:t>moet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toelaten</a:t>
            </a:r>
            <a:r>
              <a:rPr lang="en-US" sz="1400" dirty="0">
                <a:solidFill>
                  <a:srgbClr val="0070C0"/>
                </a:solidFill>
              </a:rPr>
              <a:t> om de </a:t>
            </a:r>
            <a:r>
              <a:rPr lang="en-US" sz="1400" dirty="0" err="1">
                <a:solidFill>
                  <a:srgbClr val="0070C0"/>
                </a:solidFill>
              </a:rPr>
              <a:t>veiligheidsuitrusting</a:t>
            </a:r>
            <a:r>
              <a:rPr lang="en-US" sz="1400" dirty="0">
                <a:solidFill>
                  <a:srgbClr val="0070C0"/>
                </a:solidFill>
              </a:rPr>
              <a:t> van de </a:t>
            </a:r>
            <a:r>
              <a:rPr lang="en-US" sz="1400" dirty="0" err="1">
                <a:solidFill>
                  <a:srgbClr val="0070C0"/>
                </a:solidFill>
              </a:rPr>
              <a:t>aankondiger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te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controleren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alvorens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hij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zijn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taak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uitvoert</a:t>
            </a:r>
            <a:r>
              <a:rPr lang="en-US" sz="1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3498" y="5875935"/>
            <a:ext cx="796198" cy="8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94" y="-254686"/>
            <a:ext cx="3761558" cy="248128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3154291" y="4619783"/>
            <a:ext cx="7694235" cy="939231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BE" sz="1600" b="1" dirty="0" err="1">
                <a:latin typeface="+mn-lt"/>
              </a:rPr>
              <a:t>Opgelet</a:t>
            </a:r>
            <a:r>
              <a:rPr lang="fr-BE" sz="1600" dirty="0">
                <a:latin typeface="+mn-lt"/>
              </a:rPr>
              <a:t>: </a:t>
            </a:r>
            <a:r>
              <a:rPr lang="fr-BE" sz="1600" dirty="0" err="1">
                <a:latin typeface="+mn-lt"/>
              </a:rPr>
              <a:t>communicatiemiddel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moet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aangepast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worden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aan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ontvanger</a:t>
            </a:r>
            <a:r>
              <a:rPr lang="fr-BE" sz="1600" dirty="0">
                <a:latin typeface="+mn-lt"/>
              </a:rPr>
              <a:t> van het </a:t>
            </a:r>
            <a:r>
              <a:rPr lang="fr-BE" sz="1600" dirty="0" err="1">
                <a:latin typeface="+mn-lt"/>
              </a:rPr>
              <a:t>alarm</a:t>
            </a:r>
            <a:r>
              <a:rPr lang="fr-BE" sz="1600" dirty="0">
                <a:latin typeface="+mn-lt"/>
              </a:rPr>
              <a:t> (</a:t>
            </a:r>
            <a:r>
              <a:rPr lang="fr-BE" sz="1600" dirty="0" err="1">
                <a:latin typeface="+mn-lt"/>
              </a:rPr>
              <a:t>bv</a:t>
            </a:r>
            <a:r>
              <a:rPr lang="fr-BE" sz="1600" dirty="0">
                <a:latin typeface="+mn-lt"/>
              </a:rPr>
              <a:t> radio indien </a:t>
            </a:r>
            <a:r>
              <a:rPr lang="fr-BE" sz="1600" dirty="0" err="1">
                <a:latin typeface="+mn-lt"/>
              </a:rPr>
              <a:t>operator</a:t>
            </a:r>
            <a:r>
              <a:rPr lang="fr-BE" sz="1600" dirty="0">
                <a:latin typeface="+mn-lt"/>
              </a:rPr>
              <a:t> in </a:t>
            </a:r>
            <a:r>
              <a:rPr lang="fr-BE" sz="1600" dirty="0" err="1">
                <a:latin typeface="+mn-lt"/>
              </a:rPr>
              <a:t>torenkraan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zit</a:t>
            </a:r>
            <a:r>
              <a:rPr lang="fr-BE" sz="1600" dirty="0">
                <a:latin typeface="+mn-lt"/>
              </a:rPr>
              <a:t>).</a:t>
            </a:r>
            <a:endParaRPr lang="fr-FR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372" y="4509120"/>
            <a:ext cx="475529" cy="634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907363"/>
            <a:ext cx="864096" cy="1466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01" y="2723653"/>
            <a:ext cx="4009703" cy="18557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29" y="2907363"/>
            <a:ext cx="602155" cy="1418659"/>
          </a:xfrm>
          <a:prstGeom prst="rect">
            <a:avLst/>
          </a:prstGeom>
          <a:ln w="0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57" y="1421131"/>
            <a:ext cx="602155" cy="1418659"/>
          </a:xfrm>
          <a:prstGeom prst="rect">
            <a:avLst/>
          </a:prstGeom>
          <a:ln w="0">
            <a:noFill/>
          </a:ln>
        </p:spPr>
      </p:pic>
      <p:sp>
        <p:nvSpPr>
          <p:cNvPr id="20" name="Rectangular Callout 50"/>
          <p:cNvSpPr>
            <a:spLocks noChangeArrowheads="1"/>
          </p:cNvSpPr>
          <p:nvPr/>
        </p:nvSpPr>
        <p:spPr bwMode="auto">
          <a:xfrm>
            <a:off x="9408368" y="2775968"/>
            <a:ext cx="1008111" cy="392879"/>
          </a:xfrm>
          <a:prstGeom prst="wedgeRectCallout">
            <a:avLst>
              <a:gd name="adj1" fmla="val -101397"/>
              <a:gd name="adj2" fmla="val 34459"/>
            </a:avLst>
          </a:prstGeom>
          <a:solidFill>
            <a:schemeClr val="accent3"/>
          </a:solidFill>
          <a:ln w="31750" algn="ctr">
            <a:solidFill>
              <a:schemeClr val="accent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+mn-lt"/>
              </a:rPr>
              <a:t>UITRUSTING</a:t>
            </a:r>
          </a:p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+mn-lt"/>
              </a:rPr>
              <a:t>AANKONDIGER</a:t>
            </a:r>
            <a:endParaRPr lang="nl-BE" altLang="en-US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5492" y="2492896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1465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Validatie van de theoretische studie ten opzichte van het terrein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Basisberekeningen</a:t>
            </a:r>
          </a:p>
          <a:p>
            <a:pPr algn="ctr"/>
            <a:r>
              <a:rPr lang="en-US" sz="1200"/>
              <a:t>Theoretische studie</a:t>
            </a:r>
          </a:p>
        </p:txBody>
      </p:sp>
      <p:sp>
        <p:nvSpPr>
          <p:cNvPr id="30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200" dirty="0"/>
              <a:t>Bepalen van de plaats van opstelling van de aankondiger</a:t>
            </a:r>
            <a:endParaRPr lang="en-US" sz="1200" dirty="0"/>
          </a:p>
        </p:txBody>
      </p:sp>
      <p:sp>
        <p:nvSpPr>
          <p:cNvPr id="51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Briefing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Controle</a:t>
            </a:r>
            <a:r>
              <a:rPr lang="en-US" sz="1200" dirty="0"/>
              <a:t> van de </a:t>
            </a:r>
            <a:r>
              <a:rPr lang="en-US" sz="1200" dirty="0" err="1"/>
              <a:t>uitrusting</a:t>
            </a:r>
            <a:r>
              <a:rPr lang="en-US" sz="1200" dirty="0"/>
              <a:t> van de </a:t>
            </a:r>
            <a:r>
              <a:rPr lang="en-US" sz="1200" dirty="0" err="1"/>
              <a:t>aankondiger</a:t>
            </a:r>
            <a:endParaRPr lang="en-US" sz="1200" dirty="0"/>
          </a:p>
        </p:txBody>
      </p:sp>
      <p:sp>
        <p:nvSpPr>
          <p:cNvPr id="53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/>
              <a:t>Opstelling</a:t>
            </a:r>
            <a:r>
              <a:rPr lang="en-US" sz="1200" dirty="0"/>
              <a:t>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Voorafgaande</a:t>
            </a:r>
            <a:r>
              <a:rPr lang="en-US" sz="1200" dirty="0"/>
              <a:t> </a:t>
            </a:r>
            <a:r>
              <a:rPr lang="en-US" sz="1200" dirty="0" err="1"/>
              <a:t>testen</a:t>
            </a:r>
            <a:endParaRPr lang="en-US" sz="1200" dirty="0"/>
          </a:p>
        </p:txBody>
      </p:sp>
      <p:sp>
        <p:nvSpPr>
          <p:cNvPr id="55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Werking van het beveiligingssysteem</a:t>
            </a:r>
          </a:p>
        </p:txBody>
      </p:sp>
      <p:sp>
        <p:nvSpPr>
          <p:cNvPr id="57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Einde van de werken</a:t>
            </a:r>
          </a:p>
          <a:p>
            <a:pPr algn="ctr"/>
            <a:r>
              <a:rPr lang="en-US" sz="1200"/>
              <a:t>Stopzetting van de beveiliging</a:t>
            </a:r>
          </a:p>
        </p:txBody>
      </p:sp>
      <p:sp>
        <p:nvSpPr>
          <p:cNvPr id="59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531526" y="2450767"/>
            <a:ext cx="3016740" cy="2160240"/>
            <a:chOff x="2007525" y="2644722"/>
            <a:chExt cx="3016740" cy="2160240"/>
          </a:xfrm>
        </p:grpSpPr>
        <p:sp>
          <p:nvSpPr>
            <p:cNvPr id="61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007525" y="2644722"/>
              <a:ext cx="2924776" cy="2160240"/>
              <a:chOff x="2007525" y="2644722"/>
              <a:chExt cx="2924776" cy="2160240"/>
            </a:xfrm>
          </p:grpSpPr>
          <p:sp>
            <p:nvSpPr>
              <p:cNvPr id="63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65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1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74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393719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18" y="2831511"/>
            <a:ext cx="864096" cy="1466584"/>
          </a:xfrm>
          <a:prstGeom prst="rect">
            <a:avLst/>
          </a:prstGeom>
        </p:spPr>
      </p:pic>
      <p:sp>
        <p:nvSpPr>
          <p:cNvPr id="33" name="Wolkvormige toelichting 17"/>
          <p:cNvSpPr/>
          <p:nvPr/>
        </p:nvSpPr>
        <p:spPr bwMode="auto">
          <a:xfrm>
            <a:off x="2012778" y="2157452"/>
            <a:ext cx="2590502" cy="1096869"/>
          </a:xfrm>
          <a:prstGeom prst="cloudCallout">
            <a:avLst>
              <a:gd name="adj1" fmla="val 64202"/>
              <a:gd name="adj2" fmla="val 32311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Een beveiligingssysteem opstellen? Hoe doe ik dat?</a:t>
            </a:r>
          </a:p>
        </p:txBody>
      </p:sp>
    </p:spTree>
    <p:extLst>
      <p:ext uri="{BB962C8B-B14F-4D97-AF65-F5344CB8AC3E}">
        <p14:creationId xmlns:p14="http://schemas.microsoft.com/office/powerpoint/2010/main" val="2183699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286837" y="1484784"/>
            <a:ext cx="10353779" cy="3960440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1100" dirty="0">
              <a:solidFill>
                <a:srgbClr val="0070C0"/>
              </a:solidFill>
            </a:endParaRPr>
          </a:p>
          <a:p>
            <a:pPr algn="just"/>
            <a:r>
              <a:rPr lang="en-US" sz="1400" dirty="0">
                <a:latin typeface="+mn-lt"/>
              </a:rPr>
              <a:t>Het </a:t>
            </a:r>
            <a:r>
              <a:rPr lang="en-US" sz="1400" dirty="0" err="1">
                <a:latin typeface="+mn-lt"/>
              </a:rPr>
              <a:t>opstellen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het </a:t>
            </a:r>
            <a:r>
              <a:rPr lang="en-US" sz="1400" dirty="0" err="1">
                <a:latin typeface="+mn-lt"/>
              </a:rPr>
              <a:t>uitvoeren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r>
              <a:rPr lang="en-US" sz="1400" dirty="0">
                <a:latin typeface="+mn-lt"/>
              </a:rPr>
              <a:t> op het </a:t>
            </a:r>
            <a:r>
              <a:rPr lang="en-US" sz="1400" dirty="0" err="1">
                <a:latin typeface="+mn-lt"/>
              </a:rPr>
              <a:t>terrein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laten</a:t>
            </a:r>
            <a:r>
              <a:rPr lang="en-US" sz="1400" dirty="0">
                <a:latin typeface="+mn-lt"/>
              </a:rPr>
              <a:t> toe </a:t>
            </a:r>
            <a:r>
              <a:rPr lang="en-US" sz="1400" dirty="0" err="1">
                <a:latin typeface="+mn-lt"/>
              </a:rPr>
              <a:t>na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gaan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geen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enkel</a:t>
            </a:r>
            <a:r>
              <a:rPr lang="en-US" sz="1400" dirty="0">
                <a:latin typeface="+mn-lt"/>
              </a:rPr>
              <a:t> aspect </a:t>
            </a:r>
            <a:r>
              <a:rPr lang="en-US" sz="1400" dirty="0" err="1">
                <a:latin typeface="+mn-lt"/>
              </a:rPr>
              <a:t>werd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vergeten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</a:t>
            </a:r>
            <a:r>
              <a:rPr lang="en-US" sz="1400" dirty="0">
                <a:latin typeface="+mn-lt"/>
              </a:rPr>
              <a:t> het correct </a:t>
            </a:r>
            <a:r>
              <a:rPr lang="en-US" sz="1400" dirty="0" err="1">
                <a:latin typeface="+mn-lt"/>
              </a:rPr>
              <a:t>opstellen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r>
              <a:rPr lang="en-US" sz="1400" dirty="0">
                <a:latin typeface="+mn-lt"/>
              </a:rPr>
              <a:t>. </a:t>
            </a: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r>
              <a:rPr lang="nl-NL" sz="1400" dirty="0">
                <a:latin typeface="+mn-lt"/>
              </a:rPr>
              <a:t>Het opstellen van de bedienden en het uitvoeren van de voorafgaande testen </a:t>
            </a:r>
            <a:r>
              <a:rPr lang="en-US" sz="1400" dirty="0" err="1">
                <a:latin typeface="+mn-lt"/>
              </a:rPr>
              <a:t>laten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ook</a:t>
            </a:r>
            <a:r>
              <a:rPr lang="en-US" sz="1400" dirty="0">
                <a:latin typeface="+mn-lt"/>
              </a:rPr>
              <a:t> toe de </a:t>
            </a:r>
            <a:r>
              <a:rPr lang="en-US" sz="1400" dirty="0" err="1">
                <a:latin typeface="+mn-lt"/>
              </a:rPr>
              <a:t>bijzondere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omstandigheden</a:t>
            </a:r>
            <a:r>
              <a:rPr lang="en-US" sz="1400" dirty="0">
                <a:latin typeface="+mn-lt"/>
              </a:rPr>
              <a:t> op het </a:t>
            </a:r>
            <a:r>
              <a:rPr lang="en-US" sz="1400" dirty="0" err="1">
                <a:latin typeface="+mn-lt"/>
              </a:rPr>
              <a:t>terrein</a:t>
            </a:r>
            <a:r>
              <a:rPr lang="en-US" sz="1400" dirty="0">
                <a:latin typeface="+mn-lt"/>
              </a:rPr>
              <a:t>, die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rol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kunnen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spelen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bij</a:t>
            </a:r>
            <a:r>
              <a:rPr lang="en-US" sz="1400" dirty="0">
                <a:latin typeface="+mn-lt"/>
              </a:rPr>
              <a:t> het </a:t>
            </a:r>
            <a:r>
              <a:rPr lang="en-US" sz="1400" dirty="0" err="1">
                <a:latin typeface="+mn-lt"/>
              </a:rPr>
              <a:t>opstellen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beveiligingsysteem</a:t>
            </a:r>
            <a:r>
              <a:rPr lang="en-US" sz="1400" dirty="0">
                <a:latin typeface="+mn-lt"/>
              </a:rPr>
              <a:t>, in </a:t>
            </a:r>
            <a:r>
              <a:rPr lang="en-US" sz="1400" dirty="0" err="1">
                <a:latin typeface="+mn-lt"/>
              </a:rPr>
              <a:t>acht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nemen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bij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bijvoorbeeld</a:t>
            </a:r>
            <a:r>
              <a:rPr lang="en-US" sz="1400" dirty="0">
                <a:latin typeface="+mn-lt"/>
              </a:rPr>
              <a:t>:</a:t>
            </a:r>
          </a:p>
          <a:p>
            <a:pPr algn="just"/>
            <a:endParaRPr lang="en-US" sz="1400" dirty="0"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-"/>
            </a:pPr>
            <a:r>
              <a:rPr lang="en-US" sz="1400" dirty="0" err="1">
                <a:latin typeface="+mn-lt"/>
              </a:rPr>
              <a:t>lawaai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fabrieken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werven</a:t>
            </a:r>
            <a:r>
              <a:rPr lang="en-US" sz="1400" dirty="0">
                <a:latin typeface="+mn-lt"/>
              </a:rPr>
              <a:t> in de </a:t>
            </a:r>
            <a:r>
              <a:rPr lang="en-US" sz="1400" dirty="0" err="1">
                <a:latin typeface="+mn-lt"/>
              </a:rPr>
              <a:t>buurt</a:t>
            </a:r>
            <a:r>
              <a:rPr lang="en-US" sz="1400" dirty="0">
                <a:latin typeface="+mn-lt"/>
              </a:rPr>
              <a:t>, of de </a:t>
            </a:r>
            <a:r>
              <a:rPr lang="en-US" sz="1400" dirty="0" err="1">
                <a:latin typeface="+mn-lt"/>
              </a:rPr>
              <a:t>richting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kracht</a:t>
            </a:r>
            <a:r>
              <a:rPr lang="en-US" sz="1400" dirty="0">
                <a:latin typeface="+mn-lt"/>
              </a:rPr>
              <a:t> van de wind die de </a:t>
            </a:r>
            <a:r>
              <a:rPr lang="en-US" sz="1400" dirty="0" err="1">
                <a:latin typeface="+mn-lt"/>
              </a:rPr>
              <a:t>hoorbaarheid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akoestisch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geluidssein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kunnen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beïnvloeden</a:t>
            </a:r>
            <a:r>
              <a:rPr lang="en-US" sz="1400" dirty="0">
                <a:latin typeface="+mn-lt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-"/>
            </a:pPr>
            <a:endParaRPr lang="en-US" sz="1400" dirty="0"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-"/>
            </a:pPr>
            <a:r>
              <a:rPr lang="nl-BE" sz="1400" dirty="0">
                <a:latin typeface="+mn-lt"/>
              </a:rPr>
              <a:t>zichtbaarheid niet in overeenstemming met de verwachte omstandigheden (b.v. vegetatie in de buurt van het spoor kan een hinder vormen voor de zichtbaarheid); </a:t>
            </a:r>
          </a:p>
          <a:p>
            <a:pPr algn="just"/>
            <a:endParaRPr lang="nl-BE" sz="1400" dirty="0"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-"/>
            </a:pPr>
            <a:r>
              <a:rPr lang="en-US" sz="1400" dirty="0">
                <a:latin typeface="+mn-lt"/>
              </a:rPr>
              <a:t>…</a:t>
            </a:r>
          </a:p>
          <a:p>
            <a:pPr marL="171450" indent="-171450" algn="just">
              <a:buFont typeface="Arial" panose="020B0604020202020204" pitchFamily="34" charset="0"/>
              <a:buChar char="-"/>
            </a:pP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8688288" y="220153"/>
            <a:ext cx="3216292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5: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voorafgaande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testen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401954" y="692548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Waarom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testen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Ovaal 21"/>
          <p:cNvSpPr>
            <a:spLocks noChangeAspect="1"/>
          </p:cNvSpPr>
          <p:nvPr/>
        </p:nvSpPr>
        <p:spPr bwMode="auto">
          <a:xfrm>
            <a:off x="479376" y="552148"/>
            <a:ext cx="807461" cy="807461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96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09" y="841885"/>
            <a:ext cx="3340522" cy="4739088"/>
          </a:xfrm>
          <a:prstGeom prst="rect">
            <a:avLst/>
          </a:prstGeom>
        </p:spPr>
      </p:pic>
      <p:sp>
        <p:nvSpPr>
          <p:cNvPr id="10" name="Rounded Rectangle 122"/>
          <p:cNvSpPr>
            <a:spLocks noChangeArrowheads="1"/>
          </p:cNvSpPr>
          <p:nvPr/>
        </p:nvSpPr>
        <p:spPr bwMode="auto">
          <a:xfrm>
            <a:off x="2395439" y="5382529"/>
            <a:ext cx="3968430" cy="9773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36000" rIns="3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nl-BE" altLang="en-US" sz="1200" dirty="0">
                <a:latin typeface="+mn-lt"/>
              </a:rPr>
              <a:t>Als alle testen een      hebben gekregen, is de aankondiger klaar om het beveiligingssysteem  toe te passen (OK).</a:t>
            </a:r>
          </a:p>
          <a:p>
            <a:pPr algn="just" eaLnBrk="1" hangingPunct="1"/>
            <a:r>
              <a:rPr lang="nl-BE" altLang="en-US" sz="1200" dirty="0">
                <a:latin typeface="+mn-lt"/>
              </a:rPr>
              <a:t>Let op : de testen om de tijd van vrijmaking na te kijken moeten nog uitgevoerd worden.</a:t>
            </a:r>
            <a:r>
              <a:rPr lang="nl-BE" altLang="en-US" sz="800" dirty="0"/>
              <a:t>	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397927" y="341700"/>
            <a:ext cx="1995023" cy="57606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186326" y="423291"/>
            <a:ext cx="8064500" cy="47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66700" indent="-266700" eaLnBrk="1" hangingPunct="1">
              <a:tabLst>
                <a:tab pos="447675" algn="l"/>
              </a:tabLst>
            </a:pPr>
            <a:r>
              <a:rPr lang="en-US" sz="2000" kern="0" dirty="0" err="1"/>
              <a:t>Testen</a:t>
            </a:r>
            <a:r>
              <a:rPr lang="en-US" sz="2000" kern="0" dirty="0"/>
              <a:t> van </a:t>
            </a:r>
            <a:r>
              <a:rPr lang="en-US" sz="2000" kern="0" dirty="0" err="1"/>
              <a:t>zichtbaarheid</a:t>
            </a:r>
            <a:r>
              <a:rPr lang="en-US" sz="2000" kern="0" dirty="0"/>
              <a:t> </a:t>
            </a:r>
            <a:r>
              <a:rPr lang="en-US" sz="2000" kern="0" dirty="0" err="1"/>
              <a:t>en</a:t>
            </a:r>
            <a:r>
              <a:rPr lang="en-US" sz="2000" kern="0" dirty="0"/>
              <a:t> </a:t>
            </a:r>
            <a:r>
              <a:rPr lang="en-US" sz="2000" kern="0" dirty="0" err="1"/>
              <a:t>hoorbaarheid</a:t>
            </a:r>
            <a:endParaRPr lang="en-US" sz="1800" kern="0" dirty="0"/>
          </a:p>
        </p:txBody>
      </p:sp>
      <p:sp>
        <p:nvSpPr>
          <p:cNvPr id="12" name="Rectangular Callout 50"/>
          <p:cNvSpPr>
            <a:spLocks noChangeArrowheads="1"/>
          </p:cNvSpPr>
          <p:nvPr/>
        </p:nvSpPr>
        <p:spPr bwMode="auto">
          <a:xfrm>
            <a:off x="7587331" y="5166629"/>
            <a:ext cx="504825" cy="215900"/>
          </a:xfrm>
          <a:prstGeom prst="wedgeRectCallout">
            <a:avLst>
              <a:gd name="adj1" fmla="val -90156"/>
              <a:gd name="adj2" fmla="val 120591"/>
            </a:avLst>
          </a:prstGeom>
          <a:solidFill>
            <a:srgbClr val="92D050"/>
          </a:solidFill>
          <a:ln w="317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OK!</a:t>
            </a:r>
            <a:endParaRPr lang="nl-BE" sz="1200" b="1"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0624" y="5274579"/>
            <a:ext cx="1592060" cy="99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232" y="5530027"/>
            <a:ext cx="239838" cy="19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 txBox="1">
            <a:spLocks/>
          </p:cNvSpPr>
          <p:nvPr/>
        </p:nvSpPr>
        <p:spPr>
          <a:xfrm>
            <a:off x="8515208" y="256763"/>
            <a:ext cx="3216292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5: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kijkuit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voorafgaande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testen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2730865" y="961886"/>
            <a:ext cx="6533487" cy="4143841"/>
            <a:chOff x="2941739" y="909231"/>
            <a:chExt cx="6533487" cy="4143841"/>
          </a:xfrm>
        </p:grpSpPr>
        <p:grpSp>
          <p:nvGrpSpPr>
            <p:cNvPr id="143" name="Group 142"/>
            <p:cNvGrpSpPr/>
            <p:nvPr/>
          </p:nvGrpSpPr>
          <p:grpSpPr>
            <a:xfrm>
              <a:off x="5053105" y="1304762"/>
              <a:ext cx="4206096" cy="860649"/>
              <a:chOff x="1870775" y="2454446"/>
              <a:chExt cx="7949492" cy="2109926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2182962" y="2454446"/>
                <a:ext cx="7637305" cy="1859552"/>
                <a:chOff x="1329188" y="3250161"/>
                <a:chExt cx="10125869" cy="1802871"/>
              </a:xfrm>
            </p:grpSpPr>
            <p:cxnSp>
              <p:nvCxnSpPr>
                <p:cNvPr id="205" name="Straight Connector 14"/>
                <p:cNvCxnSpPr/>
                <p:nvPr/>
              </p:nvCxnSpPr>
              <p:spPr bwMode="auto">
                <a:xfrm flipV="1">
                  <a:off x="1758705" y="4281620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" name="Straight Connector 14"/>
                <p:cNvCxnSpPr/>
                <p:nvPr/>
              </p:nvCxnSpPr>
              <p:spPr bwMode="auto">
                <a:xfrm flipV="1">
                  <a:off x="1758705" y="4951255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7" name="Chevron 29"/>
                <p:cNvSpPr>
                  <a:spLocks noChangeArrowheads="1"/>
                </p:cNvSpPr>
                <p:nvPr/>
              </p:nvSpPr>
              <p:spPr bwMode="auto">
                <a:xfrm>
                  <a:off x="2385556" y="4234235"/>
                  <a:ext cx="142875" cy="144463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208" name="Chevron 30"/>
                <p:cNvSpPr>
                  <a:spLocks noChangeAspect="1"/>
                </p:cNvSpPr>
                <p:nvPr/>
              </p:nvSpPr>
              <p:spPr bwMode="auto">
                <a:xfrm flipH="1">
                  <a:off x="2375760" y="4908570"/>
                  <a:ext cx="142875" cy="14446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210" name="Oval 209"/>
                <p:cNvSpPr>
                  <a:spLocks noChangeArrowheads="1"/>
                </p:cNvSpPr>
                <p:nvPr/>
              </p:nvSpPr>
              <p:spPr bwMode="auto">
                <a:xfrm>
                  <a:off x="2909752" y="4252504"/>
                  <a:ext cx="106363" cy="107950"/>
                </a:xfrm>
                <a:prstGeom prst="ellipse">
                  <a:avLst/>
                </a:prstGeom>
                <a:solidFill>
                  <a:srgbClr val="FF0000"/>
                </a:solidFill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211" name="Rectangle 18"/>
                <p:cNvSpPr>
                  <a:spLocks noChangeArrowheads="1"/>
                </p:cNvSpPr>
                <p:nvPr/>
              </p:nvSpPr>
              <p:spPr bwMode="auto">
                <a:xfrm>
                  <a:off x="9440073" y="4221208"/>
                  <a:ext cx="122237" cy="1206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1329188" y="3605060"/>
                  <a:ext cx="1556356" cy="6583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b="1" dirty="0" err="1">
                      <a:latin typeface="+mn-lt"/>
                    </a:rPr>
                    <a:t>Lokeren</a:t>
                  </a:r>
                  <a:r>
                    <a:rPr lang="en-GB" sz="1200" dirty="0"/>
                    <a:t> </a:t>
                  </a:r>
                </a:p>
              </p:txBody>
            </p:sp>
            <p:sp>
              <p:nvSpPr>
                <p:cNvPr id="213" name="TextBox 212"/>
                <p:cNvSpPr txBox="1"/>
                <p:nvPr/>
              </p:nvSpPr>
              <p:spPr>
                <a:xfrm>
                  <a:off x="9409913" y="3626853"/>
                  <a:ext cx="2045144" cy="512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b="1" dirty="0" err="1">
                      <a:latin typeface="+mn-lt"/>
                    </a:rPr>
                    <a:t>Dendermonde</a:t>
                  </a:r>
                  <a:endParaRPr lang="en-GB" sz="1200" dirty="0"/>
                </a:p>
              </p:txBody>
            </p:sp>
            <p:cxnSp>
              <p:nvCxnSpPr>
                <p:cNvPr id="214" name="Straight Arrow Connector 213"/>
                <p:cNvCxnSpPr/>
                <p:nvPr/>
              </p:nvCxnSpPr>
              <p:spPr>
                <a:xfrm flipH="1">
                  <a:off x="3009630" y="3250161"/>
                  <a:ext cx="2537262" cy="9837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Arrow Connector 214"/>
                <p:cNvCxnSpPr/>
                <p:nvPr/>
              </p:nvCxnSpPr>
              <p:spPr>
                <a:xfrm>
                  <a:off x="5818736" y="3250161"/>
                  <a:ext cx="3615801" cy="97457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6" name="Picture 215" descr="D:\Documents And Settings\GQR7802\Local Settings\Temporary Internet Files\Content.IE5\HNYX0581\MC900441310[1].png"/>
                <p:cNvPicPr/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994801" y="3690830"/>
                  <a:ext cx="246379" cy="2463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7" name="Picture 216" descr="D:\Documents And Settings\GQR7802\Local Settings\Temporary Internet Files\Content.IE5\HNYX0581\MC900441310[1].png"/>
                <p:cNvPicPr/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057704" y="3741773"/>
                  <a:ext cx="246379" cy="24638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03" name="TextBox 202"/>
              <p:cNvSpPr txBox="1"/>
              <p:nvPr/>
            </p:nvSpPr>
            <p:spPr>
              <a:xfrm>
                <a:off x="1872049" y="3160041"/>
                <a:ext cx="900400" cy="679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A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1870775" y="3885294"/>
                <a:ext cx="900400" cy="679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>
                    <a:latin typeface="+mn-lt"/>
                  </a:rPr>
                  <a:t>B</a:t>
                </a:r>
                <a:r>
                  <a:rPr lang="en-GB" sz="1200" dirty="0"/>
                  <a:t> </a:t>
                </a: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5049841" y="2143379"/>
              <a:ext cx="4281369" cy="1185750"/>
              <a:chOff x="1839392" y="1751597"/>
              <a:chExt cx="8064855" cy="3040810"/>
            </a:xfrm>
          </p:grpSpPr>
          <p:grpSp>
            <p:nvGrpSpPr>
              <p:cNvPr id="180" name="Group 179"/>
              <p:cNvGrpSpPr/>
              <p:nvPr/>
            </p:nvGrpSpPr>
            <p:grpSpPr>
              <a:xfrm>
                <a:off x="2384016" y="1751597"/>
                <a:ext cx="7520231" cy="2562402"/>
                <a:chOff x="1595754" y="2568735"/>
                <a:chExt cx="9970648" cy="2484297"/>
              </a:xfrm>
            </p:grpSpPr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4431" y="2568735"/>
                  <a:ext cx="1786385" cy="1062429"/>
                </a:xfrm>
                <a:prstGeom prst="rect">
                  <a:avLst/>
                </a:prstGeom>
              </p:spPr>
            </p:pic>
            <p:cxnSp>
              <p:nvCxnSpPr>
                <p:cNvPr id="187" name="Straight Connector 14"/>
                <p:cNvCxnSpPr/>
                <p:nvPr/>
              </p:nvCxnSpPr>
              <p:spPr bwMode="auto">
                <a:xfrm flipV="1">
                  <a:off x="1758705" y="4281620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8" name="Straight Connector 14"/>
                <p:cNvCxnSpPr/>
                <p:nvPr/>
              </p:nvCxnSpPr>
              <p:spPr bwMode="auto">
                <a:xfrm flipV="1">
                  <a:off x="1758705" y="4951255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9" name="Chevron 29"/>
                <p:cNvSpPr>
                  <a:spLocks noChangeArrowheads="1"/>
                </p:cNvSpPr>
                <p:nvPr/>
              </p:nvSpPr>
              <p:spPr bwMode="auto">
                <a:xfrm>
                  <a:off x="2385556" y="4234235"/>
                  <a:ext cx="142875" cy="144463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190" name="Chevron 30"/>
                <p:cNvSpPr>
                  <a:spLocks noChangeAspect="1"/>
                </p:cNvSpPr>
                <p:nvPr/>
              </p:nvSpPr>
              <p:spPr bwMode="auto">
                <a:xfrm flipH="1">
                  <a:off x="2375760" y="4908570"/>
                  <a:ext cx="142875" cy="14446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192" name="Oval 63"/>
                <p:cNvSpPr>
                  <a:spLocks noChangeArrowheads="1"/>
                </p:cNvSpPr>
                <p:nvPr/>
              </p:nvSpPr>
              <p:spPr bwMode="auto">
                <a:xfrm>
                  <a:off x="2909752" y="4252504"/>
                  <a:ext cx="106363" cy="107950"/>
                </a:xfrm>
                <a:prstGeom prst="ellipse">
                  <a:avLst/>
                </a:prstGeom>
                <a:solidFill>
                  <a:srgbClr val="FF0000"/>
                </a:solidFill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193" name="Rectangle 18"/>
                <p:cNvSpPr>
                  <a:spLocks noChangeArrowheads="1"/>
                </p:cNvSpPr>
                <p:nvPr/>
              </p:nvSpPr>
              <p:spPr bwMode="auto">
                <a:xfrm>
                  <a:off x="9440073" y="4221208"/>
                  <a:ext cx="122237" cy="1206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1595754" y="3741694"/>
                  <a:ext cx="1407600" cy="535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b="1" dirty="0" err="1">
                      <a:latin typeface="+mn-lt"/>
                    </a:rPr>
                    <a:t>Lokeren</a:t>
                  </a:r>
                  <a:r>
                    <a:rPr lang="en-GB" sz="800" dirty="0">
                      <a:latin typeface="+mn-lt"/>
                    </a:rPr>
                    <a:t> </a:t>
                  </a:r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9485509" y="3685996"/>
                  <a:ext cx="2080893" cy="612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b="1" dirty="0" err="1">
                      <a:latin typeface="+mn-lt"/>
                    </a:rPr>
                    <a:t>Dendermonde</a:t>
                  </a:r>
                  <a:r>
                    <a:rPr lang="en-GB" sz="1000" dirty="0"/>
                    <a:t> </a:t>
                  </a:r>
                </a:p>
              </p:txBody>
            </p:sp>
            <p:cxnSp>
              <p:nvCxnSpPr>
                <p:cNvPr id="199" name="Straight Arrow Connector 198"/>
                <p:cNvCxnSpPr/>
                <p:nvPr/>
              </p:nvCxnSpPr>
              <p:spPr>
                <a:xfrm flipH="1">
                  <a:off x="5829665" y="2768834"/>
                  <a:ext cx="847520" cy="2951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1" name="Picture 200" descr="D:\Documents And Settings\GQR7802\Local Settings\Temporary Internet Files\Content.IE5\HNYX0581\MC900441310[1].png"/>
                <p:cNvPicPr/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185515" y="2775983"/>
                  <a:ext cx="246380" cy="24638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81" name="TextBox 180"/>
              <p:cNvSpPr txBox="1"/>
              <p:nvPr/>
            </p:nvSpPr>
            <p:spPr>
              <a:xfrm>
                <a:off x="1839392" y="3383379"/>
                <a:ext cx="900400" cy="710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>
                    <a:latin typeface="+mn-lt"/>
                  </a:rPr>
                  <a:t>A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839392" y="4082054"/>
                <a:ext cx="900400" cy="710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>
                    <a:latin typeface="+mn-lt"/>
                  </a:rPr>
                  <a:t>B</a:t>
                </a:r>
                <a:r>
                  <a:rPr lang="en-GB" sz="1200" dirty="0"/>
                  <a:t> </a:t>
                </a:r>
              </a:p>
            </p:txBody>
          </p:sp>
          <p:cxnSp>
            <p:nvCxnSpPr>
              <p:cNvPr id="183" name="Straight Connector 111"/>
              <p:cNvCxnSpPr/>
              <p:nvPr/>
            </p:nvCxnSpPr>
            <p:spPr bwMode="auto">
              <a:xfrm>
                <a:off x="2640055" y="2822924"/>
                <a:ext cx="585817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Rechte verbindingslijn met pijl 102"/>
              <p:cNvCxnSpPr/>
              <p:nvPr/>
            </p:nvCxnSpPr>
            <p:spPr bwMode="auto">
              <a:xfrm>
                <a:off x="6216618" y="2822924"/>
                <a:ext cx="0" cy="69541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85" name="Tekstvak 104"/>
              <p:cNvSpPr txBox="1"/>
              <p:nvPr/>
            </p:nvSpPr>
            <p:spPr bwMode="auto">
              <a:xfrm>
                <a:off x="5995541" y="2869233"/>
                <a:ext cx="865188" cy="5524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BE" sz="800" dirty="0">
                    <a:solidFill>
                      <a:schemeClr val="accent3"/>
                    </a:solidFill>
                    <a:latin typeface="+mn-lt"/>
                  </a:rPr>
                  <a:t>VA</a:t>
                </a: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4943872" y="3156768"/>
              <a:ext cx="4531354" cy="1578368"/>
              <a:chOff x="1839392" y="1484785"/>
              <a:chExt cx="7977760" cy="3150104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506919" y="1484785"/>
                <a:ext cx="7310233" cy="2829214"/>
                <a:chOff x="1758705" y="2310056"/>
                <a:chExt cx="9692222" cy="2742976"/>
              </a:xfrm>
            </p:grpSpPr>
            <p:pic>
              <p:nvPicPr>
                <p:cNvPr id="160" name="Picture 15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0329" y="2595597"/>
                  <a:ext cx="1786385" cy="1062429"/>
                </a:xfrm>
                <a:prstGeom prst="rect">
                  <a:avLst/>
                </a:prstGeom>
              </p:spPr>
            </p:pic>
            <p:cxnSp>
              <p:nvCxnSpPr>
                <p:cNvPr id="161" name="Straight Connector 14"/>
                <p:cNvCxnSpPr/>
                <p:nvPr/>
              </p:nvCxnSpPr>
              <p:spPr bwMode="auto">
                <a:xfrm flipV="1">
                  <a:off x="1758705" y="4281620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Straight Connector 14"/>
                <p:cNvCxnSpPr/>
                <p:nvPr/>
              </p:nvCxnSpPr>
              <p:spPr bwMode="auto">
                <a:xfrm flipV="1">
                  <a:off x="1758705" y="4951255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3" name="Chevron 29"/>
                <p:cNvSpPr>
                  <a:spLocks noChangeArrowheads="1"/>
                </p:cNvSpPr>
                <p:nvPr/>
              </p:nvSpPr>
              <p:spPr bwMode="auto">
                <a:xfrm>
                  <a:off x="2385556" y="4234235"/>
                  <a:ext cx="142875" cy="144463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164" name="Chevron 30"/>
                <p:cNvSpPr>
                  <a:spLocks noChangeAspect="1"/>
                </p:cNvSpPr>
                <p:nvPr/>
              </p:nvSpPr>
              <p:spPr bwMode="auto">
                <a:xfrm flipH="1">
                  <a:off x="2375760" y="4908570"/>
                  <a:ext cx="142875" cy="14446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166" name="Oval 63"/>
                <p:cNvSpPr>
                  <a:spLocks noChangeArrowheads="1"/>
                </p:cNvSpPr>
                <p:nvPr/>
              </p:nvSpPr>
              <p:spPr bwMode="auto">
                <a:xfrm>
                  <a:off x="2909752" y="4252504"/>
                  <a:ext cx="106363" cy="107950"/>
                </a:xfrm>
                <a:prstGeom prst="ellipse">
                  <a:avLst/>
                </a:prstGeom>
                <a:solidFill>
                  <a:srgbClr val="FF0000"/>
                </a:solidFill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167" name="Rectangle 18"/>
                <p:cNvSpPr>
                  <a:spLocks noChangeArrowheads="1"/>
                </p:cNvSpPr>
                <p:nvPr/>
              </p:nvSpPr>
              <p:spPr bwMode="auto">
                <a:xfrm>
                  <a:off x="9440073" y="4221208"/>
                  <a:ext cx="122237" cy="1206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1778294" y="3718228"/>
                  <a:ext cx="1373659" cy="535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b="1" dirty="0" err="1">
                      <a:latin typeface="+mn-lt"/>
                    </a:rPr>
                    <a:t>Lokeren</a:t>
                  </a:r>
                  <a:r>
                    <a:rPr lang="en-GB" sz="1200" dirty="0"/>
                    <a:t> </a:t>
                  </a: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9408009" y="3688757"/>
                  <a:ext cx="2042918" cy="535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b="1" dirty="0" err="1">
                      <a:latin typeface="+mn-lt"/>
                    </a:rPr>
                    <a:t>Dendermonde</a:t>
                  </a:r>
                  <a:r>
                    <a:rPr lang="en-GB" sz="1200" dirty="0"/>
                    <a:t> </a:t>
                  </a:r>
                </a:p>
              </p:txBody>
            </p:sp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9617" y="2584016"/>
                  <a:ext cx="174298" cy="298564"/>
                </a:xfrm>
                <a:prstGeom prst="rect">
                  <a:avLst/>
                </a:prstGeom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6151" y="2310056"/>
                  <a:ext cx="165063" cy="282744"/>
                </a:xfrm>
                <a:prstGeom prst="rect">
                  <a:avLst/>
                </a:prstGeom>
              </p:spPr>
            </p:pic>
            <p:cxnSp>
              <p:nvCxnSpPr>
                <p:cNvPr id="174" name="Straight Arrow Connector 173"/>
                <p:cNvCxnSpPr>
                  <a:stCxn id="170" idx="3"/>
                  <a:endCxn id="171" idx="1"/>
                </p:cNvCxnSpPr>
                <p:nvPr/>
              </p:nvCxnSpPr>
              <p:spPr>
                <a:xfrm flipV="1">
                  <a:off x="5723915" y="2451428"/>
                  <a:ext cx="1082236" cy="281870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prstDash val="solid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5" name="Picture 174" descr="D:\Documents And Settings\GQR7802\Local Settings\Temporary Internet Files\Content.IE5\HNYX0581\MC900441310[1].png"/>
                <p:cNvPicPr/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192447" y="2445074"/>
                  <a:ext cx="246380" cy="24638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55" name="TextBox 154"/>
              <p:cNvSpPr txBox="1"/>
              <p:nvPr/>
            </p:nvSpPr>
            <p:spPr>
              <a:xfrm>
                <a:off x="1839392" y="3383378"/>
                <a:ext cx="900401" cy="552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>
                    <a:latin typeface="+mn-lt"/>
                  </a:rPr>
                  <a:t>A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1839392" y="4082055"/>
                <a:ext cx="900401" cy="552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>
                    <a:latin typeface="+mn-lt"/>
                  </a:rPr>
                  <a:t>B</a:t>
                </a:r>
                <a:r>
                  <a:rPr lang="en-GB" sz="1200" dirty="0"/>
                  <a:t> </a:t>
                </a:r>
              </a:p>
            </p:txBody>
          </p:sp>
          <p:cxnSp>
            <p:nvCxnSpPr>
              <p:cNvPr id="157" name="Straight Connector 111"/>
              <p:cNvCxnSpPr/>
              <p:nvPr/>
            </p:nvCxnSpPr>
            <p:spPr bwMode="auto">
              <a:xfrm>
                <a:off x="2640055" y="2822924"/>
                <a:ext cx="585817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Rechte verbindingslijn met pijl 102"/>
              <p:cNvCxnSpPr/>
              <p:nvPr/>
            </p:nvCxnSpPr>
            <p:spPr bwMode="auto">
              <a:xfrm>
                <a:off x="6216618" y="2822924"/>
                <a:ext cx="0" cy="69541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59" name="Tekstvak 104"/>
              <p:cNvSpPr txBox="1"/>
              <p:nvPr/>
            </p:nvSpPr>
            <p:spPr bwMode="auto">
              <a:xfrm>
                <a:off x="6034215" y="2928563"/>
                <a:ext cx="865187" cy="4299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BE" sz="800" dirty="0">
                    <a:solidFill>
                      <a:schemeClr val="accent3"/>
                    </a:solidFill>
                    <a:latin typeface="+mn-lt"/>
                  </a:rPr>
                  <a:t>VA</a:t>
                </a:r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2947968" y="909231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b="1" dirty="0" err="1">
                  <a:latin typeface="+mn-lt"/>
                </a:rPr>
                <a:t>voorafgaande</a:t>
              </a:r>
              <a:r>
                <a:rPr lang="fr-BE" sz="700" b="1" dirty="0">
                  <a:latin typeface="+mn-lt"/>
                </a:rPr>
                <a:t> </a:t>
              </a:r>
              <a:r>
                <a:rPr lang="fr-BE" sz="700" b="1" dirty="0" err="1">
                  <a:latin typeface="+mn-lt"/>
                </a:rPr>
                <a:t>testen</a:t>
              </a:r>
              <a:endParaRPr lang="fr-BE" sz="700" b="1" dirty="0">
                <a:latin typeface="+mn-lt"/>
              </a:endParaRPr>
            </a:p>
            <a:p>
              <a:pPr algn="ctr"/>
              <a:r>
                <a:rPr lang="fr-BE" sz="700" b="1" dirty="0">
                  <a:latin typeface="+mn-lt"/>
                </a:rPr>
                <a:t>Dag D, </a:t>
              </a:r>
              <a:r>
                <a:rPr lang="fr-BE" sz="700" b="1" dirty="0" err="1">
                  <a:latin typeface="+mn-lt"/>
                </a:rPr>
                <a:t>uur</a:t>
              </a:r>
              <a:r>
                <a:rPr lang="fr-BE" sz="700" b="1" dirty="0">
                  <a:latin typeface="+mn-lt"/>
                </a:rPr>
                <a:t> U, </a:t>
              </a:r>
              <a:r>
                <a:rPr lang="fr-BE" sz="700" b="1" dirty="0" err="1">
                  <a:latin typeface="+mn-lt"/>
                </a:rPr>
                <a:t>minuut</a:t>
              </a:r>
              <a:r>
                <a:rPr lang="fr-BE" sz="700" b="1" dirty="0">
                  <a:latin typeface="+mn-lt"/>
                </a:rPr>
                <a:t> M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960111" y="1438688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b="1" dirty="0" err="1">
                  <a:latin typeface="+mn-lt"/>
                </a:rPr>
                <a:t>testen</a:t>
              </a:r>
              <a:r>
                <a:rPr lang="fr-BE" sz="700" b="1" dirty="0">
                  <a:latin typeface="+mn-lt"/>
                </a:rPr>
                <a:t> van</a:t>
              </a:r>
            </a:p>
            <a:p>
              <a:pPr algn="ctr"/>
              <a:r>
                <a:rPr lang="fr-BE" sz="700" b="1" dirty="0" err="1">
                  <a:latin typeface="+mn-lt"/>
                </a:rPr>
                <a:t>zichbaarheid</a:t>
              </a:r>
              <a:endParaRPr lang="fr-BE" sz="700" b="1" dirty="0">
                <a:latin typeface="+mn-lt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282482" y="1727910"/>
              <a:ext cx="855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600" b="1" dirty="0" err="1">
                  <a:latin typeface="+mn-lt"/>
                </a:rPr>
                <a:t>zichtbaarheid</a:t>
              </a:r>
              <a:r>
                <a:rPr lang="fr-BE" sz="600" b="1" dirty="0">
                  <a:latin typeface="+mn-lt"/>
                </a:rPr>
                <a:t> van de </a:t>
              </a:r>
              <a:r>
                <a:rPr lang="fr-BE" sz="600" b="1" dirty="0" err="1">
                  <a:latin typeface="+mn-lt"/>
                </a:rPr>
                <a:t>detectiepunten</a:t>
              </a:r>
              <a:r>
                <a:rPr lang="fr-BE" sz="600" b="1" dirty="0">
                  <a:latin typeface="+mn-lt"/>
                </a:rPr>
                <a:t> </a:t>
              </a:r>
              <a:r>
                <a:rPr lang="fr-BE" sz="600" b="1" dirty="0" err="1">
                  <a:latin typeface="+mn-lt"/>
                </a:rPr>
                <a:t>door</a:t>
              </a:r>
              <a:r>
                <a:rPr lang="fr-BE" sz="600" b="1" dirty="0">
                  <a:latin typeface="+mn-lt"/>
                </a:rPr>
                <a:t> de </a:t>
              </a:r>
              <a:r>
                <a:rPr lang="fr-BE" sz="600" b="1" dirty="0" err="1">
                  <a:latin typeface="+mn-lt"/>
                </a:rPr>
                <a:t>aankondiger</a:t>
              </a:r>
              <a:endParaRPr lang="fr-BE" sz="600" b="1" dirty="0">
                <a:latin typeface="+mn-lt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55627" y="2403033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600" b="1" dirty="0" err="1">
                  <a:latin typeface="+mn-lt"/>
                </a:rPr>
                <a:t>zichtbaarheid</a:t>
              </a:r>
              <a:r>
                <a:rPr lang="fr-BE" sz="600" b="1" dirty="0">
                  <a:latin typeface="+mn-lt"/>
                </a:rPr>
                <a:t> </a:t>
              </a:r>
            </a:p>
            <a:p>
              <a:pPr algn="ctr"/>
              <a:r>
                <a:rPr lang="fr-BE" sz="600" b="1" dirty="0">
                  <a:latin typeface="+mn-lt"/>
                </a:rPr>
                <a:t>van de</a:t>
              </a:r>
            </a:p>
            <a:p>
              <a:pPr algn="ctr"/>
              <a:r>
                <a:rPr lang="fr-BE" sz="600" b="1" dirty="0">
                  <a:latin typeface="+mn-lt"/>
                </a:rPr>
                <a:t> </a:t>
              </a:r>
              <a:r>
                <a:rPr lang="fr-BE" sz="600" b="1" dirty="0" err="1">
                  <a:latin typeface="+mn-lt"/>
                </a:rPr>
                <a:t>werkposten</a:t>
              </a:r>
              <a:endParaRPr lang="fr-BE" sz="600" b="1" dirty="0">
                <a:latin typeface="+mn-lt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941739" y="3190629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b="1" dirty="0" err="1">
                  <a:latin typeface="+mn-lt"/>
                </a:rPr>
                <a:t>testen</a:t>
              </a:r>
              <a:r>
                <a:rPr lang="fr-BE" sz="700" b="1" dirty="0">
                  <a:latin typeface="+mn-lt"/>
                </a:rPr>
                <a:t> van</a:t>
              </a:r>
            </a:p>
            <a:p>
              <a:pPr algn="ctr"/>
              <a:r>
                <a:rPr lang="fr-BE" sz="700" b="1" dirty="0" err="1">
                  <a:latin typeface="+mn-lt"/>
                </a:rPr>
                <a:t>zichtbaarheid</a:t>
              </a:r>
              <a:endParaRPr lang="fr-BE" sz="700" b="1" dirty="0">
                <a:latin typeface="+mn-lt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951246" y="3689914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b="1" dirty="0" err="1">
                  <a:latin typeface="+mn-lt"/>
                </a:rPr>
                <a:t>testen</a:t>
              </a:r>
              <a:r>
                <a:rPr lang="fr-BE" sz="700" b="1" dirty="0">
                  <a:latin typeface="+mn-lt"/>
                </a:rPr>
                <a:t> van</a:t>
              </a:r>
            </a:p>
            <a:p>
              <a:pPr algn="ctr"/>
              <a:r>
                <a:rPr lang="fr-BE" sz="700" b="1" dirty="0">
                  <a:latin typeface="+mn-lt"/>
                </a:rPr>
                <a:t> </a:t>
              </a:r>
              <a:r>
                <a:rPr lang="fr-BE" sz="700" b="1" dirty="0" err="1">
                  <a:latin typeface="+mn-lt"/>
                </a:rPr>
                <a:t>hoorbaarheid</a:t>
              </a:r>
              <a:r>
                <a:rPr lang="fr-BE" sz="700" b="1" dirty="0">
                  <a:latin typeface="+mn-lt"/>
                </a:rPr>
                <a:t> 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348701" y="3964463"/>
              <a:ext cx="68078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600" b="1" dirty="0" err="1">
                  <a:latin typeface="+mn-lt"/>
                </a:rPr>
                <a:t>onderlinge</a:t>
              </a:r>
              <a:r>
                <a:rPr lang="fr-BE" sz="600" b="1" dirty="0">
                  <a:latin typeface="+mn-lt"/>
                </a:rPr>
                <a:t> </a:t>
              </a:r>
              <a:r>
                <a:rPr lang="fr-BE" sz="600" b="1" dirty="0" err="1">
                  <a:latin typeface="+mn-lt"/>
                </a:rPr>
                <a:t>hoorbaarheid</a:t>
              </a:r>
              <a:r>
                <a:rPr lang="fr-BE" sz="600" b="1" dirty="0">
                  <a:latin typeface="+mn-lt"/>
                </a:rPr>
                <a:t> </a:t>
              </a:r>
              <a:r>
                <a:rPr lang="fr-BE" sz="600" b="1" dirty="0" err="1">
                  <a:latin typeface="+mn-lt"/>
                </a:rPr>
                <a:t>aankondiger</a:t>
              </a:r>
              <a:r>
                <a:rPr lang="fr-BE" sz="600" b="1" dirty="0">
                  <a:latin typeface="+mn-lt"/>
                </a:rPr>
                <a:t> - </a:t>
              </a:r>
              <a:r>
                <a:rPr lang="fr-BE" sz="600" b="1" dirty="0" err="1">
                  <a:latin typeface="+mn-lt"/>
                </a:rPr>
                <a:t>werkposten</a:t>
              </a:r>
              <a:r>
                <a:rPr lang="fr-BE" sz="600" b="1" dirty="0">
                  <a:latin typeface="+mn-lt"/>
                </a:rPr>
                <a:t> </a:t>
              </a:r>
            </a:p>
            <a:p>
              <a:pPr algn="ctr"/>
              <a:endParaRPr lang="fr-BE" sz="500" dirty="0">
                <a:latin typeface="+mn-lt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51246" y="4745295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700" b="1" dirty="0" err="1">
                  <a:latin typeface="+mn-lt"/>
                </a:rPr>
                <a:t>testen</a:t>
              </a:r>
              <a:r>
                <a:rPr lang="fr-BE" sz="700" b="1" dirty="0">
                  <a:latin typeface="+mn-lt"/>
                </a:rPr>
                <a:t> </a:t>
              </a:r>
            </a:p>
            <a:p>
              <a:pPr algn="ctr"/>
              <a:r>
                <a:rPr lang="fr-BE" sz="700" b="1" dirty="0">
                  <a:latin typeface="+mn-lt"/>
                </a:rPr>
                <a:t>van </a:t>
              </a:r>
              <a:r>
                <a:rPr lang="fr-BE" sz="700" b="1" dirty="0" err="1">
                  <a:latin typeface="+mn-lt"/>
                </a:rPr>
                <a:t>hoorbaarheid</a:t>
              </a:r>
              <a:endParaRPr lang="fr-BE" sz="700" b="1" dirty="0">
                <a:latin typeface="+mn-lt"/>
              </a:endParaRPr>
            </a:p>
          </p:txBody>
        </p:sp>
      </p:grpSp>
      <p:pic>
        <p:nvPicPr>
          <p:cNvPr id="218" name="Picture 2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61" y="5274579"/>
            <a:ext cx="570393" cy="1347506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96" y="3506939"/>
            <a:ext cx="149898" cy="354122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02" y="2247394"/>
            <a:ext cx="149898" cy="354122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71" y="1197442"/>
            <a:ext cx="149898" cy="354122"/>
          </a:xfrm>
          <a:prstGeom prst="rect">
            <a:avLst/>
          </a:prstGeom>
        </p:spPr>
      </p:pic>
      <p:cxnSp>
        <p:nvCxnSpPr>
          <p:cNvPr id="222" name="Straight Connector 111"/>
          <p:cNvCxnSpPr/>
          <p:nvPr/>
        </p:nvCxnSpPr>
        <p:spPr bwMode="auto">
          <a:xfrm>
            <a:off x="5218576" y="1562434"/>
            <a:ext cx="31099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3" name="Tekstvak 104"/>
          <p:cNvSpPr txBox="1"/>
          <p:nvPr/>
        </p:nvSpPr>
        <p:spPr bwMode="auto">
          <a:xfrm>
            <a:off x="7074323" y="1565121"/>
            <a:ext cx="459300" cy="2154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800" dirty="0">
                <a:solidFill>
                  <a:schemeClr val="accent3"/>
                </a:solidFill>
                <a:latin typeface="+mn-lt"/>
              </a:rPr>
              <a:t>VA</a:t>
            </a:r>
          </a:p>
        </p:txBody>
      </p:sp>
      <p:cxnSp>
        <p:nvCxnSpPr>
          <p:cNvPr id="224" name="Rechte verbindingslijn met pijl 102"/>
          <p:cNvCxnSpPr/>
          <p:nvPr/>
        </p:nvCxnSpPr>
        <p:spPr bwMode="auto">
          <a:xfrm>
            <a:off x="7162694" y="1545551"/>
            <a:ext cx="0" cy="271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7910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369" y="3445496"/>
            <a:ext cx="371392" cy="3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"/>
          <p:cNvSpPr txBox="1">
            <a:spLocks/>
          </p:cNvSpPr>
          <p:nvPr/>
        </p:nvSpPr>
        <p:spPr>
          <a:xfrm>
            <a:off x="8741415" y="160144"/>
            <a:ext cx="3216292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5: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voorafgaande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testen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127448" y="1413986"/>
            <a:ext cx="9010805" cy="790878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fr-BE" sz="1600" dirty="0">
                <a:latin typeface="+mn-lt"/>
              </a:rPr>
              <a:t>Indien de </a:t>
            </a:r>
            <a:r>
              <a:rPr lang="fr-BE" sz="1600" dirty="0" err="1">
                <a:latin typeface="+mn-lt"/>
              </a:rPr>
              <a:t>bewegingen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worden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aangekondigd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door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middel</a:t>
            </a:r>
            <a:r>
              <a:rPr lang="fr-BE" sz="1600" dirty="0">
                <a:latin typeface="+mn-lt"/>
              </a:rPr>
              <a:t> van </a:t>
            </a:r>
            <a:r>
              <a:rPr lang="fr-BE" sz="1600" dirty="0" err="1">
                <a:latin typeface="+mn-lt"/>
              </a:rPr>
              <a:t>geluidsseinen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is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een</a:t>
            </a:r>
            <a:r>
              <a:rPr lang="fr-BE" sz="1600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voldoende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hoorbaarheid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vereist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rekening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houdend</a:t>
            </a:r>
            <a:r>
              <a:rPr lang="fr-BE" sz="1600" dirty="0">
                <a:latin typeface="+mn-lt"/>
              </a:rPr>
              <a:t> met de </a:t>
            </a:r>
            <a:r>
              <a:rPr lang="fr-BE" sz="1600" dirty="0" err="1">
                <a:latin typeface="+mn-lt"/>
              </a:rPr>
              <a:t>afstand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vanwaar</a:t>
            </a:r>
            <a:r>
              <a:rPr lang="fr-BE" sz="1600" dirty="0">
                <a:latin typeface="+mn-lt"/>
              </a:rPr>
              <a:t> het sein </a:t>
            </a:r>
            <a:r>
              <a:rPr lang="fr-BE" sz="1600" dirty="0" err="1">
                <a:latin typeface="+mn-lt"/>
              </a:rPr>
              <a:t>wordt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gegeven</a:t>
            </a:r>
            <a:r>
              <a:rPr lang="fr-BE" sz="1600" dirty="0">
                <a:latin typeface="+mn-lt"/>
              </a:rPr>
              <a:t> en met het </a:t>
            </a:r>
            <a:r>
              <a:rPr lang="fr-BE" sz="1600" dirty="0" err="1">
                <a:latin typeface="+mn-lt"/>
              </a:rPr>
              <a:t>lawaai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omgeving</a:t>
            </a:r>
            <a:r>
              <a:rPr lang="fr-BE" sz="1600" dirty="0">
                <a:latin typeface="+mn-lt"/>
              </a:rPr>
              <a:t>.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983432" y="460565"/>
            <a:ext cx="4608512" cy="35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47675" indent="-447675">
              <a:defRPr/>
            </a:pP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Gehoor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zichtbaarheidsvoorwaarden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127449" y="3092216"/>
            <a:ext cx="9010804" cy="1128873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fr-BE" sz="1600" dirty="0">
                <a:latin typeface="+mn-lt"/>
              </a:rPr>
              <a:t>Elk </a:t>
            </a:r>
            <a:r>
              <a:rPr lang="fr-BE" sz="1600" dirty="0" err="1">
                <a:latin typeface="+mn-lt"/>
              </a:rPr>
              <a:t>werk</a:t>
            </a:r>
            <a:r>
              <a:rPr lang="fr-BE" sz="1600" dirty="0">
                <a:latin typeface="+mn-lt"/>
              </a:rPr>
              <a:t> in </a:t>
            </a:r>
            <a:r>
              <a:rPr lang="fr-BE" sz="1600" dirty="0" err="1">
                <a:latin typeface="+mn-lt"/>
              </a:rPr>
              <a:t>sporen</a:t>
            </a:r>
            <a:r>
              <a:rPr lang="fr-BE" sz="1600" dirty="0">
                <a:latin typeface="+mn-lt"/>
              </a:rPr>
              <a:t> in </a:t>
            </a:r>
            <a:r>
              <a:rPr lang="fr-BE" sz="1600" dirty="0" err="1">
                <a:latin typeface="+mn-lt"/>
              </a:rPr>
              <a:t>dienst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vergt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een</a:t>
            </a:r>
            <a:r>
              <a:rPr lang="fr-BE" sz="1600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voldoende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zichtbaarheid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dirty="0">
                <a:latin typeface="+mn-lt"/>
              </a:rPr>
              <a:t>in de </a:t>
            </a:r>
            <a:r>
              <a:rPr lang="fr-BE" sz="1600" dirty="0" err="1">
                <a:latin typeface="+mn-lt"/>
              </a:rPr>
              <a:t>richtingen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vanwaar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bewegingen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kunnen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komen</a:t>
            </a:r>
            <a:r>
              <a:rPr lang="fr-BE" sz="1600" dirty="0">
                <a:latin typeface="+mn-lt"/>
              </a:rPr>
              <a:t>. </a:t>
            </a:r>
          </a:p>
          <a:p>
            <a:pPr algn="just"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dirty="0" err="1">
                <a:latin typeface="+mn-lt"/>
              </a:rPr>
              <a:t>zichtbaarheid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wordt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als</a:t>
            </a:r>
            <a:r>
              <a:rPr lang="fr-BE" sz="1600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onvoldoende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beschouwd</a:t>
            </a:r>
            <a:r>
              <a:rPr lang="fr-BE" sz="1600" dirty="0">
                <a:latin typeface="+mn-lt"/>
              </a:rPr>
              <a:t> indien </a:t>
            </a:r>
            <a:r>
              <a:rPr lang="fr-BE" sz="1600" dirty="0" err="1">
                <a:latin typeface="+mn-lt"/>
              </a:rPr>
              <a:t>regen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sneeuw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mist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rook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stoom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stof</a:t>
            </a:r>
            <a:r>
              <a:rPr lang="fr-BE" sz="1600" dirty="0">
                <a:latin typeface="+mn-lt"/>
              </a:rPr>
              <a:t> of </a:t>
            </a:r>
            <a:r>
              <a:rPr lang="fr-BE" sz="1600" dirty="0" err="1">
                <a:latin typeface="+mn-lt"/>
              </a:rPr>
              <a:t>andere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omstandigheden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deze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beletten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duidelijk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waar</a:t>
            </a:r>
            <a:r>
              <a:rPr lang="fr-BE" sz="1600" dirty="0">
                <a:latin typeface="+mn-lt"/>
              </a:rPr>
              <a:t> te </a:t>
            </a:r>
            <a:r>
              <a:rPr lang="fr-BE" sz="1600" dirty="0" err="1">
                <a:latin typeface="+mn-lt"/>
              </a:rPr>
              <a:t>nemen</a:t>
            </a:r>
            <a:r>
              <a:rPr lang="fr-BE" sz="1600" dirty="0">
                <a:latin typeface="+mn-lt"/>
              </a:rPr>
              <a:t>.</a:t>
            </a:r>
            <a:endParaRPr lang="fr-FR" sz="1600" dirty="0">
              <a:latin typeface="+mn-lt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1847529" y="4977002"/>
            <a:ext cx="8316338" cy="1404326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fr-BE" sz="1600" dirty="0">
                <a:latin typeface="+mn-lt"/>
              </a:rPr>
              <a:t>Indien </a:t>
            </a:r>
            <a:r>
              <a:rPr lang="fr-BE" sz="1600" dirty="0" err="1">
                <a:latin typeface="+mn-lt"/>
              </a:rPr>
              <a:t>aan</a:t>
            </a:r>
            <a:r>
              <a:rPr lang="fr-BE" sz="1600" dirty="0">
                <a:latin typeface="+mn-lt"/>
              </a:rPr>
              <a:t> de minimale </a:t>
            </a:r>
            <a:r>
              <a:rPr lang="fr-BE" sz="1600" dirty="0" err="1">
                <a:latin typeface="+mn-lt"/>
              </a:rPr>
              <a:t>zichtbaarheids</a:t>
            </a:r>
            <a:r>
              <a:rPr lang="fr-BE" sz="1600" dirty="0">
                <a:latin typeface="+mn-lt"/>
              </a:rPr>
              <a:t>- of </a:t>
            </a:r>
            <a:r>
              <a:rPr lang="fr-BE" sz="1600" dirty="0" err="1">
                <a:latin typeface="+mn-lt"/>
              </a:rPr>
              <a:t>hoorbaarheidsvoorwaarden</a:t>
            </a:r>
            <a:r>
              <a:rPr lang="fr-BE" sz="1600" dirty="0">
                <a:latin typeface="+mn-lt"/>
              </a:rPr>
              <a:t> niet of niet </a:t>
            </a:r>
            <a:r>
              <a:rPr lang="fr-BE" sz="1600" dirty="0" err="1">
                <a:latin typeface="+mn-lt"/>
              </a:rPr>
              <a:t>meer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voldaan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is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moeten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bedienden</a:t>
            </a:r>
            <a:r>
              <a:rPr lang="fr-BE" sz="1600" dirty="0">
                <a:latin typeface="+mn-lt"/>
              </a:rPr>
              <a:t> hun </a:t>
            </a:r>
            <a:r>
              <a:rPr lang="fr-BE" sz="1600" dirty="0" err="1">
                <a:latin typeface="+mn-lt"/>
              </a:rPr>
              <a:t>werkzaamheden</a:t>
            </a:r>
            <a:r>
              <a:rPr lang="fr-BE" sz="1600" dirty="0">
                <a:latin typeface="+mn-lt"/>
              </a:rPr>
              <a:t> die </a:t>
            </a:r>
            <a:r>
              <a:rPr lang="fr-BE" sz="1600" dirty="0" err="1">
                <a:latin typeface="+mn-lt"/>
              </a:rPr>
              <a:t>een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risico</a:t>
            </a:r>
            <a:r>
              <a:rPr lang="fr-BE" sz="1600" dirty="0">
                <a:latin typeface="+mn-lt"/>
              </a:rPr>
              <a:t> op </a:t>
            </a:r>
            <a:r>
              <a:rPr lang="fr-BE" sz="1600" dirty="0" err="1">
                <a:latin typeface="+mn-lt"/>
              </a:rPr>
              <a:t>indringing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kunnen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veroorzaken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stoppen</a:t>
            </a:r>
            <a:r>
              <a:rPr lang="fr-BE" sz="1600" dirty="0">
                <a:latin typeface="+mn-lt"/>
              </a:rPr>
              <a:t>.</a:t>
            </a:r>
          </a:p>
          <a:p>
            <a:pPr algn="just">
              <a:defRPr/>
            </a:pPr>
            <a:r>
              <a:rPr lang="fr-BE" sz="1600" dirty="0" err="1">
                <a:latin typeface="+mn-lt"/>
              </a:rPr>
              <a:t>Een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andere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veiligheidsmaatregel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hoger</a:t>
            </a:r>
            <a:r>
              <a:rPr lang="fr-BE" sz="1600" dirty="0">
                <a:latin typeface="+mn-lt"/>
              </a:rPr>
              <a:t> in de </a:t>
            </a:r>
            <a:r>
              <a:rPr lang="fr-BE" sz="1600" dirty="0" err="1">
                <a:latin typeface="+mn-lt"/>
              </a:rPr>
              <a:t>hiërarchie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veiligheidsmaatregelen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moet</a:t>
            </a:r>
            <a:r>
              <a:rPr lang="fr-BE" sz="1600" dirty="0">
                <a:latin typeface="+mn-lt"/>
              </a:rPr>
              <a:t> dan </a:t>
            </a:r>
            <a:r>
              <a:rPr lang="fr-BE" sz="1600" dirty="0" err="1">
                <a:latin typeface="+mn-lt"/>
              </a:rPr>
              <a:t>toegepast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worden</a:t>
            </a:r>
            <a:r>
              <a:rPr lang="fr-BE" sz="1600" dirty="0">
                <a:latin typeface="+mn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365" y="5214490"/>
            <a:ext cx="237765" cy="237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4977002"/>
            <a:ext cx="469433" cy="634039"/>
          </a:xfrm>
          <a:prstGeom prst="rect">
            <a:avLst/>
          </a:prstGeom>
        </p:spPr>
      </p:pic>
      <p:pic>
        <p:nvPicPr>
          <p:cNvPr id="4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865" y="1655112"/>
            <a:ext cx="371392" cy="3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1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8374" y="1700809"/>
            <a:ext cx="8064500" cy="2879725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Bundel</a:t>
            </a:r>
            <a:r>
              <a:rPr lang="en-US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576 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Reglement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arbeidsveiligheid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(RAV),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Deel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III,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Titel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IV,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Hoofdstuk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I,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Rubriek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bedienden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werken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in de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sporen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en in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hun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nabijheid</a:t>
            </a:r>
            <a:endParaRPr lang="en-US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800" dirty="0"/>
          </a:p>
          <a:p>
            <a:pPr marL="0" indent="0" algn="just">
              <a:buNone/>
            </a:pPr>
            <a:r>
              <a:rPr lang="en-US" sz="1400" dirty="0" err="1">
                <a:solidFill>
                  <a:srgbClr val="FF0000"/>
                </a:solidFill>
              </a:rPr>
              <a:t>Bericht</a:t>
            </a:r>
            <a:r>
              <a:rPr lang="en-US" sz="1400" dirty="0">
                <a:solidFill>
                  <a:srgbClr val="FF0000"/>
                </a:solidFill>
              </a:rPr>
              <a:t> 4 VM/2010 </a:t>
            </a:r>
            <a:r>
              <a:rPr lang="en-US" sz="1400" dirty="0"/>
              <a:t>– 10de </a:t>
            </a:r>
            <a:r>
              <a:rPr lang="en-US" sz="1400" dirty="0" err="1"/>
              <a:t>bijvoegsel</a:t>
            </a:r>
            <a:r>
              <a:rPr lang="en-US" sz="1400" dirty="0"/>
              <a:t> </a:t>
            </a:r>
            <a:r>
              <a:rPr lang="en-US" sz="1400" dirty="0" err="1"/>
              <a:t>aan</a:t>
            </a:r>
            <a:r>
              <a:rPr lang="en-US" sz="1400" dirty="0"/>
              <a:t> het ARPS </a:t>
            </a:r>
            <a:r>
              <a:rPr lang="en-US" sz="1400" dirty="0" err="1"/>
              <a:t>Bundel</a:t>
            </a:r>
            <a:r>
              <a:rPr lang="en-US" sz="1400" dirty="0"/>
              <a:t> 576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dirty="0" err="1">
                <a:solidFill>
                  <a:srgbClr val="FF0000"/>
                </a:solidFill>
              </a:rPr>
              <a:t>Omzendbrief</a:t>
            </a:r>
            <a:r>
              <a:rPr lang="en-US" sz="1400" dirty="0">
                <a:solidFill>
                  <a:srgbClr val="FF0000"/>
                </a:solidFill>
              </a:rPr>
              <a:t> 2 I-AM/2019 </a:t>
            </a:r>
            <a:r>
              <a:rPr lang="en-US" sz="1400" dirty="0"/>
              <a:t>– </a:t>
            </a:r>
            <a:r>
              <a:rPr lang="en-US" sz="1400" dirty="0" err="1"/>
              <a:t>Werken</a:t>
            </a:r>
            <a:r>
              <a:rPr lang="en-US" sz="1400" dirty="0"/>
              <a:t> met </a:t>
            </a:r>
            <a:r>
              <a:rPr lang="en-US" sz="1400" dirty="0" err="1"/>
              <a:t>indringing</a:t>
            </a:r>
            <a:r>
              <a:rPr lang="en-US" sz="1400" dirty="0"/>
              <a:t> type I – </a:t>
            </a:r>
            <a:r>
              <a:rPr lang="en-US" sz="1400" dirty="0" err="1"/>
              <a:t>Hiërarchie</a:t>
            </a:r>
            <a:r>
              <a:rPr lang="en-US" sz="1400" dirty="0"/>
              <a:t> van de </a:t>
            </a:r>
            <a:r>
              <a:rPr lang="en-US" sz="1400" dirty="0" err="1"/>
              <a:t>veiligheidsmaatregelen</a:t>
            </a:r>
            <a:endParaRPr lang="en-US" sz="1400" dirty="0"/>
          </a:p>
          <a:p>
            <a:pPr marL="0" indent="0" algn="just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1400" dirty="0" err="1">
                <a:solidFill>
                  <a:srgbClr val="FF0000"/>
                </a:solidFill>
              </a:rPr>
              <a:t>Omzendbrief</a:t>
            </a:r>
            <a:r>
              <a:rPr lang="en-US" sz="1400" dirty="0">
                <a:solidFill>
                  <a:srgbClr val="FF0000"/>
                </a:solidFill>
              </a:rPr>
              <a:t> 1 I-AM/2020 </a:t>
            </a:r>
            <a:r>
              <a:rPr lang="en-US" sz="1400" dirty="0"/>
              <a:t>– </a:t>
            </a:r>
            <a:r>
              <a:rPr lang="en-US" sz="1400" dirty="0" err="1"/>
              <a:t>Richtlijnen</a:t>
            </a:r>
            <a:r>
              <a:rPr lang="en-US" sz="1400" dirty="0"/>
              <a:t> </a:t>
            </a:r>
            <a:r>
              <a:rPr lang="en-US" sz="1400" dirty="0" err="1"/>
              <a:t>voor</a:t>
            </a:r>
            <a:r>
              <a:rPr lang="en-US" sz="1400" dirty="0"/>
              <a:t> de </a:t>
            </a:r>
            <a:r>
              <a:rPr lang="en-US" sz="1400" dirty="0" err="1"/>
              <a:t>beveiliging</a:t>
            </a:r>
            <a:r>
              <a:rPr lang="en-US" sz="1400" dirty="0"/>
              <a:t> van </a:t>
            </a:r>
            <a:r>
              <a:rPr lang="en-US" sz="1400" dirty="0" err="1"/>
              <a:t>werken</a:t>
            </a:r>
            <a:r>
              <a:rPr lang="en-US" sz="1400" dirty="0"/>
              <a:t> met </a:t>
            </a:r>
            <a:r>
              <a:rPr lang="en-US" sz="1400" dirty="0" err="1"/>
              <a:t>indringing</a:t>
            </a:r>
            <a:r>
              <a:rPr lang="en-US" sz="1400" dirty="0"/>
              <a:t> type II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dirty="0" err="1">
                <a:solidFill>
                  <a:srgbClr val="FF0000"/>
                </a:solidFill>
              </a:rPr>
              <a:t>Bundel</a:t>
            </a:r>
            <a:r>
              <a:rPr lang="en-US" sz="1400" dirty="0">
                <a:solidFill>
                  <a:srgbClr val="FF0000"/>
                </a:solidFill>
              </a:rPr>
              <a:t> 63 </a:t>
            </a:r>
            <a:r>
              <a:rPr lang="en-US" sz="1400" dirty="0" err="1">
                <a:solidFill>
                  <a:srgbClr val="FF0000"/>
                </a:solidFill>
              </a:rPr>
              <a:t>versie</a:t>
            </a:r>
            <a:r>
              <a:rPr lang="en-US" sz="1400" dirty="0">
                <a:solidFill>
                  <a:srgbClr val="FF0000"/>
                </a:solidFill>
              </a:rPr>
              <a:t> 2.1 </a:t>
            </a:r>
            <a:r>
              <a:rPr lang="en-US" sz="1400" dirty="0"/>
              <a:t>– </a:t>
            </a:r>
            <a:r>
              <a:rPr lang="fr-BE" sz="1400" kern="0" dirty="0" err="1"/>
              <a:t>Veiligheids</a:t>
            </a:r>
            <a:r>
              <a:rPr lang="fr-BE" sz="1400" kern="0" dirty="0"/>
              <a:t>- en </a:t>
            </a:r>
            <a:r>
              <a:rPr lang="fr-BE" sz="1400" kern="0" dirty="0" err="1"/>
              <a:t>gezondheidsmaatregelen</a:t>
            </a:r>
            <a:r>
              <a:rPr lang="fr-BE" sz="1400" kern="0" dirty="0"/>
              <a:t> </a:t>
            </a:r>
            <a:r>
              <a:rPr lang="fr-BE" sz="1400" kern="0" dirty="0" err="1"/>
              <a:t>bij</a:t>
            </a:r>
            <a:r>
              <a:rPr lang="fr-BE" sz="1400" kern="0" dirty="0"/>
              <a:t> het </a:t>
            </a:r>
            <a:r>
              <a:rPr lang="fr-BE" sz="1400" kern="0" dirty="0" err="1"/>
              <a:t>uitvoeren</a:t>
            </a:r>
            <a:r>
              <a:rPr lang="fr-BE" sz="1400" kern="0" dirty="0"/>
              <a:t> van </a:t>
            </a:r>
            <a:r>
              <a:rPr lang="fr-BE" sz="1400" kern="0" dirty="0" err="1"/>
              <a:t>opdrachten</a:t>
            </a:r>
            <a:r>
              <a:rPr lang="fr-BE" sz="1400" kern="0" dirty="0"/>
              <a:t> </a:t>
            </a:r>
            <a:r>
              <a:rPr lang="fr-BE" sz="1400" kern="0" dirty="0" err="1"/>
              <a:t>voor</a:t>
            </a:r>
            <a:r>
              <a:rPr lang="fr-BE" sz="1400" kern="0" dirty="0"/>
              <a:t> </a:t>
            </a:r>
            <a:r>
              <a:rPr lang="fr-BE" sz="1400" kern="0" dirty="0" err="1"/>
              <a:t>werken</a:t>
            </a:r>
            <a:r>
              <a:rPr lang="fr-BE" sz="1400" kern="0" dirty="0"/>
              <a:t>, </a:t>
            </a:r>
            <a:r>
              <a:rPr lang="fr-BE" sz="1400" kern="0" dirty="0" err="1"/>
              <a:t>leveringen</a:t>
            </a:r>
            <a:r>
              <a:rPr lang="fr-BE" sz="1400" kern="0" dirty="0"/>
              <a:t> en </a:t>
            </a:r>
            <a:r>
              <a:rPr lang="fr-BE" sz="1400" kern="0" dirty="0" err="1"/>
              <a:t>diensten</a:t>
            </a:r>
            <a:endParaRPr lang="en-US" sz="14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1400" dirty="0">
                <a:solidFill>
                  <a:srgbClr val="FF0000"/>
                </a:solidFill>
              </a:rPr>
              <a:t>WIT 1009.nl </a:t>
            </a:r>
            <a:r>
              <a:rPr lang="en-US" sz="1400" dirty="0"/>
              <a:t>– </a:t>
            </a:r>
            <a:r>
              <a:rPr lang="en-US" sz="1400" dirty="0" err="1"/>
              <a:t>Veiligheidsmaatregel</a:t>
            </a:r>
            <a:r>
              <a:rPr lang="en-US" sz="1400" dirty="0"/>
              <a:t> “</a:t>
            </a:r>
            <a:r>
              <a:rPr lang="en-US" sz="1400" dirty="0" err="1"/>
              <a:t>aankondigingssysteem</a:t>
            </a:r>
            <a:r>
              <a:rPr lang="en-US" sz="1400" dirty="0"/>
              <a:t>” – </a:t>
            </a:r>
            <a:r>
              <a:rPr lang="en-US" sz="1400" dirty="0" err="1"/>
              <a:t>versie</a:t>
            </a:r>
            <a:r>
              <a:rPr lang="en-US" sz="1400" dirty="0"/>
              <a:t> </a:t>
            </a:r>
            <a:r>
              <a:rPr lang="en-US" sz="1400" dirty="0" err="1"/>
              <a:t>aannemer</a:t>
            </a:r>
            <a:endParaRPr lang="en-US" sz="1400" dirty="0"/>
          </a:p>
          <a:p>
            <a:pPr algn="just"/>
            <a:endParaRPr lang="en-US" sz="1800" dirty="0"/>
          </a:p>
        </p:txBody>
      </p:sp>
      <p:sp>
        <p:nvSpPr>
          <p:cNvPr id="18" name="Espace réservé du texte 1"/>
          <p:cNvSpPr txBox="1">
            <a:spLocks/>
          </p:cNvSpPr>
          <p:nvPr/>
        </p:nvSpPr>
        <p:spPr>
          <a:xfrm>
            <a:off x="1774631" y="868571"/>
            <a:ext cx="7649844" cy="478554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sz="27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Referenties</a:t>
            </a:r>
            <a:endParaRPr lang="fr-FR" sz="27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444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 txBox="1">
            <a:spLocks/>
          </p:cNvSpPr>
          <p:nvPr/>
        </p:nvSpPr>
        <p:spPr>
          <a:xfrm>
            <a:off x="8616280" y="91383"/>
            <a:ext cx="3216292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5: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voorafgaande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testen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983432" y="530586"/>
            <a:ext cx="6895487" cy="6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47675" indent="-447675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als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gehoors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/of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zichtbaarheidsvoorwaarden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niet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voldaan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zijn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1" name="Rounded Rectangular Callout 16"/>
          <p:cNvSpPr/>
          <p:nvPr/>
        </p:nvSpPr>
        <p:spPr bwMode="auto">
          <a:xfrm>
            <a:off x="3020456" y="3964658"/>
            <a:ext cx="694778" cy="504056"/>
          </a:xfrm>
          <a:prstGeom prst="wedgeRoundRectCallout">
            <a:avLst>
              <a:gd name="adj1" fmla="val -107052"/>
              <a:gd name="adj2" fmla="val 5652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36000" rIns="0" bIns="36000" anchor="ctr"/>
          <a:lstStyle>
            <a:lvl1pPr marL="228600" indent="-228600" defTabSz="622300" eaLnBrk="0" hangingPunct="0">
              <a:spcBef>
                <a:spcPct val="20000"/>
              </a:spcBef>
              <a:spcAft>
                <a:spcPct val="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22300" eaLnBrk="0" hangingPunct="0">
              <a:spcBef>
                <a:spcPct val="20000"/>
              </a:spcBef>
              <a:spcAft>
                <a:spcPct val="5000"/>
              </a:spcAft>
              <a:buSzPct val="85000"/>
              <a:buFont typeface="Symbol" pitchFamily="18" charset="2"/>
              <a:buChar char="°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ú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>
                <a:tab pos="266700" algn="l"/>
              </a:tabLst>
              <a:defRPr/>
            </a:pPr>
            <a:r>
              <a:rPr lang="en-US" altLang="en-US" sz="1000" b="1">
                <a:solidFill>
                  <a:srgbClr val="000000"/>
                </a:solidFill>
              </a:rPr>
              <a:t>	…</a:t>
            </a:r>
          </a:p>
        </p:txBody>
      </p:sp>
      <p:pic>
        <p:nvPicPr>
          <p:cNvPr id="12" name="Picture 5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997" y="4114415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 bwMode="auto">
          <a:xfrm>
            <a:off x="5015879" y="2852936"/>
            <a:ext cx="6336703" cy="3240360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latin typeface="+mn-lt"/>
              </a:rPr>
              <a:t>Voor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elke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tekortkoming</a:t>
            </a:r>
            <a:r>
              <a:rPr lang="en-US" sz="1400" dirty="0">
                <a:latin typeface="+mn-lt"/>
              </a:rPr>
              <a:t>	    </a:t>
            </a:r>
            <a:r>
              <a:rPr lang="en-US" sz="1400" dirty="0" err="1">
                <a:latin typeface="+mn-lt"/>
              </a:rPr>
              <a:t>dient</a:t>
            </a:r>
            <a:r>
              <a:rPr lang="en-US" sz="1400" dirty="0">
                <a:latin typeface="+mn-lt"/>
              </a:rPr>
              <a:t> de VV </a:t>
            </a:r>
            <a:r>
              <a:rPr lang="en-US" sz="1400" dirty="0" err="1">
                <a:latin typeface="+mn-lt"/>
              </a:rPr>
              <a:t>verwittigd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moet</a:t>
            </a:r>
            <a:r>
              <a:rPr lang="en-US" sz="1400" dirty="0">
                <a:latin typeface="+mn-lt"/>
              </a:rPr>
              <a:t> de VV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oplossing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zoeken</a:t>
            </a:r>
            <a:r>
              <a:rPr lang="en-US" sz="1400" dirty="0">
                <a:latin typeface="+mn-lt"/>
              </a:rPr>
              <a:t>.</a:t>
            </a: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r>
              <a:rPr lang="en-US" sz="1400" dirty="0" err="1">
                <a:latin typeface="+mn-lt"/>
              </a:rPr>
              <a:t>Als</a:t>
            </a:r>
            <a:r>
              <a:rPr lang="en-US" sz="1400" dirty="0">
                <a:latin typeface="+mn-lt"/>
              </a:rPr>
              <a:t> de VV </a:t>
            </a:r>
            <a:r>
              <a:rPr lang="en-US" sz="1400" dirty="0" err="1">
                <a:latin typeface="+mn-lt"/>
              </a:rPr>
              <a:t>geen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oplossing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heeft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tekortkoming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dan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neemt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één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volgende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beslissingen</a:t>
            </a:r>
            <a:r>
              <a:rPr lang="en-US" sz="1400" dirty="0">
                <a:latin typeface="+mn-lt"/>
              </a:rPr>
              <a:t> over het </a:t>
            </a:r>
            <a:r>
              <a:rPr lang="en-US" sz="1400" dirty="0" err="1">
                <a:latin typeface="+mn-lt"/>
              </a:rPr>
              <a:t>verdere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verloop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:</a:t>
            </a:r>
          </a:p>
          <a:p>
            <a:pPr algn="just"/>
            <a:endParaRPr lang="en-US" sz="1400" dirty="0">
              <a:latin typeface="+mn-lt"/>
            </a:endParaRPr>
          </a:p>
          <a:p>
            <a:pPr marL="228600" indent="-228600" algn="just">
              <a:buAutoNum type="arabicPeriod"/>
            </a:pPr>
            <a:r>
              <a:rPr lang="en-US" sz="1400" dirty="0">
                <a:latin typeface="+mn-lt"/>
              </a:rPr>
              <a:t>of </a:t>
            </a:r>
            <a:r>
              <a:rPr lang="en-US" sz="1400" dirty="0" err="1">
                <a:latin typeface="+mn-lt"/>
              </a:rPr>
              <a:t>hij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wacht</a:t>
            </a:r>
            <a:r>
              <a:rPr lang="en-US" sz="1400" dirty="0">
                <a:latin typeface="+mn-lt"/>
              </a:rPr>
              <a:t> tot de </a:t>
            </a:r>
            <a:r>
              <a:rPr lang="en-US" sz="1400" dirty="0" err="1">
                <a:latin typeface="+mn-lt"/>
              </a:rPr>
              <a:t>situatie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verbetert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herneemt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daarna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;</a:t>
            </a:r>
          </a:p>
          <a:p>
            <a:pPr marL="228600" indent="-228600" algn="just">
              <a:buAutoNum type="arabicPeriod"/>
            </a:pPr>
            <a:endParaRPr lang="en-US" sz="1400" dirty="0">
              <a:latin typeface="+mn-lt"/>
            </a:endParaRPr>
          </a:p>
          <a:p>
            <a:pPr marL="228600" indent="-228600" algn="just">
              <a:buAutoNum type="arabicPeriod"/>
            </a:pPr>
            <a:r>
              <a:rPr lang="en-US" sz="1400" dirty="0">
                <a:latin typeface="+mn-lt"/>
              </a:rPr>
              <a:t>of </a:t>
            </a:r>
            <a:r>
              <a:rPr lang="en-US" sz="1400" dirty="0" err="1">
                <a:latin typeface="+mn-lt"/>
              </a:rPr>
              <a:t>hij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verandert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beveiligingssysteem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daarna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beginnen</a:t>
            </a:r>
            <a:r>
              <a:rPr lang="en-US" sz="1400" dirty="0">
                <a:latin typeface="+mn-lt"/>
              </a:rPr>
              <a:t>:</a:t>
            </a: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r>
              <a:rPr lang="en-US" sz="1400" dirty="0">
                <a:latin typeface="+mn-lt"/>
              </a:rPr>
              <a:t>3.   of </a:t>
            </a:r>
            <a:r>
              <a:rPr lang="en-US" sz="1400" dirty="0" err="1">
                <a:latin typeface="+mn-lt"/>
              </a:rPr>
              <a:t>hij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laat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ingeplande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werkzaamheden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definitief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stopzetten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14" name="Picture 5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6" y="3227719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539" y="3566108"/>
            <a:ext cx="471168" cy="6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 bwMode="auto">
          <a:xfrm>
            <a:off x="1127448" y="1028245"/>
            <a:ext cx="10225135" cy="1368152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voorwaarden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zichtbaarheid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hoorbaarheid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dienen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allen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tijde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geverifieerd</a:t>
            </a:r>
            <a:r>
              <a:rPr lang="en-US" sz="1400" dirty="0">
                <a:latin typeface="+mn-lt"/>
              </a:rPr>
              <a:t>.</a:t>
            </a: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r>
              <a:rPr lang="en-US" sz="1400" dirty="0" err="1">
                <a:latin typeface="+mn-lt"/>
              </a:rPr>
              <a:t>Indien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tijdens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uitvoering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, om wat </a:t>
            </a:r>
            <a:r>
              <a:rPr lang="en-US" sz="1400" dirty="0" err="1">
                <a:latin typeface="+mn-lt"/>
              </a:rPr>
              <a:t>voor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reden</a:t>
            </a:r>
            <a:r>
              <a:rPr lang="en-US" sz="1400" dirty="0">
                <a:latin typeface="+mn-lt"/>
              </a:rPr>
              <a:t> dan </a:t>
            </a:r>
            <a:r>
              <a:rPr lang="en-US" sz="1400" dirty="0" err="1">
                <a:latin typeface="+mn-lt"/>
              </a:rPr>
              <a:t>ook</a:t>
            </a:r>
            <a:r>
              <a:rPr lang="en-US" sz="1400" dirty="0">
                <a:latin typeface="+mn-lt"/>
              </a:rPr>
              <a:t>, de </a:t>
            </a:r>
            <a:r>
              <a:rPr lang="en-US" sz="1400" dirty="0" err="1">
                <a:latin typeface="+mn-lt"/>
              </a:rPr>
              <a:t>goede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zichtbaarheid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/of </a:t>
            </a:r>
            <a:r>
              <a:rPr lang="en-US" sz="1400" dirty="0" err="1">
                <a:latin typeface="+mn-lt"/>
              </a:rPr>
              <a:t>hoorbaarheid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gegarandeerd</a:t>
            </a:r>
            <a:r>
              <a:rPr lang="en-US" sz="1400" dirty="0">
                <a:latin typeface="+mn-lt"/>
              </a:rPr>
              <a:t> is (        </a:t>
            </a:r>
            <a:r>
              <a:rPr lang="en-US" sz="1400" dirty="0" err="1">
                <a:latin typeface="+mn-lt"/>
              </a:rPr>
              <a:t>wordt</a:t>
            </a:r>
            <a:r>
              <a:rPr lang="en-US" sz="1400" dirty="0">
                <a:latin typeface="+mn-lt"/>
              </a:rPr>
              <a:t>        ), </a:t>
            </a:r>
            <a:r>
              <a:rPr lang="en-US" sz="1400" dirty="0" err="1">
                <a:latin typeface="+mn-lt"/>
              </a:rPr>
              <a:t>laat</a:t>
            </a:r>
            <a:r>
              <a:rPr lang="en-US" sz="1400" dirty="0">
                <a:latin typeface="+mn-lt"/>
              </a:rPr>
              <a:t> de VV de </a:t>
            </a:r>
            <a:r>
              <a:rPr lang="en-US" sz="1400" dirty="0" err="1">
                <a:latin typeface="+mn-lt"/>
              </a:rPr>
              <a:t>werkzaamheden</a:t>
            </a:r>
            <a:r>
              <a:rPr lang="en-US" sz="1400" dirty="0">
                <a:latin typeface="+mn-lt"/>
              </a:rPr>
              <a:t> die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kunnen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veroorzaken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onmiddellijk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stoppen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177" y="1895937"/>
            <a:ext cx="371888" cy="304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576" y="1915848"/>
            <a:ext cx="243861" cy="237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75" y="4231394"/>
            <a:ext cx="1045965" cy="17752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41" y="3964658"/>
            <a:ext cx="946199" cy="22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89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Validatie van de theoretische studie ten opzichte van het terrein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Basisberekeningen</a:t>
            </a:r>
          </a:p>
          <a:p>
            <a:pPr algn="ctr"/>
            <a:r>
              <a:rPr lang="en-US" sz="1200"/>
              <a:t>Theoretische studie</a:t>
            </a:r>
          </a:p>
        </p:txBody>
      </p:sp>
      <p:sp>
        <p:nvSpPr>
          <p:cNvPr id="10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200" dirty="0"/>
              <a:t>Bepalen van de plaats van opstelling van de aankondiger</a:t>
            </a:r>
            <a:endParaRPr lang="en-US" sz="1200" dirty="0"/>
          </a:p>
        </p:txBody>
      </p:sp>
      <p:sp>
        <p:nvSpPr>
          <p:cNvPr id="13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Briefing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Controle</a:t>
            </a:r>
            <a:r>
              <a:rPr lang="en-US" sz="1200" dirty="0"/>
              <a:t> van de </a:t>
            </a:r>
            <a:r>
              <a:rPr lang="en-US" sz="1200" dirty="0" err="1"/>
              <a:t>uitrusting</a:t>
            </a:r>
            <a:r>
              <a:rPr lang="en-US" sz="1200" dirty="0"/>
              <a:t> van de </a:t>
            </a:r>
            <a:r>
              <a:rPr lang="en-US" sz="1200" dirty="0" err="1"/>
              <a:t>aankondiger</a:t>
            </a:r>
            <a:endParaRPr lang="en-US" sz="1200" dirty="0"/>
          </a:p>
        </p:txBody>
      </p:sp>
      <p:sp>
        <p:nvSpPr>
          <p:cNvPr id="15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/>
              <a:t>Opstelling</a:t>
            </a:r>
            <a:r>
              <a:rPr lang="en-US" sz="1200" dirty="0"/>
              <a:t>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Voorafgaande</a:t>
            </a:r>
            <a:r>
              <a:rPr lang="en-US" sz="1200" dirty="0"/>
              <a:t> </a:t>
            </a:r>
            <a:r>
              <a:rPr lang="en-US" sz="1200" dirty="0" err="1"/>
              <a:t>testen</a:t>
            </a:r>
            <a:endParaRPr lang="en-US" sz="1200" dirty="0"/>
          </a:p>
        </p:txBody>
      </p:sp>
      <p:sp>
        <p:nvSpPr>
          <p:cNvPr id="17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Werking van het beveiligingssysteem</a:t>
            </a:r>
          </a:p>
        </p:txBody>
      </p:sp>
      <p:sp>
        <p:nvSpPr>
          <p:cNvPr id="19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Einde van de werken</a:t>
            </a:r>
          </a:p>
          <a:p>
            <a:pPr algn="ctr"/>
            <a:r>
              <a:rPr lang="en-US" sz="1200"/>
              <a:t>Stopzetting van de beveiliging</a:t>
            </a:r>
          </a:p>
        </p:txBody>
      </p:sp>
      <p:sp>
        <p:nvSpPr>
          <p:cNvPr id="21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Draaiende pijl 15"/>
          <p:cNvSpPr/>
          <p:nvPr/>
        </p:nvSpPr>
        <p:spPr bwMode="auto">
          <a:xfrm rot="1987104">
            <a:off x="4388265" y="2450767"/>
            <a:ext cx="2160000" cy="2126743"/>
          </a:xfrm>
          <a:prstGeom prst="circularArrow">
            <a:avLst>
              <a:gd name="adj1" fmla="val 7689"/>
              <a:gd name="adj2" fmla="val 36663"/>
              <a:gd name="adj3" fmla="val 3785039"/>
              <a:gd name="adj4" fmla="val 12343958"/>
              <a:gd name="adj5" fmla="val 7273"/>
            </a:avLst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3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393719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516986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217225" y="2206168"/>
            <a:ext cx="4239077" cy="2404839"/>
            <a:chOff x="693224" y="2400123"/>
            <a:chExt cx="4239077" cy="2404839"/>
          </a:xfrm>
        </p:grpSpPr>
        <p:sp>
          <p:nvSpPr>
            <p:cNvPr id="25" name="PIJL-LINKS 27"/>
            <p:cNvSpPr/>
            <p:nvPr/>
          </p:nvSpPr>
          <p:spPr bwMode="auto">
            <a:xfrm>
              <a:off x="2007525" y="4444922"/>
              <a:ext cx="1872208" cy="360040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  <p:sp>
          <p:nvSpPr>
            <p:cNvPr id="26" name="Wolkvormige toelichting 17"/>
            <p:cNvSpPr/>
            <p:nvPr/>
          </p:nvSpPr>
          <p:spPr bwMode="auto">
            <a:xfrm>
              <a:off x="693224" y="2400123"/>
              <a:ext cx="2590502" cy="1096869"/>
            </a:xfrm>
            <a:prstGeom prst="cloudCallout">
              <a:avLst>
                <a:gd name="adj1" fmla="val 64202"/>
                <a:gd name="adj2" fmla="val 32311"/>
              </a:avLst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nl-BE" sz="1200" b="1" dirty="0">
                  <a:solidFill>
                    <a:schemeClr val="accent1"/>
                  </a:solidFill>
                </a:rPr>
                <a:t>Een beveiligingssysteem opstellen? Hoe doe ik dat?</a:t>
              </a:r>
            </a:p>
          </p:txBody>
        </p:sp>
        <p:sp>
          <p:nvSpPr>
            <p:cNvPr id="27" name="Ovaal 14"/>
            <p:cNvSpPr/>
            <p:nvPr/>
          </p:nvSpPr>
          <p:spPr bwMode="auto">
            <a:xfrm>
              <a:off x="3663709" y="2644722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al 18"/>
            <p:cNvSpPr/>
            <p:nvPr/>
          </p:nvSpPr>
          <p:spPr bwMode="auto">
            <a:xfrm>
              <a:off x="4283784" y="2809867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al 18"/>
            <p:cNvSpPr/>
            <p:nvPr/>
          </p:nvSpPr>
          <p:spPr bwMode="auto">
            <a:xfrm>
              <a:off x="4644269" y="3322885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al 18"/>
            <p:cNvSpPr/>
            <p:nvPr/>
          </p:nvSpPr>
          <p:spPr bwMode="auto">
            <a:xfrm>
              <a:off x="4246839" y="4374201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al 18"/>
            <p:cNvSpPr/>
            <p:nvPr/>
          </p:nvSpPr>
          <p:spPr bwMode="auto">
            <a:xfrm>
              <a:off x="4644269" y="3903091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4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al 18"/>
            <p:cNvSpPr/>
            <p:nvPr/>
          </p:nvSpPr>
          <p:spPr bwMode="auto">
            <a:xfrm>
              <a:off x="3581051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al 18"/>
            <p:cNvSpPr/>
            <p:nvPr/>
          </p:nvSpPr>
          <p:spPr bwMode="auto">
            <a:xfrm>
              <a:off x="2943629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55" y="2977744"/>
            <a:ext cx="721085" cy="12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69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3E8DC4-EEA9-4754-8A1C-E1830A52C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1068210"/>
            <a:ext cx="158510" cy="5736833"/>
          </a:xfrm>
          <a:prstGeom prst="rect">
            <a:avLst/>
          </a:prstGeom>
        </p:spPr>
      </p:pic>
      <p:sp>
        <p:nvSpPr>
          <p:cNvPr id="69" name="Rectangular Callout 50"/>
          <p:cNvSpPr>
            <a:spLocks noChangeArrowheads="1"/>
          </p:cNvSpPr>
          <p:nvPr/>
        </p:nvSpPr>
        <p:spPr bwMode="auto">
          <a:xfrm>
            <a:off x="3559289" y="4367502"/>
            <a:ext cx="2439151" cy="193170"/>
          </a:xfrm>
          <a:prstGeom prst="wedgeRectCallout">
            <a:avLst>
              <a:gd name="adj1" fmla="val 60427"/>
              <a:gd name="adj2" fmla="val 104954"/>
            </a:avLst>
          </a:prstGeom>
          <a:solidFill>
            <a:srgbClr val="92D050"/>
          </a:solidFill>
          <a:ln w="317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</a:rPr>
              <a:t>DE WERKEN KUNNEN STARTEN</a:t>
            </a:r>
            <a:endParaRPr lang="nl-BE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989206" y="1848395"/>
            <a:ext cx="0" cy="35644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unded Rectangle 122"/>
          <p:cNvSpPr>
            <a:spLocks noChangeArrowheads="1"/>
          </p:cNvSpPr>
          <p:nvPr/>
        </p:nvSpPr>
        <p:spPr bwMode="auto">
          <a:xfrm>
            <a:off x="1631504" y="4595485"/>
            <a:ext cx="720080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b="1" dirty="0">
                <a:latin typeface="+mn-lt"/>
              </a:rPr>
              <a:t>testen van radioverbinding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775520" y="486210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Werking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het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beveiligingssysteem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ounded Rectangle 122"/>
          <p:cNvSpPr>
            <a:spLocks noChangeArrowheads="1"/>
          </p:cNvSpPr>
          <p:nvPr/>
        </p:nvSpPr>
        <p:spPr bwMode="auto">
          <a:xfrm>
            <a:off x="1634536" y="2064419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b="1" dirty="0">
                <a:latin typeface="+mn-lt"/>
              </a:rPr>
              <a:t>testen van zichtbaarheid</a:t>
            </a:r>
          </a:p>
        </p:txBody>
      </p:sp>
      <p:sp>
        <p:nvSpPr>
          <p:cNvPr id="21" name="Rounded Rectangle 122"/>
          <p:cNvSpPr>
            <a:spLocks noChangeArrowheads="1"/>
          </p:cNvSpPr>
          <p:nvPr/>
        </p:nvSpPr>
        <p:spPr bwMode="auto">
          <a:xfrm>
            <a:off x="1634536" y="290810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b="1" dirty="0">
                <a:latin typeface="+mn-lt"/>
              </a:rPr>
              <a:t>testen van hoorbaarheid</a:t>
            </a:r>
          </a:p>
        </p:txBody>
      </p:sp>
      <p:sp>
        <p:nvSpPr>
          <p:cNvPr id="22" name="Rounded Rectangle 122"/>
          <p:cNvSpPr>
            <a:spLocks noChangeArrowheads="1"/>
          </p:cNvSpPr>
          <p:nvPr/>
        </p:nvSpPr>
        <p:spPr bwMode="auto">
          <a:xfrm>
            <a:off x="1634536" y="3751797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b="1" dirty="0">
                <a:latin typeface="+mn-lt"/>
              </a:rPr>
              <a:t>testen van vrijmaking</a:t>
            </a:r>
          </a:p>
        </p:txBody>
      </p:sp>
      <p:pic>
        <p:nvPicPr>
          <p:cNvPr id="28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850" y="1848395"/>
            <a:ext cx="443568" cy="36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850" y="2711213"/>
            <a:ext cx="443568" cy="36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39" y="3575309"/>
            <a:ext cx="443568" cy="36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 bwMode="auto">
          <a:xfrm>
            <a:off x="3503711" y="2755858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/>
              <a:t>Opstelling</a:t>
            </a:r>
            <a:r>
              <a:rPr lang="en-US" sz="1200" dirty="0"/>
              <a:t>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Voorafgaande</a:t>
            </a:r>
            <a:r>
              <a:rPr lang="en-US" sz="1200" dirty="0"/>
              <a:t> </a:t>
            </a:r>
            <a:r>
              <a:rPr lang="en-US" sz="1200" dirty="0" err="1"/>
              <a:t>testen</a:t>
            </a:r>
            <a:endParaRPr lang="en-US" sz="1200" dirty="0"/>
          </a:p>
        </p:txBody>
      </p:sp>
      <p:sp>
        <p:nvSpPr>
          <p:cNvPr id="33" name="Ovaal 22"/>
          <p:cNvSpPr/>
          <p:nvPr/>
        </p:nvSpPr>
        <p:spPr bwMode="auto">
          <a:xfrm>
            <a:off x="3359695" y="2559594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ight Brace 33"/>
          <p:cNvSpPr/>
          <p:nvPr/>
        </p:nvSpPr>
        <p:spPr bwMode="auto">
          <a:xfrm>
            <a:off x="2783631" y="1992411"/>
            <a:ext cx="504056" cy="2293356"/>
          </a:xfrm>
          <a:prstGeom prst="rightBrace">
            <a:avLst>
              <a:gd name="adj1" fmla="val 106596"/>
              <a:gd name="adj2" fmla="val 49170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5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215" y="2559594"/>
            <a:ext cx="443568" cy="36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2"/>
          <p:cNvSpPr txBox="1">
            <a:spLocks/>
          </p:cNvSpPr>
          <p:nvPr/>
        </p:nvSpPr>
        <p:spPr>
          <a:xfrm>
            <a:off x="8628917" y="189023"/>
            <a:ext cx="3168352" cy="4590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6: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werking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22"/>
          <p:cNvSpPr>
            <a:spLocks noChangeArrowheads="1"/>
          </p:cNvSpPr>
          <p:nvPr/>
        </p:nvSpPr>
        <p:spPr bwMode="auto">
          <a:xfrm>
            <a:off x="1635507" y="5425616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b="1" dirty="0">
                <a:latin typeface="+mn-lt"/>
              </a:rPr>
              <a:t>start </a:t>
            </a:r>
          </a:p>
          <a:p>
            <a:pPr algn="ctr"/>
            <a:r>
              <a:rPr lang="nl-BE" sz="800" b="1" dirty="0">
                <a:latin typeface="+mn-lt"/>
              </a:rPr>
              <a:t>werken </a:t>
            </a:r>
          </a:p>
          <a:p>
            <a:pPr algn="ctr"/>
            <a:r>
              <a:rPr lang="nl-BE" sz="800" b="1" dirty="0">
                <a:latin typeface="+mn-lt"/>
              </a:rPr>
              <a:t>ok</a:t>
            </a:r>
          </a:p>
        </p:txBody>
      </p:sp>
      <p:pic>
        <p:nvPicPr>
          <p:cNvPr id="24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844" y="4446346"/>
            <a:ext cx="443568" cy="36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3123751" y="3816218"/>
            <a:ext cx="6943096" cy="2559699"/>
            <a:chOff x="1099799" y="1971317"/>
            <a:chExt cx="9522430" cy="3194695"/>
          </a:xfrm>
        </p:grpSpPr>
        <p:sp>
          <p:nvSpPr>
            <p:cNvPr id="27" name="TextBox 26"/>
            <p:cNvSpPr txBox="1"/>
            <p:nvPr/>
          </p:nvSpPr>
          <p:spPr>
            <a:xfrm>
              <a:off x="1099799" y="4130542"/>
              <a:ext cx="900400" cy="345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>
                  <a:latin typeface="+mn-lt"/>
                </a:rPr>
                <a:t>A</a:t>
              </a:r>
              <a:r>
                <a:rPr lang="en-GB" sz="1200" dirty="0"/>
                <a:t>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17936" y="4820297"/>
              <a:ext cx="900400" cy="345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+mn-lt"/>
                </a:rPr>
                <a:t>B</a:t>
              </a:r>
              <a:r>
                <a:rPr lang="en-GB" sz="1200" dirty="0"/>
                <a:t> 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645068" y="1971317"/>
              <a:ext cx="1667777" cy="499368"/>
              <a:chOff x="3960426" y="345489"/>
              <a:chExt cx="1477819" cy="628775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3960427" y="375520"/>
                <a:ext cx="1477818" cy="56587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960426" y="345489"/>
                <a:ext cx="1420821" cy="62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solidFill>
                      <a:schemeClr val="bg1"/>
                    </a:solidFill>
                    <a:latin typeface="+mn-lt"/>
                  </a:rPr>
                  <a:t>AANKONDIGER</a:t>
                </a:r>
              </a:p>
              <a:p>
                <a:pPr algn="ctr"/>
                <a:r>
                  <a:rPr lang="en-GB" sz="1000" b="1" dirty="0">
                    <a:solidFill>
                      <a:schemeClr val="bg1"/>
                    </a:solidFill>
                    <a:latin typeface="+mn-lt"/>
                  </a:rPr>
                  <a:t>AANNEMER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743698" y="2310056"/>
              <a:ext cx="8878531" cy="2742976"/>
              <a:chOff x="1743698" y="2310056"/>
              <a:chExt cx="8878531" cy="2742976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431" y="2568735"/>
                <a:ext cx="1786385" cy="1062429"/>
              </a:xfrm>
              <a:prstGeom prst="rect">
                <a:avLst/>
              </a:prstGeom>
            </p:spPr>
          </p:pic>
          <p:cxnSp>
            <p:nvCxnSpPr>
              <p:cNvPr id="44" name="Straight Connector 14"/>
              <p:cNvCxnSpPr/>
              <p:nvPr/>
            </p:nvCxnSpPr>
            <p:spPr bwMode="auto">
              <a:xfrm flipV="1">
                <a:off x="1758705" y="4281620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14"/>
              <p:cNvCxnSpPr/>
              <p:nvPr/>
            </p:nvCxnSpPr>
            <p:spPr bwMode="auto">
              <a:xfrm flipV="1">
                <a:off x="1758705" y="4951255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6" name="Chevron 29"/>
              <p:cNvSpPr>
                <a:spLocks noChangeArrowheads="1"/>
              </p:cNvSpPr>
              <p:nvPr/>
            </p:nvSpPr>
            <p:spPr bwMode="auto">
              <a:xfrm>
                <a:off x="2385556" y="4234235"/>
                <a:ext cx="142875" cy="14446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47" name="Chevron 30"/>
              <p:cNvSpPr>
                <a:spLocks noChangeAspect="1"/>
              </p:cNvSpPr>
              <p:nvPr/>
            </p:nvSpPr>
            <p:spPr bwMode="auto">
              <a:xfrm flipH="1">
                <a:off x="2375760" y="4908570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48" name="Oval 63"/>
              <p:cNvSpPr>
                <a:spLocks noChangeArrowheads="1"/>
              </p:cNvSpPr>
              <p:nvPr/>
            </p:nvSpPr>
            <p:spPr bwMode="auto">
              <a:xfrm>
                <a:off x="2862760" y="4247431"/>
                <a:ext cx="106363" cy="107950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9440073" y="4221208"/>
                <a:ext cx="122237" cy="1206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43698" y="3797353"/>
                <a:ext cx="900400" cy="345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Lokeren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300558" y="3755696"/>
                <a:ext cx="1321671" cy="345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Dendermonde</a:t>
                </a:r>
                <a:r>
                  <a:rPr lang="en-GB" sz="1200" dirty="0"/>
                  <a:t> </a:t>
                </a:r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9617" y="2584016"/>
                <a:ext cx="174298" cy="298564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151" y="2310056"/>
                <a:ext cx="165063" cy="282744"/>
              </a:xfrm>
              <a:prstGeom prst="rect">
                <a:avLst/>
              </a:prstGeom>
            </p:spPr>
          </p:pic>
          <p:cxnSp>
            <p:nvCxnSpPr>
              <p:cNvPr id="54" name="Straight Arrow Connector 53"/>
              <p:cNvCxnSpPr>
                <a:endCxn id="48" idx="0"/>
              </p:cNvCxnSpPr>
              <p:nvPr/>
            </p:nvCxnSpPr>
            <p:spPr>
              <a:xfrm flipH="1">
                <a:off x="2915942" y="3309426"/>
                <a:ext cx="2638595" cy="93800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5826381" y="3309426"/>
                <a:ext cx="3615800" cy="9745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2" idx="3"/>
                <a:endCxn id="53" idx="1"/>
              </p:cNvCxnSpPr>
              <p:nvPr/>
            </p:nvCxnSpPr>
            <p:spPr>
              <a:xfrm flipV="1">
                <a:off x="5723915" y="2451428"/>
                <a:ext cx="1082236" cy="28187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Picture 56" descr="D:\Documents And Settings\GQR7802\Local Settings\Temporary Internet Files\Content.IE5\HNYX0581\MC900441310[1].pn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92447" y="2445074"/>
                <a:ext cx="246380" cy="246380"/>
              </a:xfrm>
              <a:prstGeom prst="rect">
                <a:avLst/>
              </a:prstGeom>
              <a:noFill/>
            </p:spPr>
          </p:pic>
          <p:pic>
            <p:nvPicPr>
              <p:cNvPr id="58" name="Picture 57" descr="D:\Documents And Settings\GQR7802\Local Settings\Temporary Internet Files\Content.IE5\HNYX0581\MC900441310[1].pn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51372" y="3661180"/>
                <a:ext cx="246380" cy="246380"/>
              </a:xfrm>
              <a:prstGeom prst="rect">
                <a:avLst/>
              </a:prstGeom>
              <a:noFill/>
            </p:spPr>
          </p:pic>
          <p:cxnSp>
            <p:nvCxnSpPr>
              <p:cNvPr id="59" name="Straight Arrow Connector 58"/>
              <p:cNvCxnSpPr/>
              <p:nvPr/>
            </p:nvCxnSpPr>
            <p:spPr>
              <a:xfrm flipH="1">
                <a:off x="5829665" y="2768834"/>
                <a:ext cx="847520" cy="2951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0" name="Picture 59" descr="D:\Documents And Settings\GQR7802\Local Settings\Temporary Internet Files\Content.IE5\HNYX0581\MC900441310[1].pn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03051" y="3726521"/>
                <a:ext cx="246380" cy="246380"/>
              </a:xfrm>
              <a:prstGeom prst="rect">
                <a:avLst/>
              </a:prstGeom>
              <a:noFill/>
            </p:spPr>
          </p:pic>
          <p:pic>
            <p:nvPicPr>
              <p:cNvPr id="61" name="Picture 60" descr="D:\Documents And Settings\GQR7802\Local Settings\Temporary Internet Files\Content.IE5\HNYX0581\MC900441310[1].pn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85515" y="2775983"/>
                <a:ext cx="246380" cy="246380"/>
              </a:xfrm>
              <a:prstGeom prst="rect">
                <a:avLst/>
              </a:prstGeom>
              <a:noFill/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1801740" y="2889100"/>
              <a:ext cx="7797236" cy="1417290"/>
              <a:chOff x="1801740" y="2889100"/>
              <a:chExt cx="7797236" cy="1417290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1933" y="2889100"/>
                <a:ext cx="296642" cy="700791"/>
              </a:xfrm>
              <a:prstGeom prst="rect">
                <a:avLst/>
              </a:prstGeom>
            </p:spPr>
          </p:pic>
          <p:cxnSp>
            <p:nvCxnSpPr>
              <p:cNvPr id="40" name="Straight Connector 111"/>
              <p:cNvCxnSpPr/>
              <p:nvPr/>
            </p:nvCxnSpPr>
            <p:spPr bwMode="auto">
              <a:xfrm>
                <a:off x="1801740" y="3610971"/>
                <a:ext cx="7797236" cy="0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met pijl 102"/>
              <p:cNvCxnSpPr/>
              <p:nvPr/>
            </p:nvCxnSpPr>
            <p:spPr bwMode="auto">
              <a:xfrm>
                <a:off x="6715145" y="3610971"/>
                <a:ext cx="0" cy="69541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42" name="Tekstvak 104"/>
              <p:cNvSpPr txBox="1"/>
              <p:nvPr/>
            </p:nvSpPr>
            <p:spPr bwMode="auto">
              <a:xfrm>
                <a:off x="6431895" y="3811374"/>
                <a:ext cx="865186" cy="307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BE" sz="1000" dirty="0">
                    <a:solidFill>
                      <a:schemeClr val="accent3"/>
                    </a:solidFill>
                    <a:latin typeface="+mn-lt"/>
                  </a:rPr>
                  <a:t>VA</a:t>
                </a:r>
              </a:p>
            </p:txBody>
          </p:sp>
        </p:grpSp>
      </p:grpSp>
      <p:sp>
        <p:nvSpPr>
          <p:cNvPr id="64" name="Ovaal 21"/>
          <p:cNvSpPr>
            <a:spLocks noChangeAspect="1"/>
          </p:cNvSpPr>
          <p:nvPr/>
        </p:nvSpPr>
        <p:spPr bwMode="auto">
          <a:xfrm>
            <a:off x="742561" y="423175"/>
            <a:ext cx="807461" cy="807461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7325232" y="1136336"/>
            <a:ext cx="4422624" cy="176288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latin typeface="+mn-lt"/>
              </a:rPr>
              <a:t>Testen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radioverbinding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enkel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indien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tussen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aankondiger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het personeel op de </a:t>
            </a:r>
            <a:r>
              <a:rPr lang="en-US" sz="1400" dirty="0" err="1">
                <a:latin typeface="+mn-lt"/>
              </a:rPr>
              <a:t>werkposten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gecommuniceerd</a:t>
            </a:r>
            <a:r>
              <a:rPr lang="en-US" sz="1400" dirty="0">
                <a:latin typeface="+mn-lt"/>
              </a:rPr>
              <a:t> met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radio. </a:t>
            </a:r>
            <a:r>
              <a:rPr lang="en-US" sz="1400" dirty="0" err="1">
                <a:latin typeface="+mn-lt"/>
              </a:rPr>
              <a:t>Deze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moeten</a:t>
            </a:r>
            <a:r>
              <a:rPr lang="en-US" sz="1400" dirty="0">
                <a:latin typeface="+mn-lt"/>
              </a:rPr>
              <a:t> op </a:t>
            </a:r>
            <a:r>
              <a:rPr lang="en-US" sz="1400" dirty="0" err="1">
                <a:latin typeface="+mn-lt"/>
              </a:rPr>
              <a:t>regelmatige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tijdstippen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tijdens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prestatie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herhaald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teneinde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permanente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radioverbinding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garanderen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064" y="1218163"/>
            <a:ext cx="471168" cy="6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21">
            <a:extLst>
              <a:ext uri="{FF2B5EF4-FFF2-40B4-BE49-F238E27FC236}">
                <a16:creationId xmlns:a16="http://schemas.microsoft.com/office/drawing/2014/main" id="{9C9546F9-FFB3-42C7-975A-11E98D501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275" y="6487949"/>
            <a:ext cx="7191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ts val="60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US" altLang="en-US" sz="1600" dirty="0">
                <a:solidFill>
                  <a:schemeClr val="accent2"/>
                </a:solidFill>
              </a:rPr>
              <a:t>t</a:t>
            </a:r>
            <a:endParaRPr lang="en-US" altLang="en-US" sz="11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58AAC-4337-45D8-8AEE-B6244C724E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9738" y="4087627"/>
            <a:ext cx="662203" cy="5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04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1488457" y="2106347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135"/>
          <p:cNvCxnSpPr>
            <a:cxnSpLocks noChangeShapeType="1"/>
            <a:endCxn id="9" idx="0"/>
          </p:cNvCxnSpPr>
          <p:nvPr/>
        </p:nvCxnSpPr>
        <p:spPr bwMode="auto">
          <a:xfrm>
            <a:off x="1491001" y="913518"/>
            <a:ext cx="9525" cy="730866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none" w="med" len="med"/>
          </a:ln>
        </p:spPr>
      </p:cxnSp>
      <p:sp>
        <p:nvSpPr>
          <p:cNvPr id="9" name="Rounded Rectangle 122"/>
          <p:cNvSpPr>
            <a:spLocks noChangeArrowheads="1"/>
          </p:cNvSpPr>
          <p:nvPr/>
        </p:nvSpPr>
        <p:spPr bwMode="auto">
          <a:xfrm>
            <a:off x="1149688" y="1644384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900" b="1" dirty="0">
                <a:latin typeface="+mn-lt"/>
              </a:rPr>
              <a:t>alarm</a:t>
            </a:r>
          </a:p>
        </p:txBody>
      </p:sp>
      <p:cxnSp>
        <p:nvCxnSpPr>
          <p:cNvPr id="10" name="Straight Arrow Connector 135"/>
          <p:cNvCxnSpPr>
            <a:cxnSpLocks noChangeShapeType="1"/>
          </p:cNvCxnSpPr>
          <p:nvPr/>
        </p:nvCxnSpPr>
        <p:spPr bwMode="auto">
          <a:xfrm>
            <a:off x="1491000" y="2333528"/>
            <a:ext cx="4762" cy="365433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none" w="med" len="med"/>
          </a:ln>
        </p:spPr>
      </p:cxnSp>
      <p:cxnSp>
        <p:nvCxnSpPr>
          <p:cNvPr id="11" name="Straight Connector 10"/>
          <p:cNvCxnSpPr/>
          <p:nvPr/>
        </p:nvCxnSpPr>
        <p:spPr bwMode="auto">
          <a:xfrm>
            <a:off x="1500525" y="1387582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488457" y="5716706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35"/>
          <p:cNvCxnSpPr>
            <a:cxnSpLocks noChangeShapeType="1"/>
            <a:endCxn id="21" idx="0"/>
          </p:cNvCxnSpPr>
          <p:nvPr/>
        </p:nvCxnSpPr>
        <p:spPr bwMode="auto">
          <a:xfrm>
            <a:off x="1491001" y="4523877"/>
            <a:ext cx="20309" cy="730866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none" w="med" len="med"/>
          </a:ln>
        </p:spPr>
      </p:cxnSp>
      <p:sp>
        <p:nvSpPr>
          <p:cNvPr id="21" name="Rounded Rectangle 122"/>
          <p:cNvSpPr>
            <a:spLocks noChangeArrowheads="1"/>
          </p:cNvSpPr>
          <p:nvPr/>
        </p:nvSpPr>
        <p:spPr bwMode="auto">
          <a:xfrm>
            <a:off x="983432" y="5254743"/>
            <a:ext cx="1055755" cy="551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nl-BE" sz="900" b="1" dirty="0">
                <a:latin typeface="+mn-lt"/>
              </a:rPr>
              <a:t>stopzetten van de activiteiten die een indringing kunnen veroorzaken</a:t>
            </a:r>
          </a:p>
        </p:txBody>
      </p:sp>
      <p:cxnSp>
        <p:nvCxnSpPr>
          <p:cNvPr id="22" name="Straight Arrow Connector 135"/>
          <p:cNvCxnSpPr>
            <a:cxnSpLocks noChangeShapeType="1"/>
          </p:cNvCxnSpPr>
          <p:nvPr/>
        </p:nvCxnSpPr>
        <p:spPr bwMode="auto">
          <a:xfrm>
            <a:off x="1491000" y="5943887"/>
            <a:ext cx="4762" cy="365433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none" w="med" len="med"/>
          </a:ln>
        </p:spPr>
      </p:cxnSp>
      <p:cxnSp>
        <p:nvCxnSpPr>
          <p:cNvPr id="23" name="Straight Connector 22"/>
          <p:cNvCxnSpPr/>
          <p:nvPr/>
        </p:nvCxnSpPr>
        <p:spPr bwMode="auto">
          <a:xfrm>
            <a:off x="1500525" y="4997941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 Placeholder 2"/>
          <p:cNvSpPr txBox="1">
            <a:spLocks/>
          </p:cNvSpPr>
          <p:nvPr/>
        </p:nvSpPr>
        <p:spPr>
          <a:xfrm>
            <a:off x="8929439" y="204327"/>
            <a:ext cx="3096344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6: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werking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9696" y="2867409"/>
            <a:ext cx="6719596" cy="1123384"/>
          </a:xfrm>
          <a:prstGeom prst="rect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Als</a:t>
            </a:r>
            <a:r>
              <a:rPr lang="en-US" sz="1400" dirty="0"/>
              <a:t> de </a:t>
            </a:r>
            <a:r>
              <a:rPr lang="en-US" sz="1400" dirty="0" err="1"/>
              <a:t>aankondiger</a:t>
            </a:r>
            <a:r>
              <a:rPr lang="en-US" sz="1400" dirty="0"/>
              <a:t> alarm </a:t>
            </a:r>
            <a:r>
              <a:rPr lang="en-US" sz="1400" dirty="0" err="1"/>
              <a:t>geeft</a:t>
            </a:r>
            <a:r>
              <a:rPr lang="en-US" sz="1400" dirty="0"/>
              <a:t> </a:t>
            </a:r>
            <a:r>
              <a:rPr lang="en-US" sz="1400" dirty="0" err="1"/>
              <a:t>stopt</a:t>
            </a:r>
            <a:r>
              <a:rPr lang="en-US" sz="1400" dirty="0"/>
              <a:t> het personeel, </a:t>
            </a:r>
            <a:r>
              <a:rPr lang="en-US" sz="1400" dirty="0" err="1"/>
              <a:t>werkzaam</a:t>
            </a:r>
            <a:r>
              <a:rPr lang="en-US" sz="1400" dirty="0"/>
              <a:t> op de </a:t>
            </a:r>
            <a:r>
              <a:rPr lang="en-US" sz="1400" dirty="0" err="1"/>
              <a:t>werkposten</a:t>
            </a:r>
            <a:r>
              <a:rPr lang="en-US" sz="1400" dirty="0"/>
              <a:t>, </a:t>
            </a:r>
            <a:r>
              <a:rPr lang="en-US" sz="1400" dirty="0" err="1"/>
              <a:t>onmiddellijk</a:t>
            </a:r>
            <a:r>
              <a:rPr lang="en-US" sz="1400" dirty="0"/>
              <a:t> de </a:t>
            </a:r>
            <a:r>
              <a:rPr lang="en-US" sz="1400" dirty="0" err="1"/>
              <a:t>activiteiten</a:t>
            </a:r>
            <a:r>
              <a:rPr lang="en-US" sz="1400" dirty="0"/>
              <a:t> die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indringing</a:t>
            </a:r>
            <a:r>
              <a:rPr lang="en-US" sz="1400" dirty="0"/>
              <a:t> </a:t>
            </a:r>
            <a:r>
              <a:rPr lang="en-US" sz="1400" dirty="0" err="1"/>
              <a:t>kunnen</a:t>
            </a:r>
            <a:r>
              <a:rPr lang="en-US" sz="1400" dirty="0"/>
              <a:t> </a:t>
            </a:r>
            <a:r>
              <a:rPr lang="en-US" sz="1400" dirty="0" err="1"/>
              <a:t>veroorzaken</a:t>
            </a:r>
            <a:r>
              <a:rPr lang="en-US" sz="1400" dirty="0"/>
              <a:t>. Het </a:t>
            </a:r>
            <a:r>
              <a:rPr lang="en-US" sz="1400" dirty="0" err="1"/>
              <a:t>werfvoertuig</a:t>
            </a:r>
            <a:r>
              <a:rPr lang="en-US" sz="1400" dirty="0"/>
              <a:t> </a:t>
            </a:r>
            <a:r>
              <a:rPr lang="en-US" sz="1400" dirty="0" err="1"/>
              <a:t>wordt</a:t>
            </a:r>
            <a:r>
              <a:rPr lang="en-US" sz="1400" dirty="0"/>
              <a:t>, </a:t>
            </a:r>
            <a:r>
              <a:rPr lang="en-US" sz="1400" dirty="0" err="1"/>
              <a:t>indien</a:t>
            </a:r>
            <a:r>
              <a:rPr lang="en-US" sz="1400" dirty="0"/>
              <a:t> </a:t>
            </a:r>
            <a:r>
              <a:rPr lang="en-US" sz="1400" dirty="0" err="1"/>
              <a:t>dit</a:t>
            </a:r>
            <a:r>
              <a:rPr lang="en-US" sz="1400" dirty="0"/>
              <a:t> </a:t>
            </a:r>
            <a:r>
              <a:rPr lang="en-US" sz="1400" dirty="0" err="1"/>
              <a:t>praktisch</a:t>
            </a:r>
            <a:r>
              <a:rPr lang="en-US" sz="1400" dirty="0"/>
              <a:t> </a:t>
            </a:r>
            <a:r>
              <a:rPr lang="en-US" sz="1400" dirty="0" err="1"/>
              <a:t>mogelijk</a:t>
            </a:r>
            <a:r>
              <a:rPr lang="en-US" sz="1400" dirty="0"/>
              <a:t> is, </a:t>
            </a:r>
            <a:r>
              <a:rPr lang="en-US" sz="1400" dirty="0" err="1"/>
              <a:t>evenwijdig</a:t>
            </a:r>
            <a:r>
              <a:rPr lang="en-US" sz="1400" dirty="0"/>
              <a:t> </a:t>
            </a:r>
            <a:r>
              <a:rPr lang="en-US" sz="1400" dirty="0" err="1"/>
              <a:t>aan</a:t>
            </a:r>
            <a:r>
              <a:rPr lang="en-US" sz="1400" dirty="0"/>
              <a:t> het spoor </a:t>
            </a:r>
            <a:r>
              <a:rPr lang="en-US" sz="1400" dirty="0" err="1"/>
              <a:t>geplaatst</a:t>
            </a:r>
            <a:r>
              <a:rPr lang="en-US" sz="1400" dirty="0"/>
              <a:t>, met </a:t>
            </a:r>
            <a:r>
              <a:rPr lang="en-US" sz="1400" dirty="0" err="1"/>
              <a:t>werkarm</a:t>
            </a:r>
            <a:r>
              <a:rPr lang="en-US" sz="1400" dirty="0"/>
              <a:t> op de </a:t>
            </a:r>
            <a:r>
              <a:rPr lang="en-US" sz="1400" dirty="0" err="1"/>
              <a:t>grond</a:t>
            </a:r>
            <a:r>
              <a:rPr lang="en-US" sz="1400" dirty="0"/>
              <a:t>.</a:t>
            </a:r>
          </a:p>
          <a:p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84" y="3022792"/>
            <a:ext cx="469433" cy="64013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737528" y="422266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700" b="1" dirty="0">
                <a:solidFill>
                  <a:schemeClr val="bg1"/>
                </a:solidFill>
              </a:rPr>
              <a:t>AANEMER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79576" y="338510"/>
            <a:ext cx="7308680" cy="2450048"/>
            <a:chOff x="1099799" y="1975225"/>
            <a:chExt cx="9453219" cy="3177621"/>
          </a:xfrm>
        </p:grpSpPr>
        <p:sp>
          <p:nvSpPr>
            <p:cNvPr id="31" name="Rectangular Callout 50"/>
            <p:cNvSpPr>
              <a:spLocks noChangeArrowheads="1"/>
            </p:cNvSpPr>
            <p:nvPr/>
          </p:nvSpPr>
          <p:spPr bwMode="auto">
            <a:xfrm>
              <a:off x="4404445" y="2639527"/>
              <a:ext cx="837901" cy="232081"/>
            </a:xfrm>
            <a:prstGeom prst="wedgeRectCallout">
              <a:avLst>
                <a:gd name="adj1" fmla="val 78548"/>
                <a:gd name="adj2" fmla="val 73756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solidFill>
                    <a:schemeClr val="bg1"/>
                  </a:solidFill>
                  <a:latin typeface="+mn-lt"/>
                </a:rPr>
                <a:t>ALARM!</a:t>
              </a:r>
              <a:endParaRPr lang="nl-BE" alt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Rectangular Callout 50"/>
            <p:cNvSpPr>
              <a:spLocks noChangeArrowheads="1"/>
            </p:cNvSpPr>
            <p:nvPr/>
          </p:nvSpPr>
          <p:spPr bwMode="auto">
            <a:xfrm>
              <a:off x="3118224" y="2974441"/>
              <a:ext cx="1629668" cy="347089"/>
            </a:xfrm>
            <a:prstGeom prst="wedgeRectCallout">
              <a:avLst>
                <a:gd name="adj1" fmla="val 91881"/>
                <a:gd name="adj2" fmla="val -41279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solidFill>
                    <a:schemeClr val="bg1"/>
                  </a:solidFill>
                  <a:latin typeface="+mn-lt"/>
                </a:rPr>
                <a:t>WERKEN STOPPEN</a:t>
              </a:r>
              <a:endParaRPr lang="nl-BE" alt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099799" y="1975225"/>
              <a:ext cx="9453219" cy="3177621"/>
              <a:chOff x="1099799" y="1975225"/>
              <a:chExt cx="9453219" cy="317762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99799" y="4130542"/>
                <a:ext cx="900400" cy="35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A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10089" y="4793589"/>
                <a:ext cx="900400" cy="35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B</a:t>
                </a:r>
                <a:r>
                  <a:rPr lang="en-GB" sz="1200" dirty="0"/>
                  <a:t> 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3645069" y="1975225"/>
                <a:ext cx="1667776" cy="479010"/>
                <a:chOff x="3960427" y="350410"/>
                <a:chExt cx="1477818" cy="603142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3960427" y="375520"/>
                  <a:ext cx="1477818" cy="56587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016230" y="350410"/>
                  <a:ext cx="1382714" cy="603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solidFill>
                        <a:schemeClr val="bg1"/>
                      </a:solidFill>
                      <a:latin typeface="+mn-lt"/>
                    </a:rPr>
                    <a:t>AANKONDIGER</a:t>
                  </a:r>
                </a:p>
                <a:p>
                  <a:pPr algn="ctr"/>
                  <a:r>
                    <a:rPr lang="en-GB" sz="900" b="1" dirty="0">
                      <a:solidFill>
                        <a:schemeClr val="bg1"/>
                      </a:solidFill>
                      <a:latin typeface="+mn-lt"/>
                    </a:rPr>
                    <a:t>AANNEMER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1682161" y="2310056"/>
                <a:ext cx="8870857" cy="2742976"/>
                <a:chOff x="1682161" y="2310056"/>
                <a:chExt cx="8870857" cy="2742976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4431" y="2568735"/>
                  <a:ext cx="1786385" cy="1062429"/>
                </a:xfrm>
                <a:prstGeom prst="rect">
                  <a:avLst/>
                </a:prstGeom>
              </p:spPr>
            </p:pic>
            <p:cxnSp>
              <p:nvCxnSpPr>
                <p:cNvPr id="44" name="Straight Connector 14"/>
                <p:cNvCxnSpPr/>
                <p:nvPr/>
              </p:nvCxnSpPr>
              <p:spPr bwMode="auto">
                <a:xfrm flipV="1">
                  <a:off x="1758705" y="4281620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14"/>
                <p:cNvCxnSpPr/>
                <p:nvPr/>
              </p:nvCxnSpPr>
              <p:spPr bwMode="auto">
                <a:xfrm flipV="1">
                  <a:off x="1758705" y="4951255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6" name="Chevron 29"/>
                <p:cNvSpPr>
                  <a:spLocks noChangeArrowheads="1"/>
                </p:cNvSpPr>
                <p:nvPr/>
              </p:nvSpPr>
              <p:spPr bwMode="auto">
                <a:xfrm>
                  <a:off x="2385556" y="4234235"/>
                  <a:ext cx="142875" cy="144463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47" name="Chevron 30"/>
                <p:cNvSpPr>
                  <a:spLocks noChangeAspect="1"/>
                </p:cNvSpPr>
                <p:nvPr/>
              </p:nvSpPr>
              <p:spPr bwMode="auto">
                <a:xfrm flipH="1">
                  <a:off x="2375760" y="4908570"/>
                  <a:ext cx="142875" cy="14446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48" name="Oval 63"/>
                <p:cNvSpPr>
                  <a:spLocks noChangeArrowheads="1"/>
                </p:cNvSpPr>
                <p:nvPr/>
              </p:nvSpPr>
              <p:spPr bwMode="auto">
                <a:xfrm>
                  <a:off x="2862760" y="4247431"/>
                  <a:ext cx="106363" cy="107950"/>
                </a:xfrm>
                <a:prstGeom prst="ellipse">
                  <a:avLst/>
                </a:prstGeom>
                <a:solidFill>
                  <a:srgbClr val="FF0000"/>
                </a:solidFill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49" name="Rectangle 18"/>
                <p:cNvSpPr>
                  <a:spLocks noChangeArrowheads="1"/>
                </p:cNvSpPr>
                <p:nvPr/>
              </p:nvSpPr>
              <p:spPr bwMode="auto">
                <a:xfrm>
                  <a:off x="9440073" y="4221208"/>
                  <a:ext cx="122237" cy="1206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682161" y="3612231"/>
                  <a:ext cx="900400" cy="3193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Lokeren</a:t>
                  </a:r>
                  <a:endParaRPr lang="en-GB" sz="1000" dirty="0">
                    <a:latin typeface="+mn-lt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9274456" y="3610972"/>
                  <a:ext cx="1278562" cy="3193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Dendermonde</a:t>
                  </a:r>
                  <a:r>
                    <a:rPr lang="en-GB" sz="1000" dirty="0">
                      <a:latin typeface="+mn-lt"/>
                    </a:rPr>
                    <a:t> </a:t>
                  </a:r>
                </a:p>
              </p:txBody>
            </p:sp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9617" y="2584016"/>
                  <a:ext cx="174298" cy="298564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6151" y="2310056"/>
                  <a:ext cx="165063" cy="282744"/>
                </a:xfrm>
                <a:prstGeom prst="rect">
                  <a:avLst/>
                </a:prstGeom>
              </p:spPr>
            </p:pic>
            <p:cxnSp>
              <p:nvCxnSpPr>
                <p:cNvPr id="54" name="Straight Arrow Connector 53"/>
                <p:cNvCxnSpPr>
                  <a:endCxn id="48" idx="0"/>
                </p:cNvCxnSpPr>
                <p:nvPr/>
              </p:nvCxnSpPr>
              <p:spPr>
                <a:xfrm flipH="1">
                  <a:off x="2915942" y="3309426"/>
                  <a:ext cx="2638595" cy="93800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5826381" y="3309426"/>
                  <a:ext cx="3615800" cy="97457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>
                  <a:stCxn id="52" idx="3"/>
                  <a:endCxn id="53" idx="1"/>
                </p:cNvCxnSpPr>
                <p:nvPr/>
              </p:nvCxnSpPr>
              <p:spPr>
                <a:xfrm flipV="1">
                  <a:off x="5723915" y="2451428"/>
                  <a:ext cx="1082236" cy="281870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prstDash val="solid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7" name="Picture 56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192447" y="2445074"/>
                  <a:ext cx="246380" cy="24638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58" name="Straight Arrow Connector 57"/>
                <p:cNvCxnSpPr/>
                <p:nvPr/>
              </p:nvCxnSpPr>
              <p:spPr>
                <a:xfrm flipH="1">
                  <a:off x="5829665" y="2768834"/>
                  <a:ext cx="847520" cy="2951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9" name="Picture 58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703051" y="3726521"/>
                  <a:ext cx="246380" cy="2463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" name="Picture 59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185515" y="2775983"/>
                  <a:ext cx="246380" cy="246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8" name="Group 37"/>
              <p:cNvGrpSpPr/>
              <p:nvPr/>
            </p:nvGrpSpPr>
            <p:grpSpPr>
              <a:xfrm>
                <a:off x="1801740" y="2889100"/>
                <a:ext cx="7797236" cy="1417290"/>
                <a:chOff x="1801740" y="2889100"/>
                <a:chExt cx="7797236" cy="1417290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1933" y="2889100"/>
                  <a:ext cx="296642" cy="700791"/>
                </a:xfrm>
                <a:prstGeom prst="rect">
                  <a:avLst/>
                </a:prstGeom>
              </p:spPr>
            </p:pic>
            <p:cxnSp>
              <p:nvCxnSpPr>
                <p:cNvPr id="40" name="Straight Connector 111"/>
                <p:cNvCxnSpPr/>
                <p:nvPr/>
              </p:nvCxnSpPr>
              <p:spPr bwMode="auto">
                <a:xfrm>
                  <a:off x="1801740" y="3610971"/>
                  <a:ext cx="7797236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Rechte verbindingslijn met pijl 102"/>
                <p:cNvCxnSpPr/>
                <p:nvPr/>
              </p:nvCxnSpPr>
              <p:spPr bwMode="auto">
                <a:xfrm>
                  <a:off x="6715145" y="3610971"/>
                  <a:ext cx="0" cy="695419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3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42" name="Tekstvak 104"/>
                <p:cNvSpPr txBox="1"/>
                <p:nvPr/>
              </p:nvSpPr>
              <p:spPr bwMode="auto">
                <a:xfrm>
                  <a:off x="6409900" y="3806819"/>
                  <a:ext cx="865187" cy="3193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nl-BE" sz="1000" dirty="0">
                      <a:solidFill>
                        <a:schemeClr val="accent3"/>
                      </a:solidFill>
                      <a:latin typeface="+mn-lt"/>
                    </a:rPr>
                    <a:t>VA</a:t>
                  </a:r>
                </a:p>
              </p:txBody>
            </p:sp>
          </p:grpSp>
        </p:grp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44" y="681758"/>
            <a:ext cx="460877" cy="50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kstvak 64"/>
          <p:cNvSpPr txBox="1">
            <a:spLocks noChangeArrowheads="1"/>
          </p:cNvSpPr>
          <p:nvPr/>
        </p:nvSpPr>
        <p:spPr bwMode="auto">
          <a:xfrm>
            <a:off x="1962590" y="1122433"/>
            <a:ext cx="2156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08010"/>
                </a:solidFill>
                <a:latin typeface="+mn-lt"/>
              </a:rPr>
              <a:t>Alarm !</a:t>
            </a:r>
            <a:endParaRPr lang="nl-BE" sz="1400" dirty="0">
              <a:solidFill>
                <a:srgbClr val="F08010"/>
              </a:solidFill>
              <a:latin typeface="+mn-lt"/>
            </a:endParaRPr>
          </a:p>
        </p:txBody>
      </p:sp>
      <p:grpSp>
        <p:nvGrpSpPr>
          <p:cNvPr id="67" name="Groep 80"/>
          <p:cNvGrpSpPr>
            <a:grpSpLocks noChangeAspect="1"/>
          </p:cNvGrpSpPr>
          <p:nvPr/>
        </p:nvGrpSpPr>
        <p:grpSpPr bwMode="auto">
          <a:xfrm>
            <a:off x="2424642" y="1788137"/>
            <a:ext cx="1297402" cy="431800"/>
            <a:chOff x="6620090" y="3861048"/>
            <a:chExt cx="1552310" cy="432048"/>
          </a:xfrm>
        </p:grpSpPr>
        <p:pic>
          <p:nvPicPr>
            <p:cNvPr id="68" name="Picture 1" descr="F:\treinen frans van ackeleyen\HLD7701.png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8304" y="3861048"/>
              <a:ext cx="864096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" descr="F:\treinen frans van ackeleyen\HLD7701.png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20090" y="4111271"/>
              <a:ext cx="864096" cy="174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" name="Tekstvak 87"/>
          <p:cNvSpPr txBox="1">
            <a:spLocks noChangeArrowheads="1"/>
          </p:cNvSpPr>
          <p:nvPr/>
        </p:nvSpPr>
        <p:spPr bwMode="auto">
          <a:xfrm>
            <a:off x="4670643" y="1527024"/>
            <a:ext cx="165823" cy="24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602403" y="3954072"/>
            <a:ext cx="7315546" cy="2450048"/>
            <a:chOff x="1099799" y="1975225"/>
            <a:chExt cx="9462100" cy="3177621"/>
          </a:xfrm>
        </p:grpSpPr>
        <p:sp>
          <p:nvSpPr>
            <p:cNvPr id="72" name="TextBox 71"/>
            <p:cNvSpPr txBox="1"/>
            <p:nvPr/>
          </p:nvSpPr>
          <p:spPr>
            <a:xfrm>
              <a:off x="1099799" y="4130542"/>
              <a:ext cx="900400" cy="359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+mn-lt"/>
                </a:rPr>
                <a:t>A</a:t>
              </a:r>
              <a:r>
                <a:rPr lang="en-GB" sz="1200" dirty="0"/>
                <a:t>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10089" y="4793589"/>
              <a:ext cx="900400" cy="35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latin typeface="+mn-lt"/>
                </a:rPr>
                <a:t>B</a:t>
              </a:r>
              <a:r>
                <a:rPr lang="en-GB" sz="1200" dirty="0"/>
                <a:t> 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3645069" y="1975225"/>
              <a:ext cx="1667776" cy="479010"/>
              <a:chOff x="3960427" y="350410"/>
              <a:chExt cx="1477818" cy="603142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3960427" y="375520"/>
                <a:ext cx="1477818" cy="56587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016230" y="350410"/>
                <a:ext cx="1382714" cy="603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b="1" dirty="0">
                    <a:solidFill>
                      <a:schemeClr val="bg1"/>
                    </a:solidFill>
                    <a:latin typeface="+mn-lt"/>
                  </a:rPr>
                  <a:t>AANKONDIGER</a:t>
                </a:r>
              </a:p>
              <a:p>
                <a:pPr algn="ctr"/>
                <a:r>
                  <a:rPr lang="en-GB" sz="900" b="1" dirty="0">
                    <a:solidFill>
                      <a:schemeClr val="bg1"/>
                    </a:solidFill>
                    <a:latin typeface="+mn-lt"/>
                  </a:rPr>
                  <a:t>AANNEMER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680063" y="2310056"/>
              <a:ext cx="8881836" cy="2742976"/>
              <a:chOff x="1680063" y="2310056"/>
              <a:chExt cx="8881836" cy="2742976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4431" y="2568735"/>
                <a:ext cx="1786385" cy="1062429"/>
              </a:xfrm>
              <a:prstGeom prst="rect">
                <a:avLst/>
              </a:prstGeom>
            </p:spPr>
          </p:pic>
          <p:cxnSp>
            <p:nvCxnSpPr>
              <p:cNvPr id="82" name="Straight Connector 14"/>
              <p:cNvCxnSpPr/>
              <p:nvPr/>
            </p:nvCxnSpPr>
            <p:spPr bwMode="auto">
              <a:xfrm flipV="1">
                <a:off x="1758705" y="4281620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14"/>
              <p:cNvCxnSpPr/>
              <p:nvPr/>
            </p:nvCxnSpPr>
            <p:spPr bwMode="auto">
              <a:xfrm flipV="1">
                <a:off x="1758705" y="4951255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4" name="Chevron 29"/>
              <p:cNvSpPr>
                <a:spLocks noChangeArrowheads="1"/>
              </p:cNvSpPr>
              <p:nvPr/>
            </p:nvSpPr>
            <p:spPr bwMode="auto">
              <a:xfrm>
                <a:off x="2385556" y="4234235"/>
                <a:ext cx="142875" cy="14446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85" name="Chevron 30"/>
              <p:cNvSpPr>
                <a:spLocks noChangeAspect="1"/>
              </p:cNvSpPr>
              <p:nvPr/>
            </p:nvSpPr>
            <p:spPr bwMode="auto">
              <a:xfrm flipH="1">
                <a:off x="2375760" y="4908570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2862760" y="4247431"/>
                <a:ext cx="106363" cy="107950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87" name="Rectangle 18"/>
              <p:cNvSpPr>
                <a:spLocks noChangeArrowheads="1"/>
              </p:cNvSpPr>
              <p:nvPr/>
            </p:nvSpPr>
            <p:spPr bwMode="auto">
              <a:xfrm>
                <a:off x="9440073" y="4221208"/>
                <a:ext cx="122237" cy="1206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680063" y="3713901"/>
                <a:ext cx="900400" cy="319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Lokeren</a:t>
                </a:r>
                <a:r>
                  <a:rPr lang="en-GB" sz="1000" dirty="0">
                    <a:latin typeface="+mn-lt"/>
                  </a:rPr>
                  <a:t> 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283337" y="3739991"/>
                <a:ext cx="1278562" cy="319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Dendermonde</a:t>
                </a:r>
                <a:r>
                  <a:rPr lang="en-GB" sz="1000" dirty="0">
                    <a:latin typeface="+mn-lt"/>
                  </a:rPr>
                  <a:t> </a:t>
                </a:r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9617" y="2584016"/>
                <a:ext cx="174298" cy="298564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151" y="2310056"/>
                <a:ext cx="165063" cy="282744"/>
              </a:xfrm>
              <a:prstGeom prst="rect">
                <a:avLst/>
              </a:prstGeom>
            </p:spPr>
          </p:pic>
          <p:cxnSp>
            <p:nvCxnSpPr>
              <p:cNvPr id="92" name="Straight Arrow Connector 91"/>
              <p:cNvCxnSpPr>
                <a:endCxn id="86" idx="0"/>
              </p:cNvCxnSpPr>
              <p:nvPr/>
            </p:nvCxnSpPr>
            <p:spPr>
              <a:xfrm flipH="1">
                <a:off x="2915942" y="3309426"/>
                <a:ext cx="2638595" cy="93800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5826381" y="3309426"/>
                <a:ext cx="3615800" cy="9745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90" idx="3"/>
                <a:endCxn id="91" idx="1"/>
              </p:cNvCxnSpPr>
              <p:nvPr/>
            </p:nvCxnSpPr>
            <p:spPr>
              <a:xfrm flipV="1">
                <a:off x="5723915" y="2451428"/>
                <a:ext cx="1082236" cy="28187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5" name="Picture 94" descr="D:\Documents And Settings\GQR7802\Local Settings\Temporary Internet Files\Content.IE5\HNYX0581\MC900441310[1].pn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92447" y="2445074"/>
                <a:ext cx="246380" cy="246380"/>
              </a:xfrm>
              <a:prstGeom prst="rect">
                <a:avLst/>
              </a:prstGeom>
              <a:noFill/>
            </p:spPr>
          </p:pic>
          <p:cxnSp>
            <p:nvCxnSpPr>
              <p:cNvPr id="96" name="Straight Arrow Connector 95"/>
              <p:cNvCxnSpPr/>
              <p:nvPr/>
            </p:nvCxnSpPr>
            <p:spPr>
              <a:xfrm flipH="1">
                <a:off x="5829665" y="2768834"/>
                <a:ext cx="847520" cy="2951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Picture 96" descr="D:\Documents And Settings\GQR7802\Local Settings\Temporary Internet Files\Content.IE5\HNYX0581\MC900441310[1].pn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703051" y="3726521"/>
                <a:ext cx="246380" cy="246380"/>
              </a:xfrm>
              <a:prstGeom prst="rect">
                <a:avLst/>
              </a:prstGeom>
              <a:noFill/>
            </p:spPr>
          </p:pic>
          <p:pic>
            <p:nvPicPr>
              <p:cNvPr id="98" name="Picture 97" descr="D:\Documents And Settings\GQR7802\Local Settings\Temporary Internet Files\Content.IE5\HNYX0581\MC900441310[1].pn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85515" y="2775983"/>
                <a:ext cx="246380" cy="246380"/>
              </a:xfrm>
              <a:prstGeom prst="rect">
                <a:avLst/>
              </a:prstGeom>
              <a:noFill/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1801740" y="2889100"/>
              <a:ext cx="7797236" cy="1417290"/>
              <a:chOff x="1801740" y="2889100"/>
              <a:chExt cx="7797236" cy="1417290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1933" y="2889100"/>
                <a:ext cx="296642" cy="700791"/>
              </a:xfrm>
              <a:prstGeom prst="rect">
                <a:avLst/>
              </a:prstGeom>
            </p:spPr>
          </p:pic>
          <p:cxnSp>
            <p:nvCxnSpPr>
              <p:cNvPr id="78" name="Straight Connector 111"/>
              <p:cNvCxnSpPr/>
              <p:nvPr/>
            </p:nvCxnSpPr>
            <p:spPr bwMode="auto">
              <a:xfrm>
                <a:off x="1801740" y="3610971"/>
                <a:ext cx="779723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Rechte verbindingslijn met pijl 102"/>
              <p:cNvCxnSpPr/>
              <p:nvPr/>
            </p:nvCxnSpPr>
            <p:spPr bwMode="auto">
              <a:xfrm>
                <a:off x="6715145" y="3610971"/>
                <a:ext cx="0" cy="69541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80" name="Tekstvak 104"/>
              <p:cNvSpPr txBox="1"/>
              <p:nvPr/>
            </p:nvSpPr>
            <p:spPr bwMode="auto">
              <a:xfrm>
                <a:off x="6409900" y="3806819"/>
                <a:ext cx="865187" cy="319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BE" sz="1000" dirty="0">
                    <a:solidFill>
                      <a:schemeClr val="accent3"/>
                    </a:solidFill>
                    <a:latin typeface="+mn-lt"/>
                  </a:rPr>
                  <a:t>VA</a:t>
                </a:r>
              </a:p>
            </p:txBody>
          </p:sp>
        </p:grpSp>
      </p:grpSp>
      <p:grpSp>
        <p:nvGrpSpPr>
          <p:cNvPr id="102" name="Groep 80"/>
          <p:cNvGrpSpPr>
            <a:grpSpLocks noChangeAspect="1"/>
          </p:cNvGrpSpPr>
          <p:nvPr/>
        </p:nvGrpSpPr>
        <p:grpSpPr bwMode="auto">
          <a:xfrm>
            <a:off x="3101814" y="5421102"/>
            <a:ext cx="1297402" cy="431800"/>
            <a:chOff x="6620090" y="3861048"/>
            <a:chExt cx="1552310" cy="432048"/>
          </a:xfrm>
        </p:grpSpPr>
        <p:pic>
          <p:nvPicPr>
            <p:cNvPr id="104" name="Picture 1" descr="F:\treinen frans van ackeleyen\HLD7701.png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8304" y="3861048"/>
              <a:ext cx="864096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" descr="F:\treinen frans van ackeleyen\HLD7701.png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20090" y="4111271"/>
              <a:ext cx="864096" cy="174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1B49212F-A440-43C5-98A7-93207A2CA0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0230" y="3989525"/>
            <a:ext cx="826986" cy="8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13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H="1">
            <a:off x="2064522" y="1623396"/>
            <a:ext cx="1" cy="5445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135"/>
          <p:cNvCxnSpPr>
            <a:cxnSpLocks noChangeShapeType="1"/>
            <a:endCxn id="9" idx="0"/>
          </p:cNvCxnSpPr>
          <p:nvPr/>
        </p:nvCxnSpPr>
        <p:spPr bwMode="auto">
          <a:xfrm>
            <a:off x="2076589" y="692696"/>
            <a:ext cx="0" cy="4687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none" w="med" len="med"/>
          </a:ln>
        </p:spPr>
      </p:cxnSp>
      <p:sp>
        <p:nvSpPr>
          <p:cNvPr id="9" name="Rounded Rectangle 122"/>
          <p:cNvSpPr>
            <a:spLocks noChangeArrowheads="1"/>
          </p:cNvSpPr>
          <p:nvPr/>
        </p:nvSpPr>
        <p:spPr bwMode="auto">
          <a:xfrm>
            <a:off x="1725752" y="1161434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900" b="1" dirty="0" err="1">
                <a:latin typeface="+mn-lt"/>
              </a:rPr>
              <a:t>voorbij-rijdende</a:t>
            </a:r>
            <a:r>
              <a:rPr lang="nl-BE" sz="900" b="1" dirty="0">
                <a:latin typeface="+mn-lt"/>
              </a:rPr>
              <a:t> beweging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076589" y="904632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2952605" y="2073553"/>
            <a:ext cx="6719596" cy="570468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Voorbijrijdende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bewegingen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hebben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invloed</a:t>
            </a:r>
            <a:r>
              <a:rPr lang="en-US" sz="1400" dirty="0">
                <a:latin typeface="+mn-lt"/>
              </a:rPr>
              <a:t> op de </a:t>
            </a:r>
            <a:r>
              <a:rPr lang="en-US" sz="1400" dirty="0" err="1">
                <a:latin typeface="+mn-lt"/>
              </a:rPr>
              <a:t>voorwaarden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goede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zichtbaarheid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detectiepunten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837" y="1755024"/>
            <a:ext cx="471168" cy="6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22"/>
          <p:cNvSpPr>
            <a:spLocks noChangeArrowheads="1"/>
          </p:cNvSpPr>
          <p:nvPr/>
        </p:nvSpPr>
        <p:spPr bwMode="auto">
          <a:xfrm>
            <a:off x="1722920" y="2182059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b="1" dirty="0">
                <a:latin typeface="+mn-lt"/>
              </a:rPr>
              <a:t>zichtbaarheid hersteld</a:t>
            </a:r>
          </a:p>
        </p:txBody>
      </p:sp>
      <p:sp>
        <p:nvSpPr>
          <p:cNvPr id="27" name="Rounded Rectangle 122"/>
          <p:cNvSpPr>
            <a:spLocks noChangeArrowheads="1"/>
          </p:cNvSpPr>
          <p:nvPr/>
        </p:nvSpPr>
        <p:spPr bwMode="auto">
          <a:xfrm>
            <a:off x="2468664" y="4841454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b="1" dirty="0">
                <a:latin typeface="+mn-lt"/>
              </a:rPr>
              <a:t>zichtbaarheid </a:t>
            </a:r>
          </a:p>
          <a:p>
            <a:pPr algn="ctr"/>
            <a:r>
              <a:rPr lang="nl-BE" sz="800" b="1" dirty="0">
                <a:latin typeface="+mn-lt"/>
              </a:rPr>
              <a:t>v/d detectiepunt(en)</a:t>
            </a:r>
          </a:p>
          <a:p>
            <a:pPr algn="ctr"/>
            <a:r>
              <a:rPr lang="nl-BE" sz="800" b="1" dirty="0">
                <a:latin typeface="+mn-lt"/>
              </a:rPr>
              <a:t>door de aankondiger</a:t>
            </a:r>
          </a:p>
        </p:txBody>
      </p:sp>
      <p:pic>
        <p:nvPicPr>
          <p:cNvPr id="2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201" y="4646191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122"/>
          <p:cNvSpPr>
            <a:spLocks noChangeArrowheads="1"/>
          </p:cNvSpPr>
          <p:nvPr/>
        </p:nvSpPr>
        <p:spPr bwMode="auto">
          <a:xfrm>
            <a:off x="2468838" y="3587769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b="1" dirty="0">
                <a:latin typeface="+mn-lt"/>
              </a:rPr>
              <a:t>zichtbaarheid</a:t>
            </a:r>
          </a:p>
          <a:p>
            <a:pPr algn="ctr"/>
            <a:r>
              <a:rPr lang="nl-BE" sz="800" b="1" dirty="0">
                <a:latin typeface="+mn-lt"/>
              </a:rPr>
              <a:t>v/d detectiepunt(en) door de aankondiger 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2037006" y="2644022"/>
            <a:ext cx="2" cy="243440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endCxn id="28" idx="1"/>
          </p:cNvCxnSpPr>
          <p:nvPr/>
        </p:nvCxnSpPr>
        <p:spPr bwMode="auto">
          <a:xfrm>
            <a:off x="2037007" y="3783030"/>
            <a:ext cx="43183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036833" y="5046690"/>
            <a:ext cx="43183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039838" y="5078431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135"/>
          <p:cNvCxnSpPr>
            <a:cxnSpLocks noChangeShapeType="1"/>
          </p:cNvCxnSpPr>
          <p:nvPr/>
        </p:nvCxnSpPr>
        <p:spPr bwMode="auto">
          <a:xfrm>
            <a:off x="2039838" y="5274762"/>
            <a:ext cx="0" cy="4687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none" w="med" len="med"/>
          </a:ln>
        </p:spPr>
      </p:cxnSp>
      <p:pic>
        <p:nvPicPr>
          <p:cNvPr id="25" name="Picture 5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544" y="3422668"/>
            <a:ext cx="3127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Placeholder 2"/>
          <p:cNvSpPr txBox="1">
            <a:spLocks/>
          </p:cNvSpPr>
          <p:nvPr/>
        </p:nvSpPr>
        <p:spPr>
          <a:xfrm>
            <a:off x="8855904" y="186616"/>
            <a:ext cx="3096344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6: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werking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768427" y="101346"/>
            <a:ext cx="5808291" cy="1720641"/>
            <a:chOff x="2806118" y="26724"/>
            <a:chExt cx="5808291" cy="1720641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489" y="325732"/>
              <a:ext cx="610806" cy="517315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376" y="132289"/>
              <a:ext cx="142597" cy="24426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517" y="378802"/>
              <a:ext cx="132249" cy="226537"/>
            </a:xfrm>
            <a:prstGeom prst="rect">
              <a:avLst/>
            </a:prstGeom>
          </p:spPr>
        </p:pic>
        <p:grpSp>
          <p:nvGrpSpPr>
            <p:cNvPr id="76" name="Group 75"/>
            <p:cNvGrpSpPr/>
            <p:nvPr/>
          </p:nvGrpSpPr>
          <p:grpSpPr>
            <a:xfrm>
              <a:off x="2806118" y="886297"/>
              <a:ext cx="5717452" cy="861068"/>
              <a:chOff x="1376910" y="3412963"/>
              <a:chExt cx="8441553" cy="1350822"/>
            </a:xfrm>
          </p:grpSpPr>
          <p:grpSp>
            <p:nvGrpSpPr>
              <p:cNvPr id="82" name="Groep 80"/>
              <p:cNvGrpSpPr>
                <a:grpSpLocks noChangeAspect="1"/>
              </p:cNvGrpSpPr>
              <p:nvPr/>
            </p:nvGrpSpPr>
            <p:grpSpPr bwMode="auto">
              <a:xfrm>
                <a:off x="4049717" y="3670382"/>
                <a:ext cx="1503161" cy="431800"/>
                <a:chOff x="9340112" y="3895760"/>
                <a:chExt cx="1573992" cy="432048"/>
              </a:xfrm>
            </p:grpSpPr>
            <p:pic>
              <p:nvPicPr>
                <p:cNvPr id="90" name="Picture 1" descr="F:\treinen frans van ackeleyen\HLD7701.png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0050009" y="3895760"/>
                  <a:ext cx="864095" cy="432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1" descr="F:\treinen frans van ackeleyen\HLD7701.png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340112" y="4149798"/>
                  <a:ext cx="864095" cy="174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83" name="Straight Connector 14"/>
              <p:cNvCxnSpPr/>
              <p:nvPr/>
            </p:nvCxnSpPr>
            <p:spPr bwMode="auto">
              <a:xfrm flipV="1">
                <a:off x="1616613" y="3992373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14"/>
              <p:cNvCxnSpPr/>
              <p:nvPr/>
            </p:nvCxnSpPr>
            <p:spPr bwMode="auto">
              <a:xfrm flipV="1">
                <a:off x="1616613" y="4662008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Chevron 29"/>
              <p:cNvSpPr>
                <a:spLocks noChangeArrowheads="1"/>
              </p:cNvSpPr>
              <p:nvPr/>
            </p:nvSpPr>
            <p:spPr bwMode="auto">
              <a:xfrm>
                <a:off x="2243464" y="3944988"/>
                <a:ext cx="142875" cy="14446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86" name="Chevron 30"/>
              <p:cNvSpPr>
                <a:spLocks noChangeAspect="1"/>
              </p:cNvSpPr>
              <p:nvPr/>
            </p:nvSpPr>
            <p:spPr bwMode="auto">
              <a:xfrm flipH="1">
                <a:off x="2233668" y="4619323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87" name="Oval 63"/>
              <p:cNvSpPr>
                <a:spLocks noChangeArrowheads="1"/>
              </p:cNvSpPr>
              <p:nvPr/>
            </p:nvSpPr>
            <p:spPr bwMode="auto">
              <a:xfrm>
                <a:off x="2720668" y="3958184"/>
                <a:ext cx="106363" cy="107950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88" name="Rectangle 18"/>
              <p:cNvSpPr>
                <a:spLocks noChangeArrowheads="1"/>
              </p:cNvSpPr>
              <p:nvPr/>
            </p:nvSpPr>
            <p:spPr bwMode="auto">
              <a:xfrm>
                <a:off x="9297981" y="3931961"/>
                <a:ext cx="122237" cy="1206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376910" y="3412963"/>
                <a:ext cx="900400" cy="38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Lokeren</a:t>
                </a:r>
                <a:r>
                  <a:rPr lang="en-GB" sz="1000" dirty="0">
                    <a:latin typeface="+mn-lt"/>
                  </a:rPr>
                  <a:t> </a:t>
                </a: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643999" y="918514"/>
              <a:ext cx="9704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err="1">
                  <a:latin typeface="+mn-lt"/>
                </a:rPr>
                <a:t>Dendermonde</a:t>
              </a:r>
              <a:r>
                <a:rPr lang="en-GB" sz="1000" dirty="0">
                  <a:latin typeface="+mn-lt"/>
                </a:rPr>
                <a:t> </a:t>
              </a:r>
            </a:p>
          </p:txBody>
        </p:sp>
        <p:cxnSp>
          <p:nvCxnSpPr>
            <p:cNvPr id="78" name="Straight Connector 111"/>
            <p:cNvCxnSpPr/>
            <p:nvPr/>
          </p:nvCxnSpPr>
          <p:spPr bwMode="auto">
            <a:xfrm>
              <a:off x="3086337" y="883095"/>
              <a:ext cx="532561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kstvak 104"/>
            <p:cNvSpPr txBox="1"/>
            <p:nvPr/>
          </p:nvSpPr>
          <p:spPr bwMode="auto">
            <a:xfrm>
              <a:off x="6127949" y="940953"/>
              <a:ext cx="865187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  <a:latin typeface="+mn-lt"/>
                </a:rPr>
                <a:t>VA</a:t>
              </a:r>
            </a:p>
          </p:txBody>
        </p:sp>
        <p:cxnSp>
          <p:nvCxnSpPr>
            <p:cNvPr id="80" name="Rechte verbindingslijn met pijl 102"/>
            <p:cNvCxnSpPr/>
            <p:nvPr/>
          </p:nvCxnSpPr>
          <p:spPr bwMode="auto">
            <a:xfrm>
              <a:off x="6384033" y="901174"/>
              <a:ext cx="6363" cy="3759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196" y="26724"/>
              <a:ext cx="344071" cy="812839"/>
            </a:xfrm>
            <a:prstGeom prst="rect">
              <a:avLst/>
            </a:prstGeom>
            <a:ln w="31750">
              <a:noFill/>
            </a:ln>
          </p:spPr>
        </p:pic>
      </p:grpSp>
      <p:grpSp>
        <p:nvGrpSpPr>
          <p:cNvPr id="92" name="Group 91"/>
          <p:cNvGrpSpPr/>
          <p:nvPr/>
        </p:nvGrpSpPr>
        <p:grpSpPr>
          <a:xfrm>
            <a:off x="3909237" y="2830943"/>
            <a:ext cx="5737573" cy="1574679"/>
            <a:chOff x="1100675" y="2310056"/>
            <a:chExt cx="9934408" cy="2892444"/>
          </a:xfrm>
        </p:grpSpPr>
        <p:grpSp>
          <p:nvGrpSpPr>
            <p:cNvPr id="93" name="Group 92"/>
            <p:cNvGrpSpPr/>
            <p:nvPr/>
          </p:nvGrpSpPr>
          <p:grpSpPr>
            <a:xfrm>
              <a:off x="1100675" y="2310056"/>
              <a:ext cx="9934408" cy="2892444"/>
              <a:chOff x="1100675" y="2310056"/>
              <a:chExt cx="9934408" cy="2892444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100675" y="4035750"/>
                <a:ext cx="900400" cy="508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A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107842" y="4693695"/>
                <a:ext cx="900400" cy="508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B</a:t>
                </a:r>
                <a:r>
                  <a:rPr lang="en-GB" sz="1200" dirty="0"/>
                  <a:t> </a:t>
                </a: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1608817" y="2310056"/>
                <a:ext cx="9426266" cy="2742976"/>
                <a:chOff x="1608817" y="2310056"/>
                <a:chExt cx="9426266" cy="2742976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1608817" y="2310056"/>
                  <a:ext cx="9426266" cy="2742976"/>
                  <a:chOff x="1608817" y="2310056"/>
                  <a:chExt cx="9426266" cy="2742976"/>
                </a:xfrm>
              </p:grpSpPr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64431" y="2568735"/>
                    <a:ext cx="1786385" cy="1062429"/>
                  </a:xfrm>
                  <a:prstGeom prst="rect">
                    <a:avLst/>
                  </a:prstGeom>
                </p:spPr>
              </p:pic>
              <p:cxnSp>
                <p:nvCxnSpPr>
                  <p:cNvPr id="107" name="Straight Connector 14"/>
                  <p:cNvCxnSpPr/>
                  <p:nvPr/>
                </p:nvCxnSpPr>
                <p:spPr bwMode="auto">
                  <a:xfrm flipV="1">
                    <a:off x="1758705" y="4281620"/>
                    <a:ext cx="8201850" cy="2608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22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8" name="Straight Connector 14"/>
                  <p:cNvCxnSpPr/>
                  <p:nvPr/>
                </p:nvCxnSpPr>
                <p:spPr bwMode="auto">
                  <a:xfrm flipV="1">
                    <a:off x="1758705" y="4951255"/>
                    <a:ext cx="8201850" cy="2608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22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09" name="Chevron 29"/>
                  <p:cNvSpPr>
                    <a:spLocks noChangeArrowheads="1"/>
                  </p:cNvSpPr>
                  <p:nvPr/>
                </p:nvSpPr>
                <p:spPr bwMode="auto">
                  <a:xfrm>
                    <a:off x="2385556" y="4234235"/>
                    <a:ext cx="142875" cy="144463"/>
                  </a:xfrm>
                  <a:prstGeom prst="chevron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31750" algn="ctr">
                    <a:solidFill>
                      <a:srgbClr val="007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110" name="Chevron 3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375760" y="4908570"/>
                    <a:ext cx="142875" cy="144462"/>
                  </a:xfrm>
                  <a:prstGeom prst="chevron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31750" algn="ctr">
                    <a:solidFill>
                      <a:srgbClr val="007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6173179" y="3735319"/>
                    <a:ext cx="1596066" cy="4522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dirty="0">
                        <a:solidFill>
                          <a:schemeClr val="accent3"/>
                        </a:solidFill>
                        <a:latin typeface="+mn-lt"/>
                      </a:rPr>
                      <a:t>VA</a:t>
                    </a:r>
                  </a:p>
                </p:txBody>
              </p:sp>
              <p:sp>
                <p:nvSpPr>
                  <p:cNvPr id="112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862760" y="4247431"/>
                    <a:ext cx="106363" cy="10795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0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11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9440073" y="4221208"/>
                    <a:ext cx="122237" cy="12065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1608817" y="3675136"/>
                    <a:ext cx="1184611" cy="508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 err="1">
                        <a:latin typeface="+mn-lt"/>
                      </a:rPr>
                      <a:t>Lokeren</a:t>
                    </a:r>
                    <a:r>
                      <a:rPr lang="en-GB" sz="1200" dirty="0"/>
                      <a:t> 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9343097" y="3714981"/>
                    <a:ext cx="1691986" cy="4522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 err="1">
                        <a:latin typeface="+mn-lt"/>
                      </a:rPr>
                      <a:t>Dendermonde</a:t>
                    </a:r>
                    <a:endParaRPr lang="en-GB" sz="1200" dirty="0"/>
                  </a:p>
                </p:txBody>
              </p:sp>
              <p:pic>
                <p:nvPicPr>
                  <p:cNvPr id="116" name="Picture 115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49617" y="2584016"/>
                    <a:ext cx="174298" cy="298564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06151" y="2310056"/>
                    <a:ext cx="165063" cy="282744"/>
                  </a:xfrm>
                  <a:prstGeom prst="rect">
                    <a:avLst/>
                  </a:prstGeom>
                </p:spPr>
              </p:pic>
              <p:cxnSp>
                <p:nvCxnSpPr>
                  <p:cNvPr id="118" name="Straight Arrow Connector 117"/>
                  <p:cNvCxnSpPr>
                    <a:endCxn id="112" idx="0"/>
                  </p:cNvCxnSpPr>
                  <p:nvPr/>
                </p:nvCxnSpPr>
                <p:spPr>
                  <a:xfrm flipH="1">
                    <a:off x="2915942" y="3309426"/>
                    <a:ext cx="2638595" cy="938005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Arrow Connector 118"/>
                  <p:cNvCxnSpPr/>
                  <p:nvPr/>
                </p:nvCxnSpPr>
                <p:spPr>
                  <a:xfrm>
                    <a:off x="5826381" y="3309426"/>
                    <a:ext cx="3615800" cy="974579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Arrow Connector 119"/>
                  <p:cNvCxnSpPr>
                    <a:stCxn id="116" idx="3"/>
                    <a:endCxn id="117" idx="1"/>
                  </p:cNvCxnSpPr>
                  <p:nvPr/>
                </p:nvCxnSpPr>
                <p:spPr>
                  <a:xfrm flipV="1">
                    <a:off x="5723915" y="2451428"/>
                    <a:ext cx="1082236" cy="281870"/>
                  </a:xfrm>
                  <a:prstGeom prst="straightConnector1">
                    <a:avLst/>
                  </a:prstGeom>
                  <a:ln w="19050">
                    <a:solidFill>
                      <a:srgbClr val="0070C0"/>
                    </a:solidFill>
                    <a:prstDash val="solid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21" name="Picture 120" descr="D:\Documents And Settings\GQR7802\Local Settings\Temporary Internet Files\Content.IE5\HNYX0581\MC900441310[1].png"/>
                  <p:cNvPicPr/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6192447" y="2445074"/>
                    <a:ext cx="246380" cy="24638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22" name="Picture 121" descr="D:\Documents And Settings\GQR7802\Local Settings\Temporary Internet Files\Content.IE5\HNYX0581\MC900441310[1].png"/>
                  <p:cNvPicPr/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4151372" y="3661180"/>
                    <a:ext cx="246380" cy="246380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123" name="Straight Arrow Connector 122"/>
                  <p:cNvCxnSpPr/>
                  <p:nvPr/>
                </p:nvCxnSpPr>
                <p:spPr>
                  <a:xfrm flipH="1">
                    <a:off x="5829665" y="2768834"/>
                    <a:ext cx="847520" cy="2951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24" name="Picture 123" descr="D:\Documents And Settings\GQR7802\Local Settings\Temporary Internet Files\Content.IE5\HNYX0581\MC900441310[1].png"/>
                  <p:cNvPicPr/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6185515" y="2775983"/>
                    <a:ext cx="246380" cy="246380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02" name="Groep 80"/>
                <p:cNvGrpSpPr>
                  <a:grpSpLocks noChangeAspect="1"/>
                </p:cNvGrpSpPr>
                <p:nvPr/>
              </p:nvGrpSpPr>
              <p:grpSpPr bwMode="auto">
                <a:xfrm>
                  <a:off x="8018412" y="3937330"/>
                  <a:ext cx="1482455" cy="431800"/>
                  <a:chOff x="6620090" y="3861048"/>
                  <a:chExt cx="1552310" cy="432048"/>
                </a:xfrm>
              </p:grpSpPr>
              <p:pic>
                <p:nvPicPr>
                  <p:cNvPr id="104" name="Picture 1" descr="F:\treinen frans van ackeleyen\HLD7701.png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7308304" y="3861048"/>
                    <a:ext cx="864096" cy="4320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5" name="Picture 1" descr="F:\treinen frans van ackeleyen\HLD7701.png"/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620090" y="4111271"/>
                    <a:ext cx="864096" cy="1743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03" name="Tekstvak 87"/>
                <p:cNvSpPr txBox="1">
                  <a:spLocks noChangeArrowheads="1"/>
                </p:cNvSpPr>
                <p:nvPr/>
              </p:nvSpPr>
              <p:spPr bwMode="auto">
                <a:xfrm>
                  <a:off x="7819903" y="3676493"/>
                  <a:ext cx="165823" cy="2478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nl-BE" dirty="0">
                      <a:solidFill>
                        <a:srgbClr val="FF0000"/>
                      </a:solidFill>
                    </a:rPr>
                    <a:t>!</a:t>
                  </a:r>
                </a:p>
              </p:txBody>
            </p:sp>
          </p:grp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3842" y="2902440"/>
                <a:ext cx="297183" cy="702069"/>
              </a:xfrm>
              <a:prstGeom prst="rect">
                <a:avLst/>
              </a:prstGeom>
            </p:spPr>
          </p:pic>
        </p:grpSp>
        <p:grpSp>
          <p:nvGrpSpPr>
            <p:cNvPr id="94" name="Group 93"/>
            <p:cNvGrpSpPr/>
            <p:nvPr/>
          </p:nvGrpSpPr>
          <p:grpSpPr>
            <a:xfrm>
              <a:off x="2071135" y="3604509"/>
              <a:ext cx="7797236" cy="683155"/>
              <a:chOff x="2071135" y="3604509"/>
              <a:chExt cx="7797236" cy="683155"/>
            </a:xfrm>
          </p:grpSpPr>
          <p:cxnSp>
            <p:nvCxnSpPr>
              <p:cNvPr id="95" name="Straight Connector 111"/>
              <p:cNvCxnSpPr/>
              <p:nvPr/>
            </p:nvCxnSpPr>
            <p:spPr bwMode="auto">
              <a:xfrm>
                <a:off x="2071135" y="3604509"/>
                <a:ext cx="779723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Rechte verbindingslijn met pijl 102"/>
              <p:cNvCxnSpPr/>
              <p:nvPr/>
            </p:nvCxnSpPr>
            <p:spPr bwMode="auto">
              <a:xfrm>
                <a:off x="7179183" y="3621591"/>
                <a:ext cx="6363" cy="66607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</p:grpSp>
      <p:grpSp>
        <p:nvGrpSpPr>
          <p:cNvPr id="125" name="Group 124"/>
          <p:cNvGrpSpPr/>
          <p:nvPr/>
        </p:nvGrpSpPr>
        <p:grpSpPr>
          <a:xfrm>
            <a:off x="3993641" y="4376889"/>
            <a:ext cx="5342718" cy="1686240"/>
            <a:chOff x="1086874" y="2310056"/>
            <a:chExt cx="10104544" cy="2895516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86874" y="2310056"/>
              <a:ext cx="10104544" cy="2895516"/>
              <a:chOff x="1086874" y="2310056"/>
              <a:chExt cx="10104544" cy="2895516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088183" y="4073188"/>
                <a:ext cx="900400" cy="475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A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086874" y="4729925"/>
                <a:ext cx="900400" cy="475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B</a:t>
                </a:r>
                <a:r>
                  <a:rPr lang="en-GB" sz="1200" dirty="0"/>
                  <a:t> </a:t>
                </a:r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>
                <a:off x="1523143" y="2310056"/>
                <a:ext cx="9668275" cy="2742976"/>
                <a:chOff x="1523143" y="2310056"/>
                <a:chExt cx="9668275" cy="2742976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1523143" y="2310056"/>
                  <a:ext cx="9668275" cy="2742976"/>
                  <a:chOff x="1523143" y="2310056"/>
                  <a:chExt cx="9668275" cy="2742976"/>
                </a:xfrm>
              </p:grpSpPr>
              <p:pic>
                <p:nvPicPr>
                  <p:cNvPr id="138" name="Picture 137"/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64431" y="2568735"/>
                    <a:ext cx="1786385" cy="1062429"/>
                  </a:xfrm>
                  <a:prstGeom prst="rect">
                    <a:avLst/>
                  </a:prstGeom>
                </p:spPr>
              </p:pic>
              <p:cxnSp>
                <p:nvCxnSpPr>
                  <p:cNvPr id="139" name="Straight Connector 14"/>
                  <p:cNvCxnSpPr/>
                  <p:nvPr/>
                </p:nvCxnSpPr>
                <p:spPr bwMode="auto">
                  <a:xfrm flipV="1">
                    <a:off x="1763498" y="4281619"/>
                    <a:ext cx="9022031" cy="2608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22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0" name="Straight Connector 14"/>
                  <p:cNvCxnSpPr/>
                  <p:nvPr/>
                </p:nvCxnSpPr>
                <p:spPr bwMode="auto">
                  <a:xfrm flipV="1">
                    <a:off x="1741270" y="4951255"/>
                    <a:ext cx="9022037" cy="2608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22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41" name="Chevron 29"/>
                  <p:cNvSpPr>
                    <a:spLocks noChangeArrowheads="1"/>
                  </p:cNvSpPr>
                  <p:nvPr/>
                </p:nvSpPr>
                <p:spPr bwMode="auto">
                  <a:xfrm>
                    <a:off x="2385556" y="4234235"/>
                    <a:ext cx="142875" cy="144463"/>
                  </a:xfrm>
                  <a:prstGeom prst="chevron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31750" algn="ctr">
                    <a:solidFill>
                      <a:srgbClr val="007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142" name="Chevron 3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375760" y="4908570"/>
                    <a:ext cx="142875" cy="144462"/>
                  </a:xfrm>
                  <a:prstGeom prst="chevron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31750" algn="ctr">
                    <a:solidFill>
                      <a:srgbClr val="007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6086064" y="3728039"/>
                    <a:ext cx="1596067" cy="4227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dirty="0">
                        <a:solidFill>
                          <a:schemeClr val="accent3"/>
                        </a:solidFill>
                        <a:latin typeface="+mn-lt"/>
                      </a:rPr>
                      <a:t>VA</a:t>
                    </a:r>
                  </a:p>
                </p:txBody>
              </p:sp>
              <p:sp>
                <p:nvSpPr>
                  <p:cNvPr id="144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862760" y="4247431"/>
                    <a:ext cx="106363" cy="10795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0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145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9440073" y="4221208"/>
                    <a:ext cx="122237" cy="12065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1523143" y="3654006"/>
                    <a:ext cx="1309936" cy="4756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 err="1">
                        <a:latin typeface="+mn-lt"/>
                      </a:rPr>
                      <a:t>Lokeren</a:t>
                    </a:r>
                    <a:r>
                      <a:rPr lang="en-GB" sz="1200" dirty="0"/>
                      <a:t> </a:t>
                    </a: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9284314" y="3544351"/>
                    <a:ext cx="1907104" cy="4756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 err="1">
                        <a:latin typeface="+mn-lt"/>
                      </a:rPr>
                      <a:t>Dendermonde</a:t>
                    </a:r>
                    <a:r>
                      <a:rPr lang="en-GB" sz="1200" dirty="0"/>
                      <a:t> </a:t>
                    </a:r>
                  </a:p>
                </p:txBody>
              </p:sp>
              <p:pic>
                <p:nvPicPr>
                  <p:cNvPr id="148" name="Picture 147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49617" y="2584016"/>
                    <a:ext cx="174298" cy="298564"/>
                  </a:xfrm>
                  <a:prstGeom prst="rect">
                    <a:avLst/>
                  </a:prstGeom>
                </p:spPr>
              </p:pic>
              <p:pic>
                <p:nvPicPr>
                  <p:cNvPr id="149" name="Picture 148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06151" y="2310056"/>
                    <a:ext cx="165063" cy="282744"/>
                  </a:xfrm>
                  <a:prstGeom prst="rect">
                    <a:avLst/>
                  </a:prstGeom>
                </p:spPr>
              </p:pic>
              <p:cxnSp>
                <p:nvCxnSpPr>
                  <p:cNvPr id="150" name="Straight Arrow Connector 149"/>
                  <p:cNvCxnSpPr>
                    <a:endCxn id="144" idx="0"/>
                  </p:cNvCxnSpPr>
                  <p:nvPr/>
                </p:nvCxnSpPr>
                <p:spPr>
                  <a:xfrm flipH="1">
                    <a:off x="2915942" y="3309426"/>
                    <a:ext cx="2638595" cy="938005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Arrow Connector 150"/>
                  <p:cNvCxnSpPr/>
                  <p:nvPr/>
                </p:nvCxnSpPr>
                <p:spPr>
                  <a:xfrm>
                    <a:off x="5826381" y="3309426"/>
                    <a:ext cx="3615800" cy="974579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Arrow Connector 151"/>
                  <p:cNvCxnSpPr>
                    <a:stCxn id="148" idx="3"/>
                    <a:endCxn id="149" idx="1"/>
                  </p:cNvCxnSpPr>
                  <p:nvPr/>
                </p:nvCxnSpPr>
                <p:spPr>
                  <a:xfrm flipV="1">
                    <a:off x="5723915" y="2451428"/>
                    <a:ext cx="1082236" cy="281870"/>
                  </a:xfrm>
                  <a:prstGeom prst="straightConnector1">
                    <a:avLst/>
                  </a:prstGeom>
                  <a:ln w="19050">
                    <a:solidFill>
                      <a:srgbClr val="0070C0"/>
                    </a:solidFill>
                    <a:prstDash val="solid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53" name="Picture 152" descr="D:\Documents And Settings\GQR7802\Local Settings\Temporary Internet Files\Content.IE5\HNYX0581\MC900441310[1].png"/>
                  <p:cNvPicPr/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6192447" y="2445074"/>
                    <a:ext cx="246380" cy="24638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4" name="Picture 153" descr="D:\Documents And Settings\GQR7802\Local Settings\Temporary Internet Files\Content.IE5\HNYX0581\MC900441310[1].png"/>
                  <p:cNvPicPr/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4151372" y="3661180"/>
                    <a:ext cx="246380" cy="246380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155" name="Straight Arrow Connector 154"/>
                  <p:cNvCxnSpPr/>
                  <p:nvPr/>
                </p:nvCxnSpPr>
                <p:spPr>
                  <a:xfrm flipH="1">
                    <a:off x="5829665" y="2768834"/>
                    <a:ext cx="847520" cy="2951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56" name="Picture 155" descr="D:\Documents And Settings\GQR7802\Local Settings\Temporary Internet Files\Content.IE5\HNYX0581\MC900441310[1].png"/>
                  <p:cNvPicPr/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6185515" y="2775983"/>
                    <a:ext cx="246380" cy="246380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35" name="Groep 80"/>
                <p:cNvGrpSpPr>
                  <a:grpSpLocks noChangeAspect="1"/>
                </p:cNvGrpSpPr>
                <p:nvPr/>
              </p:nvGrpSpPr>
              <p:grpSpPr bwMode="auto">
                <a:xfrm>
                  <a:off x="9457535" y="3935572"/>
                  <a:ext cx="1461510" cy="431800"/>
                  <a:chOff x="8127033" y="3859288"/>
                  <a:chExt cx="1530379" cy="432048"/>
                </a:xfrm>
              </p:grpSpPr>
              <p:pic>
                <p:nvPicPr>
                  <p:cNvPr id="136" name="Picture 1" descr="F:\treinen frans van ackeleyen\HLD7701.png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8793316" y="3859288"/>
                    <a:ext cx="864096" cy="4320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37" name="Picture 1" descr="F:\treinen frans van ackeleyen\HLD7701.png"/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8127033" y="4104989"/>
                    <a:ext cx="864095" cy="1743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3842" y="2902440"/>
                <a:ext cx="297183" cy="702069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2071135" y="3604509"/>
              <a:ext cx="7797236" cy="683155"/>
              <a:chOff x="2071135" y="3604509"/>
              <a:chExt cx="7797236" cy="683155"/>
            </a:xfrm>
          </p:grpSpPr>
          <p:cxnSp>
            <p:nvCxnSpPr>
              <p:cNvPr id="128" name="Straight Connector 111"/>
              <p:cNvCxnSpPr/>
              <p:nvPr/>
            </p:nvCxnSpPr>
            <p:spPr bwMode="auto">
              <a:xfrm>
                <a:off x="2071135" y="3604509"/>
                <a:ext cx="779723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Rechte verbindingslijn met pijl 102"/>
              <p:cNvCxnSpPr/>
              <p:nvPr/>
            </p:nvCxnSpPr>
            <p:spPr bwMode="auto">
              <a:xfrm>
                <a:off x="7179183" y="3621591"/>
                <a:ext cx="6363" cy="66607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</p:grpSp>
      <p:pic>
        <p:nvPicPr>
          <p:cNvPr id="157" name="Picture 156" descr="D:\Documents And Settings\GQR7802\Local Settings\Temporary Internet Files\Content.IE5\HNYX0581\MC900441310[1]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6485" y="5201871"/>
            <a:ext cx="168941" cy="174592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E9A907-A3CB-4D1A-8362-DDACC81469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1433" y="2880475"/>
            <a:ext cx="366556" cy="371946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45CBE198-5A66-4A1A-93F5-3171B371F9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8421" y="4577873"/>
            <a:ext cx="36579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51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135"/>
          <p:cNvCxnSpPr>
            <a:cxnSpLocks noChangeShapeType="1"/>
          </p:cNvCxnSpPr>
          <p:nvPr/>
        </p:nvCxnSpPr>
        <p:spPr bwMode="auto">
          <a:xfrm>
            <a:off x="2076589" y="692696"/>
            <a:ext cx="0" cy="4687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none" w="med" len="med"/>
          </a:ln>
        </p:spPr>
      </p:cxnSp>
      <p:cxnSp>
        <p:nvCxnSpPr>
          <p:cNvPr id="10" name="Straight Connector 9"/>
          <p:cNvCxnSpPr/>
          <p:nvPr/>
        </p:nvCxnSpPr>
        <p:spPr bwMode="auto">
          <a:xfrm>
            <a:off x="2076589" y="1052408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ounded Rectangle 122"/>
          <p:cNvSpPr>
            <a:spLocks noChangeArrowheads="1"/>
          </p:cNvSpPr>
          <p:nvPr/>
        </p:nvSpPr>
        <p:spPr bwMode="auto">
          <a:xfrm>
            <a:off x="1722920" y="1323111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900" b="1" dirty="0">
                <a:latin typeface="+mn-lt"/>
              </a:rPr>
              <a:t>bijkomende maatregel</a:t>
            </a:r>
          </a:p>
        </p:txBody>
      </p:sp>
      <p:sp>
        <p:nvSpPr>
          <p:cNvPr id="18" name="Rounded Rectangle 122"/>
          <p:cNvSpPr>
            <a:spLocks noChangeArrowheads="1"/>
          </p:cNvSpPr>
          <p:nvPr/>
        </p:nvSpPr>
        <p:spPr bwMode="auto">
          <a:xfrm>
            <a:off x="1728468" y="305400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900" b="1" dirty="0">
                <a:latin typeface="+mn-lt"/>
              </a:rPr>
              <a:t>voorwaarden OK</a:t>
            </a:r>
          </a:p>
        </p:txBody>
      </p:sp>
      <p:cxnSp>
        <p:nvCxnSpPr>
          <p:cNvPr id="19" name="Straight Arrow Connector 135"/>
          <p:cNvCxnSpPr>
            <a:cxnSpLocks noChangeShapeType="1"/>
            <a:endCxn id="18" idx="0"/>
          </p:cNvCxnSpPr>
          <p:nvPr/>
        </p:nvCxnSpPr>
        <p:spPr bwMode="auto">
          <a:xfrm flipH="1">
            <a:off x="2079306" y="1785073"/>
            <a:ext cx="12261" cy="126893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none" w="med" len="med"/>
          </a:ln>
        </p:spPr>
      </p:cxnSp>
      <p:cxnSp>
        <p:nvCxnSpPr>
          <p:cNvPr id="21" name="Straight Connector 20"/>
          <p:cNvCxnSpPr/>
          <p:nvPr/>
        </p:nvCxnSpPr>
        <p:spPr bwMode="auto">
          <a:xfrm>
            <a:off x="2076119" y="2797201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091566" y="1785074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57839" y="3515966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135"/>
          <p:cNvCxnSpPr>
            <a:cxnSpLocks noChangeShapeType="1"/>
          </p:cNvCxnSpPr>
          <p:nvPr/>
        </p:nvCxnSpPr>
        <p:spPr bwMode="auto">
          <a:xfrm flipH="1">
            <a:off x="2048101" y="3515965"/>
            <a:ext cx="12261" cy="126893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none" w="med" len="med"/>
          </a:ln>
        </p:spPr>
      </p:cxnSp>
      <p:sp>
        <p:nvSpPr>
          <p:cNvPr id="25" name="Rounded Rectangle 122"/>
          <p:cNvSpPr>
            <a:spLocks noChangeArrowheads="1"/>
          </p:cNvSpPr>
          <p:nvPr/>
        </p:nvSpPr>
        <p:spPr bwMode="auto">
          <a:xfrm>
            <a:off x="1706499" y="4767951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900" b="1" dirty="0">
                <a:latin typeface="+mn-lt"/>
              </a:rPr>
              <a:t>werk hernemen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054150" y="4511149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035870" y="5229914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135"/>
          <p:cNvCxnSpPr>
            <a:cxnSpLocks noChangeShapeType="1"/>
          </p:cNvCxnSpPr>
          <p:nvPr/>
        </p:nvCxnSpPr>
        <p:spPr bwMode="auto">
          <a:xfrm>
            <a:off x="2035870" y="5358314"/>
            <a:ext cx="0" cy="4687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none" w="med" len="med"/>
          </a:ln>
        </p:spPr>
      </p:cxnSp>
      <p:sp>
        <p:nvSpPr>
          <p:cNvPr id="31" name="Rounded Rectangle 30"/>
          <p:cNvSpPr/>
          <p:nvPr/>
        </p:nvSpPr>
        <p:spPr bwMode="auto">
          <a:xfrm>
            <a:off x="3364512" y="1247774"/>
            <a:ext cx="6719596" cy="570468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het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hernemen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het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controleren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andere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beweging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aantocht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of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werd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gemeld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30" y="1273216"/>
            <a:ext cx="469433" cy="634039"/>
          </a:xfrm>
          <a:prstGeom prst="rect">
            <a:avLst/>
          </a:prstGeom>
        </p:spPr>
      </p:pic>
      <p:sp>
        <p:nvSpPr>
          <p:cNvPr id="32" name="Text Placeholder 2"/>
          <p:cNvSpPr txBox="1">
            <a:spLocks/>
          </p:cNvSpPr>
          <p:nvPr/>
        </p:nvSpPr>
        <p:spPr>
          <a:xfrm>
            <a:off x="8915194" y="92195"/>
            <a:ext cx="3096344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6: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werking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5844" y="190663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  <a:endParaRPr lang="en-GB" sz="800" b="1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96271" y="1945904"/>
            <a:ext cx="6756087" cy="1702594"/>
            <a:chOff x="1099707" y="2310056"/>
            <a:chExt cx="9534040" cy="2875398"/>
          </a:xfrm>
        </p:grpSpPr>
        <p:grpSp>
          <p:nvGrpSpPr>
            <p:cNvPr id="34" name="Group 33"/>
            <p:cNvGrpSpPr/>
            <p:nvPr/>
          </p:nvGrpSpPr>
          <p:grpSpPr>
            <a:xfrm>
              <a:off x="1099707" y="2310056"/>
              <a:ext cx="9534040" cy="2875398"/>
              <a:chOff x="1099707" y="2310056"/>
              <a:chExt cx="9534040" cy="287539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099707" y="4053114"/>
                <a:ext cx="900401" cy="467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A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14990" y="4717649"/>
                <a:ext cx="900401" cy="467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B</a:t>
                </a:r>
                <a:r>
                  <a:rPr lang="en-GB" sz="1200" dirty="0"/>
                  <a:t> 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735894" y="2310056"/>
                <a:ext cx="8897853" cy="2742976"/>
                <a:chOff x="1735894" y="2310056"/>
                <a:chExt cx="8897853" cy="2742976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4431" y="2568735"/>
                  <a:ext cx="1786385" cy="1062429"/>
                </a:xfrm>
                <a:prstGeom prst="rect">
                  <a:avLst/>
                </a:prstGeom>
              </p:spPr>
            </p:pic>
            <p:cxnSp>
              <p:nvCxnSpPr>
                <p:cNvPr id="43" name="Straight Connector 14"/>
                <p:cNvCxnSpPr/>
                <p:nvPr/>
              </p:nvCxnSpPr>
              <p:spPr bwMode="auto">
                <a:xfrm flipV="1">
                  <a:off x="1758705" y="4281620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14"/>
                <p:cNvCxnSpPr/>
                <p:nvPr/>
              </p:nvCxnSpPr>
              <p:spPr bwMode="auto">
                <a:xfrm flipV="1">
                  <a:off x="1758705" y="4951255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5" name="Chevron 29"/>
                <p:cNvSpPr>
                  <a:spLocks noChangeArrowheads="1"/>
                </p:cNvSpPr>
                <p:nvPr/>
              </p:nvSpPr>
              <p:spPr bwMode="auto">
                <a:xfrm>
                  <a:off x="2385556" y="4234235"/>
                  <a:ext cx="142875" cy="144463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46" name="Chevron 30"/>
                <p:cNvSpPr>
                  <a:spLocks noChangeAspect="1"/>
                </p:cNvSpPr>
                <p:nvPr/>
              </p:nvSpPr>
              <p:spPr bwMode="auto">
                <a:xfrm flipH="1">
                  <a:off x="2375760" y="4908570"/>
                  <a:ext cx="142875" cy="14446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555874" y="3766500"/>
                  <a:ext cx="1596067" cy="415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>
                      <a:solidFill>
                        <a:schemeClr val="accent3"/>
                      </a:solidFill>
                      <a:latin typeface="+mn-lt"/>
                    </a:rPr>
                    <a:t>VA</a:t>
                  </a:r>
                </a:p>
              </p:txBody>
            </p:sp>
            <p:sp>
              <p:nvSpPr>
                <p:cNvPr id="48" name="Oval 63"/>
                <p:cNvSpPr>
                  <a:spLocks noChangeArrowheads="1"/>
                </p:cNvSpPr>
                <p:nvPr/>
              </p:nvSpPr>
              <p:spPr bwMode="auto">
                <a:xfrm>
                  <a:off x="2862760" y="4247431"/>
                  <a:ext cx="106363" cy="107950"/>
                </a:xfrm>
                <a:prstGeom prst="ellipse">
                  <a:avLst/>
                </a:prstGeom>
                <a:solidFill>
                  <a:srgbClr val="FF0000"/>
                </a:solidFill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49" name="Rectangle 18"/>
                <p:cNvSpPr>
                  <a:spLocks noChangeArrowheads="1"/>
                </p:cNvSpPr>
                <p:nvPr/>
              </p:nvSpPr>
              <p:spPr bwMode="auto">
                <a:xfrm>
                  <a:off x="9440073" y="4221208"/>
                  <a:ext cx="122237" cy="1206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735894" y="3683343"/>
                  <a:ext cx="900401" cy="467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Lokeren</a:t>
                  </a:r>
                  <a:r>
                    <a:rPr lang="en-GB" sz="1200" dirty="0"/>
                    <a:t> 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9287365" y="3688907"/>
                  <a:ext cx="1346382" cy="467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Dendermonde</a:t>
                  </a:r>
                  <a:r>
                    <a:rPr lang="en-GB" sz="1200" dirty="0"/>
                    <a:t> </a:t>
                  </a:r>
                </a:p>
              </p:txBody>
            </p:sp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9617" y="2584016"/>
                  <a:ext cx="174298" cy="298564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6151" y="2310056"/>
                  <a:ext cx="165063" cy="282744"/>
                </a:xfrm>
                <a:prstGeom prst="rect">
                  <a:avLst/>
                </a:prstGeom>
              </p:spPr>
            </p:pic>
            <p:cxnSp>
              <p:nvCxnSpPr>
                <p:cNvPr id="54" name="Straight Arrow Connector 53"/>
                <p:cNvCxnSpPr>
                  <a:endCxn id="48" idx="0"/>
                </p:cNvCxnSpPr>
                <p:nvPr/>
              </p:nvCxnSpPr>
              <p:spPr>
                <a:xfrm flipH="1">
                  <a:off x="2915942" y="3309426"/>
                  <a:ext cx="2638595" cy="93800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5826381" y="3309426"/>
                  <a:ext cx="3615800" cy="97457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>
                  <a:stCxn id="52" idx="3"/>
                  <a:endCxn id="53" idx="1"/>
                </p:cNvCxnSpPr>
                <p:nvPr/>
              </p:nvCxnSpPr>
              <p:spPr>
                <a:xfrm flipV="1">
                  <a:off x="5723915" y="2451428"/>
                  <a:ext cx="1082236" cy="281870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prstDash val="solid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7" name="Picture 56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192447" y="2445074"/>
                  <a:ext cx="246380" cy="2463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57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51372" y="3661180"/>
                  <a:ext cx="246380" cy="24638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59" name="Straight Arrow Connector 58"/>
                <p:cNvCxnSpPr/>
                <p:nvPr/>
              </p:nvCxnSpPr>
              <p:spPr>
                <a:xfrm flipH="1">
                  <a:off x="5829665" y="2768834"/>
                  <a:ext cx="847520" cy="2951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0" name="Picture 59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185515" y="2775983"/>
                  <a:ext cx="246380" cy="246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3842" y="2902440"/>
                <a:ext cx="297183" cy="702069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071135" y="3604509"/>
              <a:ext cx="7797236" cy="683155"/>
              <a:chOff x="2071135" y="3604509"/>
              <a:chExt cx="7797236" cy="683155"/>
            </a:xfrm>
          </p:grpSpPr>
          <p:cxnSp>
            <p:nvCxnSpPr>
              <p:cNvPr id="36" name="Straight Connector 111"/>
              <p:cNvCxnSpPr/>
              <p:nvPr/>
            </p:nvCxnSpPr>
            <p:spPr bwMode="auto">
              <a:xfrm>
                <a:off x="2071135" y="3604509"/>
                <a:ext cx="779723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Rechte verbindingslijn met pijl 102"/>
              <p:cNvCxnSpPr/>
              <p:nvPr/>
            </p:nvCxnSpPr>
            <p:spPr bwMode="auto">
              <a:xfrm>
                <a:off x="7179183" y="3621591"/>
                <a:ext cx="6363" cy="66607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</p:grpSp>
      <p:pic>
        <p:nvPicPr>
          <p:cNvPr id="61" name="Picture 60" descr="D:\Documents And Settings\GQR7802\Local Settings\Temporary Internet Files\Content.IE5\HNYX0581\MC900441310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5417" y="2867241"/>
            <a:ext cx="174592" cy="145888"/>
          </a:xfrm>
          <a:prstGeom prst="rect">
            <a:avLst/>
          </a:prstGeom>
          <a:noFill/>
        </p:spPr>
      </p:pic>
      <p:grpSp>
        <p:nvGrpSpPr>
          <p:cNvPr id="62" name="Group 61"/>
          <p:cNvGrpSpPr/>
          <p:nvPr/>
        </p:nvGrpSpPr>
        <p:grpSpPr>
          <a:xfrm>
            <a:off x="4496563" y="1923505"/>
            <a:ext cx="911739" cy="636433"/>
            <a:chOff x="4543645" y="2274465"/>
            <a:chExt cx="1044243" cy="636433"/>
          </a:xfrm>
        </p:grpSpPr>
        <p:grpSp>
          <p:nvGrpSpPr>
            <p:cNvPr id="63" name="Group 62"/>
            <p:cNvGrpSpPr/>
            <p:nvPr/>
          </p:nvGrpSpPr>
          <p:grpSpPr>
            <a:xfrm>
              <a:off x="4543645" y="2274465"/>
              <a:ext cx="1044243" cy="338554"/>
              <a:chOff x="4828614" y="356235"/>
              <a:chExt cx="925305" cy="426287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828614" y="362763"/>
                <a:ext cx="925305" cy="41151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863463" y="356235"/>
                <a:ext cx="849280" cy="42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>
                    <a:solidFill>
                      <a:schemeClr val="bg1"/>
                    </a:solidFill>
                    <a:latin typeface="+mn-lt"/>
                  </a:rPr>
                  <a:t>AANKONDIGER</a:t>
                </a:r>
              </a:p>
              <a:p>
                <a:pPr algn="ctr"/>
                <a:r>
                  <a:rPr lang="en-GB" sz="800" b="1" dirty="0">
                    <a:solidFill>
                      <a:schemeClr val="bg1"/>
                    </a:solidFill>
                    <a:latin typeface="+mn-lt"/>
                  </a:rPr>
                  <a:t>AANNEMER</a:t>
                </a:r>
              </a:p>
            </p:txBody>
          </p:sp>
        </p:grpSp>
        <p:sp>
          <p:nvSpPr>
            <p:cNvPr id="64" name="Rectangular Callout 50"/>
            <p:cNvSpPr>
              <a:spLocks noChangeArrowheads="1"/>
            </p:cNvSpPr>
            <p:nvPr/>
          </p:nvSpPr>
          <p:spPr bwMode="auto">
            <a:xfrm>
              <a:off x="5254865" y="2720302"/>
              <a:ext cx="311625" cy="190596"/>
            </a:xfrm>
            <a:prstGeom prst="wedgeRectCallout">
              <a:avLst>
                <a:gd name="adj1" fmla="val 115621"/>
                <a:gd name="adj2" fmla="val -35616"/>
              </a:avLst>
            </a:prstGeom>
            <a:solidFill>
              <a:srgbClr val="92D050"/>
            </a:solidFill>
            <a:ln w="31750" algn="ctr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chemeClr val="bg1"/>
                  </a:solidFill>
                  <a:latin typeface="+mn-lt"/>
                </a:rPr>
                <a:t>OK!</a:t>
              </a:r>
              <a:endParaRPr lang="nl-BE" altLang="en-US" sz="1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640450" y="3979959"/>
            <a:ext cx="6870343" cy="1902255"/>
            <a:chOff x="2881546" y="4010003"/>
            <a:chExt cx="6870343" cy="1902255"/>
          </a:xfrm>
        </p:grpSpPr>
        <p:grpSp>
          <p:nvGrpSpPr>
            <p:cNvPr id="68" name="Group 67"/>
            <p:cNvGrpSpPr/>
            <p:nvPr/>
          </p:nvGrpSpPr>
          <p:grpSpPr>
            <a:xfrm>
              <a:off x="2881546" y="4209664"/>
              <a:ext cx="6870343" cy="1702594"/>
              <a:chOff x="1099707" y="2310056"/>
              <a:chExt cx="9695275" cy="287539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099707" y="2310056"/>
                <a:ext cx="9695275" cy="2875398"/>
                <a:chOff x="1099707" y="2310056"/>
                <a:chExt cx="9695275" cy="2875398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1099707" y="4053114"/>
                  <a:ext cx="900401" cy="467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b="1" dirty="0">
                      <a:latin typeface="+mn-lt"/>
                    </a:rPr>
                    <a:t>A</a:t>
                  </a:r>
                  <a:r>
                    <a:rPr lang="en-GB" sz="1200" dirty="0"/>
                    <a:t> 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1114990" y="4717649"/>
                  <a:ext cx="900401" cy="467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b="1" dirty="0">
                      <a:latin typeface="+mn-lt"/>
                    </a:rPr>
                    <a:t>B</a:t>
                  </a:r>
                  <a:r>
                    <a:rPr lang="en-GB" sz="1200" dirty="0"/>
                    <a:t> </a:t>
                  </a:r>
                </a:p>
              </p:txBody>
            </p:sp>
            <p:grpSp>
              <p:nvGrpSpPr>
                <p:cNvPr id="80" name="Group 79"/>
                <p:cNvGrpSpPr/>
                <p:nvPr/>
              </p:nvGrpSpPr>
              <p:grpSpPr>
                <a:xfrm>
                  <a:off x="1743698" y="2310056"/>
                  <a:ext cx="9051284" cy="2742976"/>
                  <a:chOff x="1743698" y="2310056"/>
                  <a:chExt cx="9051284" cy="2742976"/>
                </a:xfrm>
              </p:grpSpPr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64431" y="2568735"/>
                    <a:ext cx="1786385" cy="1062429"/>
                  </a:xfrm>
                  <a:prstGeom prst="rect">
                    <a:avLst/>
                  </a:prstGeom>
                </p:spPr>
              </p:pic>
              <p:cxnSp>
                <p:nvCxnSpPr>
                  <p:cNvPr id="83" name="Straight Connector 14"/>
                  <p:cNvCxnSpPr/>
                  <p:nvPr/>
                </p:nvCxnSpPr>
                <p:spPr bwMode="auto">
                  <a:xfrm flipV="1">
                    <a:off x="1758705" y="4281620"/>
                    <a:ext cx="8201850" cy="2608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22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4" name="Straight Connector 14"/>
                  <p:cNvCxnSpPr/>
                  <p:nvPr/>
                </p:nvCxnSpPr>
                <p:spPr bwMode="auto">
                  <a:xfrm flipV="1">
                    <a:off x="1758705" y="4951255"/>
                    <a:ext cx="8201850" cy="2608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2225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85" name="Chevron 29"/>
                  <p:cNvSpPr>
                    <a:spLocks noChangeArrowheads="1"/>
                  </p:cNvSpPr>
                  <p:nvPr/>
                </p:nvSpPr>
                <p:spPr bwMode="auto">
                  <a:xfrm>
                    <a:off x="2385556" y="4234235"/>
                    <a:ext cx="142875" cy="144463"/>
                  </a:xfrm>
                  <a:prstGeom prst="chevron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31750" algn="ctr">
                    <a:solidFill>
                      <a:srgbClr val="007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86" name="Chevron 3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375760" y="4908570"/>
                    <a:ext cx="142875" cy="144462"/>
                  </a:xfrm>
                  <a:prstGeom prst="chevron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31750" algn="ctr">
                    <a:solidFill>
                      <a:srgbClr val="007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6555874" y="3766500"/>
                    <a:ext cx="1596067" cy="4158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dirty="0">
                        <a:solidFill>
                          <a:schemeClr val="accent3"/>
                        </a:solidFill>
                        <a:latin typeface="+mn-lt"/>
                      </a:rPr>
                      <a:t>VA</a:t>
                    </a:r>
                  </a:p>
                </p:txBody>
              </p:sp>
              <p:sp>
                <p:nvSpPr>
                  <p:cNvPr id="88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862760" y="4247431"/>
                    <a:ext cx="106363" cy="10795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0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8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9440073" y="4221208"/>
                    <a:ext cx="122237" cy="12065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175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endParaRPr lang="en-US" altLang="en-US"/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1743698" y="3702225"/>
                    <a:ext cx="900401" cy="467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 err="1">
                        <a:latin typeface="+mn-lt"/>
                      </a:rPr>
                      <a:t>Lokeren</a:t>
                    </a:r>
                    <a:r>
                      <a:rPr lang="en-GB" sz="1200" dirty="0"/>
                      <a:t> </a:t>
                    </a: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9358848" y="3701026"/>
                    <a:ext cx="1436134" cy="467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 err="1">
                        <a:latin typeface="+mn-lt"/>
                      </a:rPr>
                      <a:t>Dendermonde</a:t>
                    </a:r>
                    <a:r>
                      <a:rPr lang="en-GB" sz="1200" dirty="0"/>
                      <a:t> </a:t>
                    </a:r>
                  </a:p>
                </p:txBody>
              </p:sp>
              <p:pic>
                <p:nvPicPr>
                  <p:cNvPr id="92" name="Picture 9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49617" y="2584016"/>
                    <a:ext cx="174298" cy="298564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06151" y="2310056"/>
                    <a:ext cx="165063" cy="282744"/>
                  </a:xfrm>
                  <a:prstGeom prst="rect">
                    <a:avLst/>
                  </a:prstGeom>
                </p:spPr>
              </p:pic>
              <p:cxnSp>
                <p:nvCxnSpPr>
                  <p:cNvPr id="94" name="Straight Arrow Connector 93"/>
                  <p:cNvCxnSpPr>
                    <a:endCxn id="88" idx="0"/>
                  </p:cNvCxnSpPr>
                  <p:nvPr/>
                </p:nvCxnSpPr>
                <p:spPr>
                  <a:xfrm flipH="1">
                    <a:off x="2915942" y="3309426"/>
                    <a:ext cx="2638595" cy="938005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Arrow Connector 94"/>
                  <p:cNvCxnSpPr/>
                  <p:nvPr/>
                </p:nvCxnSpPr>
                <p:spPr>
                  <a:xfrm>
                    <a:off x="5826381" y="3309426"/>
                    <a:ext cx="3615800" cy="974579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Arrow Connector 95"/>
                  <p:cNvCxnSpPr>
                    <a:stCxn id="92" idx="3"/>
                    <a:endCxn id="93" idx="1"/>
                  </p:cNvCxnSpPr>
                  <p:nvPr/>
                </p:nvCxnSpPr>
                <p:spPr>
                  <a:xfrm flipV="1">
                    <a:off x="5723915" y="2451428"/>
                    <a:ext cx="1082236" cy="281870"/>
                  </a:xfrm>
                  <a:prstGeom prst="straightConnector1">
                    <a:avLst/>
                  </a:prstGeom>
                  <a:ln w="19050">
                    <a:solidFill>
                      <a:srgbClr val="0070C0"/>
                    </a:solidFill>
                    <a:prstDash val="solid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97" name="Picture 96" descr="D:\Documents And Settings\GQR7802\Local Settings\Temporary Internet Files\Content.IE5\HNYX0581\MC900441310[1].png"/>
                  <p:cNvPicPr/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192447" y="2445074"/>
                    <a:ext cx="246380" cy="24638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97" descr="D:\Documents And Settings\GQR7802\Local Settings\Temporary Internet Files\Content.IE5\HNYX0581\MC900441310[1].png"/>
                  <p:cNvPicPr/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151372" y="3661180"/>
                    <a:ext cx="246380" cy="246380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99" name="Straight Arrow Connector 98"/>
                  <p:cNvCxnSpPr/>
                  <p:nvPr/>
                </p:nvCxnSpPr>
                <p:spPr>
                  <a:xfrm flipH="1">
                    <a:off x="5829665" y="2768834"/>
                    <a:ext cx="847520" cy="2951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00" name="Picture 99" descr="D:\Documents And Settings\GQR7802\Local Settings\Temporary Internet Files\Content.IE5\HNYX0581\MC900441310[1].png"/>
                  <p:cNvPicPr/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185515" y="2775983"/>
                    <a:ext cx="246380" cy="246380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3842" y="2902440"/>
                  <a:ext cx="297183" cy="702069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oup 74"/>
              <p:cNvGrpSpPr/>
              <p:nvPr/>
            </p:nvGrpSpPr>
            <p:grpSpPr>
              <a:xfrm>
                <a:off x="2071135" y="3604509"/>
                <a:ext cx="7797236" cy="683155"/>
                <a:chOff x="2071135" y="3604509"/>
                <a:chExt cx="7797236" cy="683155"/>
              </a:xfrm>
            </p:grpSpPr>
            <p:cxnSp>
              <p:nvCxnSpPr>
                <p:cNvPr id="76" name="Straight Connector 111"/>
                <p:cNvCxnSpPr/>
                <p:nvPr/>
              </p:nvCxnSpPr>
              <p:spPr bwMode="auto">
                <a:xfrm>
                  <a:off x="2071135" y="3604509"/>
                  <a:ext cx="7797236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Rechte verbindingslijn met pijl 102"/>
                <p:cNvCxnSpPr/>
                <p:nvPr/>
              </p:nvCxnSpPr>
              <p:spPr bwMode="auto">
                <a:xfrm>
                  <a:off x="7179183" y="3621591"/>
                  <a:ext cx="6363" cy="666073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3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</p:grpSp>
        </p:grpSp>
        <p:grpSp>
          <p:nvGrpSpPr>
            <p:cNvPr id="69" name="Group 68"/>
            <p:cNvGrpSpPr/>
            <p:nvPr/>
          </p:nvGrpSpPr>
          <p:grpSpPr>
            <a:xfrm>
              <a:off x="3647728" y="4010003"/>
              <a:ext cx="2112019" cy="667122"/>
              <a:chOff x="3475869" y="2274465"/>
              <a:chExt cx="2112019" cy="667122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4543645" y="2274465"/>
                <a:ext cx="1044243" cy="369332"/>
                <a:chOff x="4828614" y="356235"/>
                <a:chExt cx="925305" cy="465041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4828614" y="362763"/>
                  <a:ext cx="925305" cy="41151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863463" y="356235"/>
                  <a:ext cx="849280" cy="465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solidFill>
                        <a:schemeClr val="bg1"/>
                      </a:solidFill>
                      <a:latin typeface="+mn-lt"/>
                    </a:rPr>
                    <a:t>AANKONDIGER</a:t>
                  </a:r>
                </a:p>
                <a:p>
                  <a:pPr algn="ctr"/>
                  <a:r>
                    <a:rPr lang="en-GB" sz="900" b="1" dirty="0">
                      <a:solidFill>
                        <a:schemeClr val="bg1"/>
                      </a:solidFill>
                      <a:latin typeface="+mn-lt"/>
                    </a:rPr>
                    <a:t>AANNEMER</a:t>
                  </a:r>
                </a:p>
              </p:txBody>
            </p:sp>
          </p:grpSp>
          <p:sp>
            <p:nvSpPr>
              <p:cNvPr id="71" name="Rectangular Callout 50"/>
              <p:cNvSpPr>
                <a:spLocks noChangeArrowheads="1"/>
              </p:cNvSpPr>
              <p:nvPr/>
            </p:nvSpPr>
            <p:spPr bwMode="auto">
              <a:xfrm>
                <a:off x="3475869" y="2744373"/>
                <a:ext cx="2092475" cy="197214"/>
              </a:xfrm>
              <a:prstGeom prst="wedgeRectCallout">
                <a:avLst>
                  <a:gd name="adj1" fmla="val 63475"/>
                  <a:gd name="adj2" fmla="val 18848"/>
                </a:avLst>
              </a:prstGeom>
              <a:solidFill>
                <a:srgbClr val="92D050"/>
              </a:solidFill>
              <a:ln w="31750" algn="ctr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00" b="1" dirty="0">
                    <a:solidFill>
                      <a:schemeClr val="bg1"/>
                    </a:solidFill>
                    <a:latin typeface="+mn-lt"/>
                  </a:rPr>
                  <a:t>DE WERKEN KUNNEN HERVATTEN</a:t>
                </a:r>
                <a:endParaRPr lang="nl-BE" alt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00B450B-93B6-41BB-B9B3-8E02891B7F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8067" y="4303583"/>
            <a:ext cx="564295" cy="463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F438E8-D0FB-4AC5-803D-3FF799406E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9698" y="2079057"/>
            <a:ext cx="365792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6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Validatie van de theoretische studie ten opzichte van het terrein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Basisberekeningen</a:t>
            </a:r>
          </a:p>
          <a:p>
            <a:pPr algn="ctr"/>
            <a:r>
              <a:rPr lang="en-US" sz="1200"/>
              <a:t>Theoretische studie</a:t>
            </a:r>
          </a:p>
        </p:txBody>
      </p:sp>
      <p:sp>
        <p:nvSpPr>
          <p:cNvPr id="33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200" dirty="0"/>
              <a:t>Bepalen van de plaats van opstelling van de aankondiger</a:t>
            </a:r>
            <a:endParaRPr lang="en-US" sz="1200" dirty="0"/>
          </a:p>
        </p:txBody>
      </p:sp>
      <p:sp>
        <p:nvSpPr>
          <p:cNvPr id="36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Briefing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Controle</a:t>
            </a:r>
            <a:r>
              <a:rPr lang="en-US" sz="1200" dirty="0"/>
              <a:t> van de </a:t>
            </a:r>
            <a:r>
              <a:rPr lang="en-US" sz="1200" dirty="0" err="1"/>
              <a:t>uitrusting</a:t>
            </a:r>
            <a:r>
              <a:rPr lang="en-US" sz="1200" dirty="0"/>
              <a:t> van de </a:t>
            </a:r>
            <a:r>
              <a:rPr lang="en-US" sz="1200" dirty="0" err="1"/>
              <a:t>aankondiger</a:t>
            </a:r>
            <a:endParaRPr lang="en-US" sz="1200" dirty="0"/>
          </a:p>
        </p:txBody>
      </p:sp>
      <p:sp>
        <p:nvSpPr>
          <p:cNvPr id="38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/>
              <a:t>Opstelling</a:t>
            </a:r>
            <a:r>
              <a:rPr lang="en-US" sz="1200" dirty="0"/>
              <a:t>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Voorafgaande</a:t>
            </a:r>
            <a:r>
              <a:rPr lang="en-US" sz="1200" dirty="0"/>
              <a:t> </a:t>
            </a:r>
            <a:r>
              <a:rPr lang="en-US" sz="1200" dirty="0" err="1"/>
              <a:t>testen</a:t>
            </a:r>
            <a:endParaRPr lang="en-US" sz="1200" dirty="0"/>
          </a:p>
        </p:txBody>
      </p:sp>
      <p:sp>
        <p:nvSpPr>
          <p:cNvPr id="40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Werking van het beveiligingssysteem</a:t>
            </a:r>
          </a:p>
        </p:txBody>
      </p:sp>
      <p:sp>
        <p:nvSpPr>
          <p:cNvPr id="42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Einde van de werken</a:t>
            </a:r>
          </a:p>
          <a:p>
            <a:pPr algn="ctr"/>
            <a:r>
              <a:rPr lang="en-US" sz="1200"/>
              <a:t>Stopzetting van de beveiliging</a:t>
            </a:r>
          </a:p>
        </p:txBody>
      </p:sp>
      <p:sp>
        <p:nvSpPr>
          <p:cNvPr id="44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01751" y="2320093"/>
            <a:ext cx="4646515" cy="2290914"/>
            <a:chOff x="377750" y="2514048"/>
            <a:chExt cx="4646515" cy="2290914"/>
          </a:xfrm>
        </p:grpSpPr>
        <p:sp>
          <p:nvSpPr>
            <p:cNvPr id="46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77750" y="2514048"/>
              <a:ext cx="4554551" cy="2290914"/>
              <a:chOff x="377750" y="2514048"/>
              <a:chExt cx="4554551" cy="2290914"/>
            </a:xfrm>
          </p:grpSpPr>
          <p:sp>
            <p:nvSpPr>
              <p:cNvPr id="48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49" name="Wolkvormige toelichting 17"/>
              <p:cNvSpPr/>
              <p:nvPr/>
            </p:nvSpPr>
            <p:spPr bwMode="auto">
              <a:xfrm>
                <a:off x="377750" y="2514048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 b="1" dirty="0">
                    <a:solidFill>
                      <a:schemeClr val="accent1"/>
                    </a:solidFill>
                  </a:rPr>
                  <a:t>Een beveiligingssysteem opstellen? Hoe doe ik dat?</a:t>
                </a:r>
              </a:p>
            </p:txBody>
          </p:sp>
          <p:sp>
            <p:nvSpPr>
              <p:cNvPr id="50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5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393719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516986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2" y="4925282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82" y="2890837"/>
            <a:ext cx="792299" cy="13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31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1322491" y="388187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Einde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werken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895350" indent="-895350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Stopzetting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het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beveiligingssysteem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met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aankondiger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678308" y="222360"/>
            <a:ext cx="3288300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7: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Einde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werken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stopzetten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9768" y="92904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9768" y="297493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9768" y="492562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31" name="Ovaal 21"/>
          <p:cNvSpPr>
            <a:spLocks noChangeAspect="1"/>
          </p:cNvSpPr>
          <p:nvPr/>
        </p:nvSpPr>
        <p:spPr bwMode="auto">
          <a:xfrm>
            <a:off x="546272" y="456623"/>
            <a:ext cx="642331" cy="642331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7408" y="1098322"/>
            <a:ext cx="8182286" cy="5293162"/>
            <a:chOff x="1695095" y="1110958"/>
            <a:chExt cx="8182286" cy="5293162"/>
          </a:xfrm>
        </p:grpSpPr>
        <p:sp>
          <p:nvSpPr>
            <p:cNvPr id="37" name="Rounded Rectangle 122"/>
            <p:cNvSpPr>
              <a:spLocks noChangeArrowheads="1"/>
            </p:cNvSpPr>
            <p:nvPr/>
          </p:nvSpPr>
          <p:spPr bwMode="auto">
            <a:xfrm>
              <a:off x="1728468" y="2465459"/>
              <a:ext cx="701675" cy="4619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nl-BE" sz="900" b="1" dirty="0">
                  <a:latin typeface="+mn-lt"/>
                </a:rPr>
                <a:t>werken</a:t>
              </a:r>
            </a:p>
          </p:txBody>
        </p:sp>
        <p:cxnSp>
          <p:nvCxnSpPr>
            <p:cNvPr id="38" name="Straight Arrow Connector 135"/>
            <p:cNvCxnSpPr>
              <a:cxnSpLocks noChangeShapeType="1"/>
            </p:cNvCxnSpPr>
            <p:nvPr/>
          </p:nvCxnSpPr>
          <p:spPr bwMode="auto">
            <a:xfrm>
              <a:off x="2060361" y="1539701"/>
              <a:ext cx="0" cy="629692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057069" y="2199364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2057839" y="2945176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Arrow Connector 135"/>
            <p:cNvCxnSpPr>
              <a:cxnSpLocks noChangeShapeType="1"/>
            </p:cNvCxnSpPr>
            <p:nvPr/>
          </p:nvCxnSpPr>
          <p:spPr bwMode="auto">
            <a:xfrm flipH="1">
              <a:off x="2057626" y="3242760"/>
              <a:ext cx="0" cy="1002230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  <p:sp>
          <p:nvSpPr>
            <p:cNvPr id="42" name="Rounded Rectangle 122"/>
            <p:cNvSpPr>
              <a:spLocks noChangeArrowheads="1"/>
            </p:cNvSpPr>
            <p:nvPr/>
          </p:nvSpPr>
          <p:spPr bwMode="auto">
            <a:xfrm>
              <a:off x="1695095" y="4628561"/>
              <a:ext cx="701675" cy="4619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nl-BE" sz="900" b="1" dirty="0">
                  <a:latin typeface="+mn-lt"/>
                </a:rPr>
                <a:t>werken beëindigd 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2054150" y="4266187"/>
              <a:ext cx="0" cy="34180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5858" y="5508971"/>
              <a:ext cx="10324" cy="781183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 bwMode="auto">
            <a:xfrm>
              <a:off x="2063976" y="5105565"/>
              <a:ext cx="0" cy="3759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6" name="Group 45"/>
            <p:cNvGrpSpPr/>
            <p:nvPr/>
          </p:nvGrpSpPr>
          <p:grpSpPr>
            <a:xfrm>
              <a:off x="2495600" y="1110958"/>
              <a:ext cx="6184271" cy="2487249"/>
              <a:chOff x="1839392" y="1484785"/>
              <a:chExt cx="7608366" cy="2922772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495600" y="1484785"/>
                <a:ext cx="6952158" cy="2829214"/>
                <a:chOff x="1743698" y="2310056"/>
                <a:chExt cx="9217472" cy="2742976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4431" y="2568735"/>
                  <a:ext cx="1786385" cy="1062429"/>
                </a:xfrm>
                <a:prstGeom prst="rect">
                  <a:avLst/>
                </a:prstGeom>
              </p:spPr>
            </p:pic>
            <p:cxnSp>
              <p:nvCxnSpPr>
                <p:cNvPr id="89" name="Straight Connector 14"/>
                <p:cNvCxnSpPr/>
                <p:nvPr/>
              </p:nvCxnSpPr>
              <p:spPr bwMode="auto">
                <a:xfrm flipV="1">
                  <a:off x="1758705" y="4281620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Straight Connector 14"/>
                <p:cNvCxnSpPr/>
                <p:nvPr/>
              </p:nvCxnSpPr>
              <p:spPr bwMode="auto">
                <a:xfrm flipV="1">
                  <a:off x="1758705" y="4951255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1" name="Chevron 29"/>
                <p:cNvSpPr>
                  <a:spLocks noChangeArrowheads="1"/>
                </p:cNvSpPr>
                <p:nvPr/>
              </p:nvSpPr>
              <p:spPr bwMode="auto">
                <a:xfrm>
                  <a:off x="2385556" y="4234235"/>
                  <a:ext cx="142875" cy="144463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92" name="Chevron 30"/>
                <p:cNvSpPr>
                  <a:spLocks noChangeAspect="1"/>
                </p:cNvSpPr>
                <p:nvPr/>
              </p:nvSpPr>
              <p:spPr bwMode="auto">
                <a:xfrm flipH="1">
                  <a:off x="2375760" y="4908570"/>
                  <a:ext cx="142875" cy="14446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93" name="Oval 63"/>
                <p:cNvSpPr>
                  <a:spLocks noChangeArrowheads="1"/>
                </p:cNvSpPr>
                <p:nvPr/>
              </p:nvSpPr>
              <p:spPr bwMode="auto">
                <a:xfrm>
                  <a:off x="2909752" y="4252504"/>
                  <a:ext cx="106363" cy="107950"/>
                </a:xfrm>
                <a:prstGeom prst="ellipse">
                  <a:avLst/>
                </a:prstGeom>
                <a:solidFill>
                  <a:srgbClr val="FF0000"/>
                </a:solidFill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94" name="Rectangle 18"/>
                <p:cNvSpPr>
                  <a:spLocks noChangeArrowheads="1"/>
                </p:cNvSpPr>
                <p:nvPr/>
              </p:nvSpPr>
              <p:spPr bwMode="auto">
                <a:xfrm>
                  <a:off x="9440073" y="4221208"/>
                  <a:ext cx="122237" cy="1206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1743698" y="3797353"/>
                  <a:ext cx="1037815" cy="315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Lokeren</a:t>
                  </a:r>
                  <a:r>
                    <a:rPr lang="en-GB" sz="1200" dirty="0"/>
                    <a:t> </a:t>
                  </a: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9343969" y="3776864"/>
                  <a:ext cx="1617201" cy="280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Dendermonde</a:t>
                  </a:r>
                  <a:endParaRPr lang="en-GB" sz="1200" dirty="0"/>
                </a:p>
              </p:txBody>
            </p:sp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9617" y="2584016"/>
                  <a:ext cx="174298" cy="298564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6151" y="2310056"/>
                  <a:ext cx="165063" cy="282744"/>
                </a:xfrm>
                <a:prstGeom prst="rect">
                  <a:avLst/>
                </a:prstGeom>
              </p:spPr>
            </p:pic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3009630" y="3250161"/>
                  <a:ext cx="2537262" cy="9837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>
                  <a:off x="5818736" y="3250161"/>
                  <a:ext cx="3615801" cy="97457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>
                  <a:stCxn id="97" idx="3"/>
                  <a:endCxn id="98" idx="1"/>
                </p:cNvCxnSpPr>
                <p:nvPr/>
              </p:nvCxnSpPr>
              <p:spPr>
                <a:xfrm flipV="1">
                  <a:off x="5723915" y="2451428"/>
                  <a:ext cx="1082236" cy="281870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prstDash val="solid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2" name="Picture 101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192447" y="2445074"/>
                  <a:ext cx="246380" cy="2463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" name="Picture 102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994801" y="3690830"/>
                  <a:ext cx="246379" cy="24638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104" name="Straight Arrow Connector 103"/>
                <p:cNvCxnSpPr/>
                <p:nvPr/>
              </p:nvCxnSpPr>
              <p:spPr>
                <a:xfrm flipH="1">
                  <a:off x="5829665" y="2768834"/>
                  <a:ext cx="847520" cy="2951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5" name="Picture 104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057704" y="3741773"/>
                  <a:ext cx="246379" cy="2463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6" name="Picture 105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185515" y="2775983"/>
                  <a:ext cx="246380" cy="24638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83" name="TextBox 82"/>
              <p:cNvSpPr txBox="1"/>
              <p:nvPr/>
            </p:nvSpPr>
            <p:spPr>
              <a:xfrm>
                <a:off x="1839392" y="3383378"/>
                <a:ext cx="900400" cy="325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A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839392" y="4082055"/>
                <a:ext cx="900400" cy="325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B</a:t>
                </a:r>
                <a:r>
                  <a:rPr lang="en-GB" sz="1200" dirty="0"/>
                  <a:t> </a:t>
                </a:r>
              </a:p>
            </p:txBody>
          </p:sp>
          <p:cxnSp>
            <p:nvCxnSpPr>
              <p:cNvPr id="85" name="Straight Connector 111"/>
              <p:cNvCxnSpPr/>
              <p:nvPr/>
            </p:nvCxnSpPr>
            <p:spPr bwMode="auto">
              <a:xfrm>
                <a:off x="2640055" y="2822924"/>
                <a:ext cx="585817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Rechte verbindingslijn met pijl 102"/>
              <p:cNvCxnSpPr/>
              <p:nvPr/>
            </p:nvCxnSpPr>
            <p:spPr bwMode="auto">
              <a:xfrm>
                <a:off x="6216618" y="2822924"/>
                <a:ext cx="0" cy="69541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87" name="Tekstvak 104"/>
              <p:cNvSpPr txBox="1"/>
              <p:nvPr/>
            </p:nvSpPr>
            <p:spPr bwMode="auto">
              <a:xfrm>
                <a:off x="5905758" y="3047601"/>
                <a:ext cx="865187" cy="2893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BE" sz="1000" dirty="0">
                    <a:solidFill>
                      <a:schemeClr val="accent3"/>
                    </a:solidFill>
                    <a:latin typeface="+mn-lt"/>
                  </a:rPr>
                  <a:t>VA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602403" y="3954072"/>
              <a:ext cx="7274978" cy="2450048"/>
              <a:chOff x="1099799" y="1975225"/>
              <a:chExt cx="9409628" cy="317762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099799" y="4130542"/>
                <a:ext cx="900400" cy="35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A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10089" y="4793589"/>
                <a:ext cx="900400" cy="35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b="1" dirty="0">
                    <a:latin typeface="+mn-lt"/>
                  </a:rPr>
                  <a:t>B</a:t>
                </a:r>
                <a:r>
                  <a:rPr lang="en-GB" sz="1200" dirty="0"/>
                  <a:t> </a:t>
                </a: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3645069" y="1975225"/>
                <a:ext cx="1667776" cy="479010"/>
                <a:chOff x="3960427" y="350410"/>
                <a:chExt cx="1477818" cy="603142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3960427" y="375520"/>
                  <a:ext cx="1477818" cy="56587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4016230" y="350410"/>
                  <a:ext cx="1382714" cy="603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solidFill>
                        <a:schemeClr val="bg1"/>
                      </a:solidFill>
                      <a:latin typeface="+mn-lt"/>
                    </a:rPr>
                    <a:t>AANKONDIGER</a:t>
                  </a:r>
                </a:p>
                <a:p>
                  <a:pPr algn="ctr"/>
                  <a:r>
                    <a:rPr lang="en-GB" sz="900" b="1" dirty="0">
                      <a:solidFill>
                        <a:schemeClr val="bg1"/>
                      </a:solidFill>
                      <a:latin typeface="+mn-lt"/>
                    </a:rPr>
                    <a:t>AANNEMER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682528" y="2310056"/>
                <a:ext cx="8826899" cy="2742976"/>
                <a:chOff x="1682528" y="2310056"/>
                <a:chExt cx="8826899" cy="2742976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4431" y="2568735"/>
                  <a:ext cx="1786385" cy="1062429"/>
                </a:xfrm>
                <a:prstGeom prst="rect">
                  <a:avLst/>
                </a:prstGeom>
              </p:spPr>
            </p:pic>
            <p:cxnSp>
              <p:nvCxnSpPr>
                <p:cNvPr id="63" name="Straight Connector 14"/>
                <p:cNvCxnSpPr/>
                <p:nvPr/>
              </p:nvCxnSpPr>
              <p:spPr bwMode="auto">
                <a:xfrm flipV="1">
                  <a:off x="1758705" y="4281620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14"/>
                <p:cNvCxnSpPr/>
                <p:nvPr/>
              </p:nvCxnSpPr>
              <p:spPr bwMode="auto">
                <a:xfrm flipV="1">
                  <a:off x="1758705" y="4951255"/>
                  <a:ext cx="8201850" cy="26080"/>
                </a:xfrm>
                <a:prstGeom prst="line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5" name="Chevron 29"/>
                <p:cNvSpPr>
                  <a:spLocks noChangeArrowheads="1"/>
                </p:cNvSpPr>
                <p:nvPr/>
              </p:nvSpPr>
              <p:spPr bwMode="auto">
                <a:xfrm>
                  <a:off x="2385556" y="4234235"/>
                  <a:ext cx="142875" cy="144463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66" name="Chevron 30"/>
                <p:cNvSpPr>
                  <a:spLocks noChangeAspect="1"/>
                </p:cNvSpPr>
                <p:nvPr/>
              </p:nvSpPr>
              <p:spPr bwMode="auto">
                <a:xfrm flipH="1">
                  <a:off x="2375760" y="4908570"/>
                  <a:ext cx="142875" cy="144462"/>
                </a:xfrm>
                <a:prstGeom prst="chevron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1750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67" name="Oval 63"/>
                <p:cNvSpPr>
                  <a:spLocks noChangeArrowheads="1"/>
                </p:cNvSpPr>
                <p:nvPr/>
              </p:nvSpPr>
              <p:spPr bwMode="auto">
                <a:xfrm>
                  <a:off x="2862760" y="4247431"/>
                  <a:ext cx="106363" cy="107950"/>
                </a:xfrm>
                <a:prstGeom prst="ellipse">
                  <a:avLst/>
                </a:prstGeom>
                <a:solidFill>
                  <a:srgbClr val="FF0000"/>
                </a:solidFill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68" name="Rectangle 18"/>
                <p:cNvSpPr>
                  <a:spLocks noChangeArrowheads="1"/>
                </p:cNvSpPr>
                <p:nvPr/>
              </p:nvSpPr>
              <p:spPr bwMode="auto">
                <a:xfrm>
                  <a:off x="9440073" y="4221208"/>
                  <a:ext cx="122237" cy="12065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1682528" y="3767051"/>
                  <a:ext cx="900400" cy="3193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Lokeren</a:t>
                  </a:r>
                  <a:r>
                    <a:rPr lang="en-GB" sz="1000" dirty="0">
                      <a:latin typeface="+mn-lt"/>
                    </a:rPr>
                    <a:t> 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9230865" y="3763832"/>
                  <a:ext cx="1278562" cy="3193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 err="1">
                      <a:latin typeface="+mn-lt"/>
                    </a:rPr>
                    <a:t>Dendermonde</a:t>
                  </a:r>
                  <a:r>
                    <a:rPr lang="en-GB" sz="1000" dirty="0">
                      <a:latin typeface="+mn-lt"/>
                    </a:rPr>
                    <a:t> </a:t>
                  </a:r>
                </a:p>
              </p:txBody>
            </p:sp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9617" y="2584016"/>
                  <a:ext cx="174298" cy="298564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6151" y="2310056"/>
                  <a:ext cx="165063" cy="282744"/>
                </a:xfrm>
                <a:prstGeom prst="rect">
                  <a:avLst/>
                </a:prstGeom>
              </p:spPr>
            </p:pic>
            <p:cxnSp>
              <p:nvCxnSpPr>
                <p:cNvPr id="73" name="Straight Arrow Connector 72"/>
                <p:cNvCxnSpPr>
                  <a:endCxn id="67" idx="0"/>
                </p:cNvCxnSpPr>
                <p:nvPr/>
              </p:nvCxnSpPr>
              <p:spPr>
                <a:xfrm flipH="1">
                  <a:off x="2915942" y="3309426"/>
                  <a:ext cx="2638595" cy="93800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5826381" y="3309426"/>
                  <a:ext cx="3615800" cy="97457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>
                  <a:stCxn id="71" idx="3"/>
                  <a:endCxn id="72" idx="1"/>
                </p:cNvCxnSpPr>
                <p:nvPr/>
              </p:nvCxnSpPr>
              <p:spPr>
                <a:xfrm flipV="1">
                  <a:off x="5723915" y="2451428"/>
                  <a:ext cx="1082236" cy="281870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prstDash val="solid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6" name="Picture 75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192447" y="2445074"/>
                  <a:ext cx="246380" cy="24638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77" name="Straight Arrow Connector 76"/>
                <p:cNvCxnSpPr/>
                <p:nvPr/>
              </p:nvCxnSpPr>
              <p:spPr>
                <a:xfrm flipH="1">
                  <a:off x="5829665" y="2768834"/>
                  <a:ext cx="847520" cy="2951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8" name="Picture 77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703051" y="3726521"/>
                  <a:ext cx="246380" cy="246380"/>
                </a:xfrm>
                <a:prstGeom prst="rect">
                  <a:avLst/>
                </a:prstGeom>
                <a:noFill/>
              </p:spPr>
            </p:pic>
            <p:pic>
              <p:nvPicPr>
                <p:cNvPr id="79" name="Picture 78" descr="D:\Documents And Settings\GQR7802\Local Settings\Temporary Internet Files\Content.IE5\HNYX0581\MC900441310[1].pn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185515" y="2775983"/>
                  <a:ext cx="246380" cy="246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7" name="Group 56"/>
              <p:cNvGrpSpPr/>
              <p:nvPr/>
            </p:nvGrpSpPr>
            <p:grpSpPr>
              <a:xfrm>
                <a:off x="1801740" y="2889100"/>
                <a:ext cx="7797236" cy="1417290"/>
                <a:chOff x="1801740" y="2889100"/>
                <a:chExt cx="7797236" cy="1417290"/>
              </a:xfrm>
            </p:grpSpPr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1933" y="2889100"/>
                  <a:ext cx="296642" cy="700791"/>
                </a:xfrm>
                <a:prstGeom prst="rect">
                  <a:avLst/>
                </a:prstGeom>
              </p:spPr>
            </p:pic>
            <p:cxnSp>
              <p:nvCxnSpPr>
                <p:cNvPr id="59" name="Straight Connector 111"/>
                <p:cNvCxnSpPr/>
                <p:nvPr/>
              </p:nvCxnSpPr>
              <p:spPr bwMode="auto">
                <a:xfrm>
                  <a:off x="1801740" y="3610971"/>
                  <a:ext cx="7797236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Rechte verbindingslijn met pijl 102"/>
                <p:cNvCxnSpPr/>
                <p:nvPr/>
              </p:nvCxnSpPr>
              <p:spPr bwMode="auto">
                <a:xfrm>
                  <a:off x="6715145" y="3610971"/>
                  <a:ext cx="0" cy="695419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3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61" name="Tekstvak 104"/>
                <p:cNvSpPr txBox="1"/>
                <p:nvPr/>
              </p:nvSpPr>
              <p:spPr bwMode="auto">
                <a:xfrm>
                  <a:off x="6409900" y="3806819"/>
                  <a:ext cx="865187" cy="3193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nl-BE" sz="1000" dirty="0">
                      <a:solidFill>
                        <a:schemeClr val="accent3"/>
                      </a:solidFill>
                      <a:latin typeface="+mn-lt"/>
                    </a:rPr>
                    <a:t>VA</a:t>
                  </a:r>
                </a:p>
              </p:txBody>
            </p:sp>
          </p:grpSp>
        </p:grpSp>
        <p:pic>
          <p:nvPicPr>
            <p:cNvPr id="49" name="Picture 48" descr="D:\Documents And Settings\GQR7802\Local Settings\Temporary Internet Files\Content.IE5\HNYX0581\MC900441310[1].pn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2577" y="5304377"/>
              <a:ext cx="190487" cy="189967"/>
            </a:xfrm>
            <a:prstGeom prst="rect">
              <a:avLst/>
            </a:prstGeom>
            <a:noFill/>
          </p:spPr>
        </p:pic>
        <p:sp>
          <p:nvSpPr>
            <p:cNvPr id="50" name="Rectangular Callout 50"/>
            <p:cNvSpPr>
              <a:spLocks noChangeArrowheads="1"/>
            </p:cNvSpPr>
            <p:nvPr/>
          </p:nvSpPr>
          <p:spPr bwMode="auto">
            <a:xfrm>
              <a:off x="4406745" y="4408631"/>
              <a:ext cx="1212637" cy="138975"/>
            </a:xfrm>
            <a:prstGeom prst="wedgeRectCallout">
              <a:avLst>
                <a:gd name="adj1" fmla="val 79720"/>
                <a:gd name="adj2" fmla="val 193750"/>
              </a:avLst>
            </a:prstGeom>
            <a:solidFill>
              <a:srgbClr val="92D050"/>
            </a:solidFill>
            <a:ln w="31750" algn="ctr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WERKEN BEËINDIGD</a:t>
              </a:r>
              <a:endParaRPr lang="nl-BE" sz="8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1651" y="1692632"/>
              <a:ext cx="229346" cy="540332"/>
            </a:xfrm>
            <a:prstGeom prst="rect">
              <a:avLst/>
            </a:prstGeom>
          </p:spPr>
        </p:pic>
      </p:grpSp>
      <p:sp>
        <p:nvSpPr>
          <p:cNvPr id="107" name="Rounded Rectangle 106"/>
          <p:cNvSpPr/>
          <p:nvPr/>
        </p:nvSpPr>
        <p:spPr bwMode="auto">
          <a:xfrm>
            <a:off x="8635830" y="4091860"/>
            <a:ext cx="3351223" cy="984008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latin typeface="+mn-lt"/>
              </a:rPr>
              <a:t>Alvorens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werf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verlaten</a:t>
            </a:r>
            <a:r>
              <a:rPr lang="en-US" sz="1400" dirty="0">
                <a:latin typeface="+mn-lt"/>
              </a:rPr>
              <a:t>: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laatste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niets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achterblijft</a:t>
            </a:r>
            <a:r>
              <a:rPr lang="en-US" sz="1400" dirty="0">
                <a:latin typeface="+mn-lt"/>
              </a:rPr>
              <a:t> in de </a:t>
            </a:r>
            <a:r>
              <a:rPr lang="en-US" sz="1400" dirty="0" err="1">
                <a:latin typeface="+mn-lt"/>
              </a:rPr>
              <a:t>gevarenzone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748" y="3648765"/>
            <a:ext cx="383900" cy="5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5EDF26-7ACA-4E16-A4A2-FCC4603ED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9029" y="4411808"/>
            <a:ext cx="640135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684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1415767" y="26540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Einde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werken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895350" indent="-895350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Stopzetting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het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beveiligingssysteem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met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aankondiger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466283" y="111066"/>
            <a:ext cx="3288300" cy="4723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rtl="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541338" indent="-363538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715963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895350" indent="-177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0747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1252538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1438275" indent="-18573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1616075" indent="-177800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 algn="r">
              <a:buFontTx/>
              <a:buAutoNum type="arabicPeriod"/>
            </a:pP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Opstellen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aankondiger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Stap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7: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Einde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werken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stopzetten</a:t>
            </a:r>
            <a:r>
              <a:rPr lang="en-GB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beveiligingssysteem</a:t>
            </a:r>
            <a:endParaRPr lang="en-GB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9768" y="297493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9768" y="492562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  <a:endParaRPr lang="en-GB" sz="800" b="1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95095" y="1150377"/>
            <a:ext cx="6560186" cy="5137698"/>
            <a:chOff x="1695095" y="1150377"/>
            <a:chExt cx="6560186" cy="5137698"/>
          </a:xfrm>
        </p:grpSpPr>
        <p:sp>
          <p:nvSpPr>
            <p:cNvPr id="36" name="Rounded Rectangle 122"/>
            <p:cNvSpPr>
              <a:spLocks noChangeArrowheads="1"/>
            </p:cNvSpPr>
            <p:nvPr/>
          </p:nvSpPr>
          <p:spPr bwMode="auto">
            <a:xfrm>
              <a:off x="1712235" y="2564369"/>
              <a:ext cx="701675" cy="461962"/>
            </a:xfrm>
            <a:prstGeom prst="roundRect">
              <a:avLst>
                <a:gd name="adj" fmla="val 16667"/>
              </a:avLst>
            </a:prstGeom>
            <a:noFill/>
            <a:ln w="317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nl-BE" sz="900" b="1" dirty="0">
                  <a:latin typeface="+mn-lt"/>
                </a:rPr>
                <a:t>stopzetting van de </a:t>
              </a:r>
            </a:p>
            <a:p>
              <a:pPr algn="ctr"/>
              <a:r>
                <a:rPr lang="nl-BE" sz="900" b="1" dirty="0">
                  <a:latin typeface="+mn-lt"/>
                </a:rPr>
                <a:t>beveiliging</a:t>
              </a:r>
            </a:p>
          </p:txBody>
        </p:sp>
        <p:cxnSp>
          <p:nvCxnSpPr>
            <p:cNvPr id="37" name="Straight Arrow Connector 135"/>
            <p:cNvCxnSpPr>
              <a:cxnSpLocks noChangeShapeType="1"/>
              <a:endCxn id="36" idx="0"/>
            </p:cNvCxnSpPr>
            <p:nvPr/>
          </p:nvCxnSpPr>
          <p:spPr bwMode="auto">
            <a:xfrm>
              <a:off x="2044128" y="1934677"/>
              <a:ext cx="0" cy="629692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2049761" y="2277685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057839" y="3047982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Arrow Connector 135"/>
            <p:cNvCxnSpPr>
              <a:cxnSpLocks noChangeShapeType="1"/>
            </p:cNvCxnSpPr>
            <p:nvPr/>
          </p:nvCxnSpPr>
          <p:spPr bwMode="auto">
            <a:xfrm flipH="1">
              <a:off x="2057626" y="3302280"/>
              <a:ext cx="0" cy="1002230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  <p:sp>
          <p:nvSpPr>
            <p:cNvPr id="41" name="Rounded Rectangle 122"/>
            <p:cNvSpPr>
              <a:spLocks noChangeArrowheads="1"/>
            </p:cNvSpPr>
            <p:nvPr/>
          </p:nvSpPr>
          <p:spPr bwMode="auto">
            <a:xfrm>
              <a:off x="1695095" y="4657804"/>
              <a:ext cx="701675" cy="461962"/>
            </a:xfrm>
            <a:prstGeom prst="roundRect">
              <a:avLst>
                <a:gd name="adj" fmla="val 16667"/>
              </a:avLst>
            </a:prstGeom>
            <a:noFill/>
            <a:ln w="317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nl-BE" sz="900" b="1" dirty="0">
                  <a:latin typeface="+mn-lt"/>
                </a:rPr>
                <a:t>einde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2054150" y="4309479"/>
              <a:ext cx="0" cy="34180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5858" y="5506892"/>
              <a:ext cx="10324" cy="78118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cxnSp>
          <p:nvCxnSpPr>
            <p:cNvPr id="44" name="Straight Connector 43"/>
            <p:cNvCxnSpPr/>
            <p:nvPr/>
          </p:nvCxnSpPr>
          <p:spPr bwMode="auto">
            <a:xfrm>
              <a:off x="2063976" y="5131729"/>
              <a:ext cx="0" cy="3759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444" y="1549156"/>
              <a:ext cx="229346" cy="540332"/>
            </a:xfrm>
            <a:prstGeom prst="rect">
              <a:avLst/>
            </a:prstGeom>
          </p:spPr>
        </p:pic>
        <p:sp>
          <p:nvSpPr>
            <p:cNvPr id="46" name="Rechthoek 35"/>
            <p:cNvSpPr>
              <a:spLocks noChangeArrowheads="1"/>
            </p:cNvSpPr>
            <p:nvPr/>
          </p:nvSpPr>
          <p:spPr bwMode="auto">
            <a:xfrm>
              <a:off x="4133399" y="1150377"/>
              <a:ext cx="957820" cy="251097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AANKONDIGER</a:t>
              </a:r>
            </a:p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AANNEMER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98" y="4044796"/>
              <a:ext cx="229346" cy="540332"/>
            </a:xfrm>
            <a:prstGeom prst="rect">
              <a:avLst/>
            </a:prstGeom>
          </p:spPr>
        </p:pic>
        <p:sp>
          <p:nvSpPr>
            <p:cNvPr id="48" name="TextBox 29"/>
            <p:cNvSpPr txBox="1"/>
            <p:nvPr/>
          </p:nvSpPr>
          <p:spPr>
            <a:xfrm rot="10800000">
              <a:off x="3245181" y="4112632"/>
              <a:ext cx="4744235" cy="327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Arial" charset="0"/>
                </a:rPr>
                <a:t>► ► ►</a:t>
              </a: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5788" y="3489151"/>
              <a:ext cx="1175692" cy="1128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30"/>
            <p:cNvSpPr txBox="1">
              <a:spLocks noChangeArrowheads="1"/>
            </p:cNvSpPr>
            <p:nvPr/>
          </p:nvSpPr>
          <p:spPr bwMode="auto">
            <a:xfrm>
              <a:off x="6931986" y="3587542"/>
              <a:ext cx="13232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EINDE 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van de </a:t>
              </a:r>
              <a:r>
                <a:rPr lang="en-US" sz="1200" b="1" dirty="0" err="1">
                  <a:solidFill>
                    <a:srgbClr val="FF0000"/>
                  </a:solidFill>
                  <a:latin typeface="+mn-lt"/>
                </a:rPr>
                <a:t>werken</a:t>
              </a:r>
              <a:endParaRPr lang="en-US" sz="12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1" name="Rectangular Callout 50"/>
            <p:cNvSpPr>
              <a:spLocks noChangeArrowheads="1"/>
            </p:cNvSpPr>
            <p:nvPr/>
          </p:nvSpPr>
          <p:spPr bwMode="auto">
            <a:xfrm>
              <a:off x="2197981" y="1520213"/>
              <a:ext cx="2569319" cy="162915"/>
            </a:xfrm>
            <a:prstGeom prst="wedgeRectCallout">
              <a:avLst>
                <a:gd name="adj1" fmla="val 66069"/>
                <a:gd name="adj2" fmla="val 31499"/>
              </a:avLst>
            </a:prstGeom>
            <a:solidFill>
              <a:srgbClr val="92D050"/>
            </a:solidFill>
            <a:ln w="31750" algn="ctr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chemeClr val="bg1"/>
                  </a:solidFill>
                  <a:latin typeface="+mn-lt"/>
                </a:rPr>
                <a:t>BEVEILING MAG STOPZEGET WORDEN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74512" y="1026683"/>
            <a:ext cx="6213776" cy="2399043"/>
            <a:chOff x="1839392" y="1539933"/>
            <a:chExt cx="7644666" cy="2819121"/>
          </a:xfrm>
        </p:grpSpPr>
        <p:grpSp>
          <p:nvGrpSpPr>
            <p:cNvPr id="53" name="Group 52"/>
            <p:cNvGrpSpPr/>
            <p:nvPr/>
          </p:nvGrpSpPr>
          <p:grpSpPr>
            <a:xfrm>
              <a:off x="2495600" y="1539933"/>
              <a:ext cx="6988458" cy="2774066"/>
              <a:chOff x="1743698" y="2363523"/>
              <a:chExt cx="9265600" cy="2689509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943" y="2562707"/>
                <a:ext cx="1786385" cy="1062429"/>
              </a:xfrm>
              <a:prstGeom prst="rect">
                <a:avLst/>
              </a:prstGeom>
            </p:spPr>
          </p:pic>
          <p:cxnSp>
            <p:nvCxnSpPr>
              <p:cNvPr id="60" name="Straight Connector 14"/>
              <p:cNvCxnSpPr/>
              <p:nvPr/>
            </p:nvCxnSpPr>
            <p:spPr bwMode="auto">
              <a:xfrm flipV="1">
                <a:off x="1758705" y="4281620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14"/>
              <p:cNvCxnSpPr/>
              <p:nvPr/>
            </p:nvCxnSpPr>
            <p:spPr bwMode="auto">
              <a:xfrm flipV="1">
                <a:off x="1758705" y="4951255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Chevron 29"/>
              <p:cNvSpPr>
                <a:spLocks noChangeArrowheads="1"/>
              </p:cNvSpPr>
              <p:nvPr/>
            </p:nvSpPr>
            <p:spPr bwMode="auto">
              <a:xfrm>
                <a:off x="2385556" y="4234235"/>
                <a:ext cx="142875" cy="14446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63" name="Chevron 30"/>
              <p:cNvSpPr>
                <a:spLocks noChangeAspect="1"/>
              </p:cNvSpPr>
              <p:nvPr/>
            </p:nvSpPr>
            <p:spPr bwMode="auto">
              <a:xfrm flipH="1">
                <a:off x="2375760" y="4908570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743698" y="3797354"/>
                <a:ext cx="1043668" cy="31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Lokeren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343969" y="3776864"/>
                <a:ext cx="1665329" cy="280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Dendermonde</a:t>
                </a:r>
                <a:endParaRPr lang="en-GB" sz="1200" dirty="0"/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9617" y="2584016"/>
                <a:ext cx="174298" cy="298564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5571" y="2363523"/>
                <a:ext cx="165063" cy="282744"/>
              </a:xfrm>
              <a:prstGeom prst="rect">
                <a:avLst/>
              </a:prstGeom>
            </p:spPr>
          </p:pic>
          <p:cxnSp>
            <p:nvCxnSpPr>
              <p:cNvPr id="68" name="Straight Arrow Connector 67"/>
              <p:cNvCxnSpPr>
                <a:stCxn id="66" idx="3"/>
                <a:endCxn id="67" idx="1"/>
              </p:cNvCxnSpPr>
              <p:nvPr/>
            </p:nvCxnSpPr>
            <p:spPr>
              <a:xfrm flipV="1">
                <a:off x="5723915" y="2504896"/>
                <a:ext cx="1321656" cy="228404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9" name="Picture 68" descr="D:\Documents And Settings\GQR7802\Local Settings\Temporary Internet Files\Content.IE5\HNYX0581\MC900441310[1].png"/>
              <p:cNvPicPr/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47751" y="2487167"/>
                <a:ext cx="246379" cy="246380"/>
              </a:xfrm>
              <a:prstGeom prst="rect">
                <a:avLst/>
              </a:prstGeom>
              <a:noFill/>
            </p:spPr>
          </p:pic>
          <p:cxnSp>
            <p:nvCxnSpPr>
              <p:cNvPr id="70" name="Straight Arrow Connector 69"/>
              <p:cNvCxnSpPr/>
              <p:nvPr/>
            </p:nvCxnSpPr>
            <p:spPr>
              <a:xfrm flipH="1">
                <a:off x="5829666" y="2891553"/>
                <a:ext cx="1059016" cy="1724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" name="Picture 70" descr="D:\Documents And Settings\GQR7802\Local Settings\Temporary Internet Files\Content.IE5\HNYX0581\MC900441310[1].png"/>
              <p:cNvPicPr/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86001" y="2814551"/>
                <a:ext cx="246379" cy="246380"/>
              </a:xfrm>
              <a:prstGeom prst="rect">
                <a:avLst/>
              </a:prstGeom>
              <a:noFill/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1839392" y="3383378"/>
              <a:ext cx="9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+mn-lt"/>
                </a:rPr>
                <a:t>A</a:t>
              </a:r>
              <a:r>
                <a:rPr lang="en-GB" sz="1200" dirty="0"/>
                <a:t>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39392" y="4082055"/>
              <a:ext cx="9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+mn-lt"/>
                </a:rPr>
                <a:t>B</a:t>
              </a:r>
              <a:r>
                <a:rPr lang="en-GB" sz="1200" dirty="0"/>
                <a:t> </a:t>
              </a:r>
            </a:p>
          </p:txBody>
        </p:sp>
        <p:cxnSp>
          <p:nvCxnSpPr>
            <p:cNvPr id="56" name="Straight Connector 111"/>
            <p:cNvCxnSpPr/>
            <p:nvPr/>
          </p:nvCxnSpPr>
          <p:spPr bwMode="auto">
            <a:xfrm>
              <a:off x="2640055" y="2822924"/>
              <a:ext cx="585817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Rechte verbindingslijn met pijl 102"/>
            <p:cNvCxnSpPr/>
            <p:nvPr/>
          </p:nvCxnSpPr>
          <p:spPr bwMode="auto">
            <a:xfrm>
              <a:off x="6216618" y="2822924"/>
              <a:ext cx="0" cy="6954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8" name="Tekstvak 104"/>
            <p:cNvSpPr txBox="1"/>
            <p:nvPr/>
          </p:nvSpPr>
          <p:spPr bwMode="auto">
            <a:xfrm>
              <a:off x="5943543" y="3047198"/>
              <a:ext cx="865187" cy="2893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VA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449715" y="3713732"/>
            <a:ext cx="6165315" cy="2223053"/>
            <a:chOff x="1839392" y="1746739"/>
            <a:chExt cx="7585045" cy="2612315"/>
          </a:xfrm>
        </p:grpSpPr>
        <p:grpSp>
          <p:nvGrpSpPr>
            <p:cNvPr id="73" name="Group 72"/>
            <p:cNvGrpSpPr/>
            <p:nvPr/>
          </p:nvGrpSpPr>
          <p:grpSpPr>
            <a:xfrm>
              <a:off x="2495599" y="1746739"/>
              <a:ext cx="6928838" cy="2567259"/>
              <a:chOff x="1743696" y="2564026"/>
              <a:chExt cx="9186553" cy="2489006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910" y="2577163"/>
                <a:ext cx="1786385" cy="1062429"/>
              </a:xfrm>
              <a:prstGeom prst="rect">
                <a:avLst/>
              </a:prstGeom>
            </p:spPr>
          </p:pic>
          <p:cxnSp>
            <p:nvCxnSpPr>
              <p:cNvPr id="80" name="Straight Connector 14"/>
              <p:cNvCxnSpPr/>
              <p:nvPr/>
            </p:nvCxnSpPr>
            <p:spPr bwMode="auto">
              <a:xfrm flipV="1">
                <a:off x="1758705" y="4281620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14"/>
              <p:cNvCxnSpPr/>
              <p:nvPr/>
            </p:nvCxnSpPr>
            <p:spPr bwMode="auto">
              <a:xfrm flipV="1">
                <a:off x="1758705" y="4951255"/>
                <a:ext cx="8201850" cy="2608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2" name="Chevron 29"/>
              <p:cNvSpPr>
                <a:spLocks noChangeArrowheads="1"/>
              </p:cNvSpPr>
              <p:nvPr/>
            </p:nvSpPr>
            <p:spPr bwMode="auto">
              <a:xfrm>
                <a:off x="2385556" y="4234235"/>
                <a:ext cx="142875" cy="14446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83" name="Chevron 30"/>
              <p:cNvSpPr>
                <a:spLocks noChangeAspect="1"/>
              </p:cNvSpPr>
              <p:nvPr/>
            </p:nvSpPr>
            <p:spPr bwMode="auto">
              <a:xfrm flipH="1">
                <a:off x="2375760" y="4908570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743696" y="3797353"/>
                <a:ext cx="1084116" cy="31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Lokeren</a:t>
                </a:r>
                <a:r>
                  <a:rPr lang="en-GB" sz="1200" dirty="0"/>
                  <a:t> 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343969" y="3776864"/>
                <a:ext cx="1586280" cy="280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err="1">
                    <a:latin typeface="+mn-lt"/>
                  </a:rPr>
                  <a:t>Dendermonde</a:t>
                </a:r>
                <a:endParaRPr lang="en-GB" sz="1200" dirty="0"/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9617" y="2584016"/>
                <a:ext cx="174298" cy="298564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1183" y="2564026"/>
                <a:ext cx="165063" cy="282744"/>
              </a:xfrm>
              <a:prstGeom prst="rect">
                <a:avLst/>
              </a:prstGeom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1839392" y="3383378"/>
              <a:ext cx="9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+mn-lt"/>
                </a:rPr>
                <a:t>A</a:t>
              </a:r>
              <a:r>
                <a:rPr lang="en-GB" sz="1200" dirty="0"/>
                <a:t> 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39392" y="4082055"/>
              <a:ext cx="9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+mn-lt"/>
                </a:rPr>
                <a:t>B</a:t>
              </a:r>
              <a:r>
                <a:rPr lang="en-GB" sz="1200" dirty="0"/>
                <a:t> </a:t>
              </a:r>
            </a:p>
          </p:txBody>
        </p:sp>
        <p:cxnSp>
          <p:nvCxnSpPr>
            <p:cNvPr id="76" name="Straight Connector 111"/>
            <p:cNvCxnSpPr/>
            <p:nvPr/>
          </p:nvCxnSpPr>
          <p:spPr bwMode="auto">
            <a:xfrm>
              <a:off x="2640055" y="2822924"/>
              <a:ext cx="585817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Rechte verbindingslijn met pijl 102"/>
            <p:cNvCxnSpPr/>
            <p:nvPr/>
          </p:nvCxnSpPr>
          <p:spPr bwMode="auto">
            <a:xfrm>
              <a:off x="6216618" y="2822924"/>
              <a:ext cx="0" cy="6954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8" name="Tekstvak 104"/>
            <p:cNvSpPr txBox="1"/>
            <p:nvPr/>
          </p:nvSpPr>
          <p:spPr bwMode="auto">
            <a:xfrm>
              <a:off x="5936265" y="3047733"/>
              <a:ext cx="865187" cy="2893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VA</a:t>
              </a:r>
            </a:p>
          </p:txBody>
        </p:sp>
      </p:grpSp>
      <p:sp>
        <p:nvSpPr>
          <p:cNvPr id="88" name="TextBox 29"/>
          <p:cNvSpPr txBox="1"/>
          <p:nvPr/>
        </p:nvSpPr>
        <p:spPr>
          <a:xfrm rot="10800000">
            <a:off x="4073242" y="4111862"/>
            <a:ext cx="4744235" cy="3278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► ► ►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41ECB-9E08-4352-AD34-7C719EEA6E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6601" y="1316326"/>
            <a:ext cx="411386" cy="4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055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Validatie van de theoretische studie ten opzichte van het terrein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Basisberekeningen</a:t>
            </a:r>
          </a:p>
          <a:p>
            <a:pPr algn="ctr"/>
            <a:r>
              <a:rPr lang="en-US" sz="1200"/>
              <a:t>Theoretische studie</a:t>
            </a:r>
          </a:p>
        </p:txBody>
      </p:sp>
      <p:sp>
        <p:nvSpPr>
          <p:cNvPr id="10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200" dirty="0"/>
              <a:t>Bepalen van de plaats van opstelling van de aankondiger</a:t>
            </a:r>
            <a:endParaRPr lang="en-US" sz="1200" dirty="0"/>
          </a:p>
        </p:txBody>
      </p:sp>
      <p:sp>
        <p:nvSpPr>
          <p:cNvPr id="13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Briefing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Controle</a:t>
            </a:r>
            <a:r>
              <a:rPr lang="en-US" sz="1200" dirty="0"/>
              <a:t> van de </a:t>
            </a:r>
            <a:r>
              <a:rPr lang="en-US" sz="1200" dirty="0" err="1"/>
              <a:t>uitrusting</a:t>
            </a:r>
            <a:r>
              <a:rPr lang="en-US" sz="1200" dirty="0"/>
              <a:t> van de </a:t>
            </a:r>
            <a:r>
              <a:rPr lang="en-US" sz="1200" dirty="0" err="1"/>
              <a:t>aankondiger</a:t>
            </a:r>
            <a:endParaRPr lang="en-US" sz="1200" dirty="0"/>
          </a:p>
        </p:txBody>
      </p:sp>
      <p:sp>
        <p:nvSpPr>
          <p:cNvPr id="15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/>
              <a:t>Opstelling</a:t>
            </a:r>
            <a:r>
              <a:rPr lang="en-US" sz="1200" dirty="0"/>
              <a:t> van de </a:t>
            </a:r>
            <a:r>
              <a:rPr lang="en-US" sz="1200" dirty="0" err="1"/>
              <a:t>bedienden</a:t>
            </a:r>
            <a:endParaRPr lang="en-US" sz="1200" dirty="0"/>
          </a:p>
          <a:p>
            <a:pPr algn="ctr"/>
            <a:r>
              <a:rPr lang="en-US" sz="1200" dirty="0" err="1"/>
              <a:t>Voorafgaande</a:t>
            </a:r>
            <a:r>
              <a:rPr lang="en-US" sz="1200" dirty="0"/>
              <a:t> </a:t>
            </a:r>
            <a:r>
              <a:rPr lang="en-US" sz="1200" dirty="0" err="1"/>
              <a:t>testen</a:t>
            </a:r>
            <a:endParaRPr lang="en-US" sz="1200" dirty="0"/>
          </a:p>
        </p:txBody>
      </p:sp>
      <p:sp>
        <p:nvSpPr>
          <p:cNvPr id="17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Werking van het beveiligingssysteem</a:t>
            </a:r>
          </a:p>
        </p:txBody>
      </p:sp>
      <p:sp>
        <p:nvSpPr>
          <p:cNvPr id="19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/>
              <a:t>Einde van de werken</a:t>
            </a:r>
          </a:p>
          <a:p>
            <a:pPr algn="ctr"/>
            <a:r>
              <a:rPr lang="en-US" sz="1200"/>
              <a:t>Stopzetting van de beveiliging</a:t>
            </a:r>
          </a:p>
        </p:txBody>
      </p:sp>
      <p:sp>
        <p:nvSpPr>
          <p:cNvPr id="21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23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26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 b="1" dirty="0">
                    <a:solidFill>
                      <a:schemeClr val="accent1"/>
                    </a:solidFill>
                  </a:rPr>
                  <a:t>Een beveiligingssysteem opstellen? Hoe doe ik dat?</a:t>
                </a:r>
              </a:p>
            </p:txBody>
          </p:sp>
          <p:sp>
            <p:nvSpPr>
              <p:cNvPr id="25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27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3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393719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516986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2" y="4925282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230" y="4912320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36" y="2876920"/>
            <a:ext cx="769692" cy="130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1314DD4-AAB3-E64A-9F6D-104FDF60AC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04" y="143486"/>
            <a:ext cx="2253863" cy="2348881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0B80B4-B953-6547-A044-6E303DFD4AF3}" type="slidenum">
              <a:rPr kumimoji="0" lang="nl-BE" sz="975" b="0" i="0" u="none" strike="noStrike" kern="1200" cap="none" spc="0" normalizeH="0" baseline="0" noProof="0" smtClean="0">
                <a:ln>
                  <a:noFill/>
                </a:ln>
                <a:solidFill>
                  <a:srgbClr val="213A5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975" b="0" i="0" u="none" strike="noStrike" kern="1200" cap="none" spc="0" normalizeH="0" baseline="0" noProof="0" dirty="0">
              <a:ln>
                <a:noFill/>
              </a:ln>
              <a:solidFill>
                <a:srgbClr val="213A5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D3F6EC-6AE3-B342-88AB-21D4D9DC9595}"/>
              </a:ext>
            </a:extLst>
          </p:cNvPr>
          <p:cNvSpPr/>
          <p:nvPr/>
        </p:nvSpPr>
        <p:spPr>
          <a:xfrm>
            <a:off x="64782" y="1709896"/>
            <a:ext cx="1692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 err="1">
                <a:ln>
                  <a:noFill/>
                </a:ln>
                <a:solidFill>
                  <a:srgbClr val="213A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Leer</a:t>
            </a:r>
            <a:r>
              <a:rPr lang="fr-FR" sz="2000" b="1" dirty="0">
                <a:solidFill>
                  <a:srgbClr val="213A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rgbClr val="213A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 err="1">
                <a:ln>
                  <a:noFill/>
                </a:ln>
                <a:solidFill>
                  <a:srgbClr val="213A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doelstellingen</a:t>
            </a: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rgbClr val="213A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51DAB11-6FB3-3145-895D-C864AC7D8032}"/>
              </a:ext>
            </a:extLst>
          </p:cNvPr>
          <p:cNvSpPr txBox="1">
            <a:spLocks/>
          </p:cNvSpPr>
          <p:nvPr/>
        </p:nvSpPr>
        <p:spPr>
          <a:xfrm>
            <a:off x="2063552" y="728876"/>
            <a:ext cx="8396363" cy="354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r-BE" sz="1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4FC49E8-8412-4948-B9CE-C1C4A5B1F44F}"/>
              </a:ext>
            </a:extLst>
          </p:cNvPr>
          <p:cNvCxnSpPr>
            <a:cxnSpLocks/>
          </p:cNvCxnSpPr>
          <p:nvPr/>
        </p:nvCxnSpPr>
        <p:spPr bwMode="auto">
          <a:xfrm flipH="1">
            <a:off x="2146800" y="1297205"/>
            <a:ext cx="9478372" cy="125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FB259F6-373F-E240-BD2E-167983DCF784}"/>
              </a:ext>
            </a:extLst>
          </p:cNvPr>
          <p:cNvCxnSpPr>
            <a:cxnSpLocks/>
          </p:cNvCxnSpPr>
          <p:nvPr/>
        </p:nvCxnSpPr>
        <p:spPr bwMode="auto">
          <a:xfrm flipH="1">
            <a:off x="2213333" y="3942210"/>
            <a:ext cx="9489798" cy="96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Espace réservé du texte 1"/>
          <p:cNvSpPr txBox="1">
            <a:spLocks/>
          </p:cNvSpPr>
          <p:nvPr/>
        </p:nvSpPr>
        <p:spPr>
          <a:xfrm>
            <a:off x="2063552" y="845232"/>
            <a:ext cx="9558961" cy="4785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BE" sz="2700" b="1" dirty="0">
                <a:solidFill>
                  <a:schemeClr val="accent2"/>
                </a:solidFill>
                <a:cs typeface="Arial" panose="020B0604020202020204" pitchFamily="34" charset="0"/>
              </a:rPr>
              <a:t>Op het </a:t>
            </a:r>
            <a:r>
              <a:rPr lang="fr-BE" sz="2700" b="1" dirty="0" err="1">
                <a:solidFill>
                  <a:schemeClr val="accent2"/>
                </a:solidFill>
                <a:cs typeface="Arial" panose="020B0604020202020204" pitchFamily="34" charset="0"/>
              </a:rPr>
              <a:t>einde</a:t>
            </a:r>
            <a:r>
              <a:rPr lang="fr-BE" sz="2700" b="1" dirty="0">
                <a:solidFill>
                  <a:schemeClr val="accent2"/>
                </a:solidFill>
                <a:cs typeface="Arial" panose="020B0604020202020204" pitchFamily="34" charset="0"/>
              </a:rPr>
              <a:t> van </a:t>
            </a:r>
            <a:r>
              <a:rPr lang="fr-BE" sz="2700" b="1" dirty="0" err="1">
                <a:solidFill>
                  <a:schemeClr val="accent2"/>
                </a:solidFill>
                <a:cs typeface="Arial" panose="020B0604020202020204" pitchFamily="34" charset="0"/>
              </a:rPr>
              <a:t>deze</a:t>
            </a:r>
            <a:r>
              <a:rPr lang="fr-BE" sz="27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fr-BE" sz="2700" b="1" dirty="0" err="1">
                <a:solidFill>
                  <a:schemeClr val="accent2"/>
                </a:solidFill>
                <a:cs typeface="Arial" panose="020B0604020202020204" pitchFamily="34" charset="0"/>
              </a:rPr>
              <a:t>sessie</a:t>
            </a:r>
            <a:r>
              <a:rPr lang="fr-BE" sz="2700" b="1" dirty="0">
                <a:solidFill>
                  <a:schemeClr val="accent2"/>
                </a:solidFill>
                <a:cs typeface="Arial" panose="020B0604020202020204" pitchFamily="34" charset="0"/>
              </a:rPr>
              <a:t> …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28" name="Espace réservé du texte 3"/>
          <p:cNvSpPr txBox="1">
            <a:spLocks/>
          </p:cNvSpPr>
          <p:nvPr/>
        </p:nvSpPr>
        <p:spPr>
          <a:xfrm>
            <a:off x="1991544" y="1488480"/>
            <a:ext cx="9558961" cy="2752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dirty="0" err="1"/>
              <a:t>kent</a:t>
            </a:r>
            <a:r>
              <a:rPr lang="fr-BE" sz="1600" dirty="0"/>
              <a:t> de </a:t>
            </a:r>
            <a:r>
              <a:rPr lang="fr-BE" sz="1600" dirty="0" err="1"/>
              <a:t>deelnemer</a:t>
            </a:r>
            <a:r>
              <a:rPr lang="fr-BE" sz="1600" dirty="0"/>
              <a:t> </a:t>
            </a:r>
            <a:r>
              <a:rPr lang="fr-BE" sz="1600" dirty="0" err="1"/>
              <a:t>zijn</a:t>
            </a:r>
            <a:r>
              <a:rPr lang="fr-BE" sz="1600" dirty="0"/>
              <a:t> </a:t>
            </a:r>
            <a:r>
              <a:rPr lang="fr-BE" sz="1600" dirty="0" err="1"/>
              <a:t>verplichtingen</a:t>
            </a:r>
            <a:r>
              <a:rPr lang="fr-BE" sz="1600" dirty="0"/>
              <a:t> </a:t>
            </a:r>
            <a:r>
              <a:rPr lang="fr-BE" sz="1600" dirty="0" err="1"/>
              <a:t>als</a:t>
            </a:r>
            <a:r>
              <a:rPr lang="fr-BE" sz="1600" dirty="0"/>
              <a:t> </a:t>
            </a:r>
            <a:r>
              <a:rPr lang="fr-BE" sz="1600" dirty="0" err="1"/>
              <a:t>leider</a:t>
            </a:r>
            <a:r>
              <a:rPr lang="fr-BE" sz="1600" dirty="0"/>
              <a:t> van het </a:t>
            </a:r>
            <a:r>
              <a:rPr lang="fr-BE" sz="1600" dirty="0" err="1"/>
              <a:t>werk</a:t>
            </a:r>
            <a:r>
              <a:rPr lang="fr-BE" sz="1600" dirty="0"/>
              <a:t> </a:t>
            </a:r>
            <a:r>
              <a:rPr lang="fr-BE" sz="1600" dirty="0" err="1"/>
              <a:t>bij</a:t>
            </a:r>
            <a:r>
              <a:rPr lang="fr-BE" sz="1600" dirty="0"/>
              <a:t> het </a:t>
            </a:r>
            <a:r>
              <a:rPr lang="fr-BE" sz="1600" dirty="0" err="1"/>
              <a:t>opstellen</a:t>
            </a:r>
            <a:r>
              <a:rPr lang="fr-BE" sz="1600" dirty="0"/>
              <a:t> van </a:t>
            </a:r>
            <a:r>
              <a:rPr lang="fr-BE" sz="1600" dirty="0" err="1"/>
              <a:t>een</a:t>
            </a:r>
            <a:r>
              <a:rPr lang="fr-BE" sz="1600" dirty="0"/>
              <a:t> </a:t>
            </a:r>
            <a:r>
              <a:rPr lang="fr-BE" sz="1600" dirty="0" err="1"/>
              <a:t>beveiligingssysteem</a:t>
            </a:r>
            <a:r>
              <a:rPr lang="fr-BE" sz="1600" dirty="0"/>
              <a:t> met </a:t>
            </a:r>
            <a:r>
              <a:rPr lang="fr-BE" sz="1600" dirty="0" err="1"/>
              <a:t>aankondiger</a:t>
            </a:r>
            <a:r>
              <a:rPr lang="fr-BE" sz="1600" dirty="0"/>
              <a:t> en kan </a:t>
            </a:r>
            <a:r>
              <a:rPr lang="fr-BE" sz="1600" dirty="0" err="1"/>
              <a:t>volgende</a:t>
            </a:r>
            <a:r>
              <a:rPr lang="fr-BE" sz="1600" dirty="0"/>
              <a:t> items </a:t>
            </a:r>
            <a:r>
              <a:rPr lang="fr-BE" sz="1600" dirty="0" err="1"/>
              <a:t>toepassen</a:t>
            </a:r>
            <a:r>
              <a:rPr lang="fr-BE" sz="1600" dirty="0"/>
              <a:t>:</a:t>
            </a:r>
          </a:p>
          <a:p>
            <a:pPr marL="827088" lvl="2" indent="-285750" algn="just">
              <a:defRPr/>
            </a:pPr>
            <a:r>
              <a:rPr lang="fr-BE" sz="1600" dirty="0"/>
              <a:t>de </a:t>
            </a:r>
            <a:r>
              <a:rPr lang="fr-BE" sz="1600" dirty="0" err="1"/>
              <a:t>werking</a:t>
            </a:r>
            <a:r>
              <a:rPr lang="fr-BE" sz="1600" dirty="0"/>
              <a:t> van het </a:t>
            </a:r>
            <a:r>
              <a:rPr lang="fr-BE" sz="1600" dirty="0" err="1"/>
              <a:t>beveiligingssysteem</a:t>
            </a:r>
            <a:r>
              <a:rPr lang="fr-BE" sz="1600" dirty="0"/>
              <a:t> ‘</a:t>
            </a:r>
            <a:r>
              <a:rPr lang="fr-BE" sz="1600" dirty="0" err="1"/>
              <a:t>aankondiger</a:t>
            </a:r>
            <a:r>
              <a:rPr lang="fr-BE" sz="1600" dirty="0"/>
              <a:t>’;</a:t>
            </a:r>
          </a:p>
          <a:p>
            <a:pPr marL="827088" lvl="2" indent="-285750" algn="just">
              <a:defRPr/>
            </a:pPr>
            <a:r>
              <a:rPr lang="fr-BE" sz="1600" dirty="0"/>
              <a:t>de </a:t>
            </a:r>
            <a:r>
              <a:rPr lang="fr-BE" sz="1600" dirty="0" err="1"/>
              <a:t>berekening</a:t>
            </a:r>
            <a:r>
              <a:rPr lang="fr-BE" sz="1600" dirty="0"/>
              <a:t> van de </a:t>
            </a:r>
            <a:r>
              <a:rPr lang="fr-BE" sz="1600" dirty="0" err="1"/>
              <a:t>detectiepunten</a:t>
            </a:r>
            <a:r>
              <a:rPr lang="fr-BE" sz="1600" dirty="0"/>
              <a:t> </a:t>
            </a:r>
            <a:r>
              <a:rPr lang="fr-BE" sz="1600" dirty="0" err="1"/>
              <a:t>aan</a:t>
            </a:r>
            <a:r>
              <a:rPr lang="fr-BE" sz="1600" dirty="0"/>
              <a:t> de hand van de </a:t>
            </a:r>
            <a:r>
              <a:rPr lang="fr-BE" sz="1600" dirty="0" err="1"/>
              <a:t>aankondigingstijd</a:t>
            </a:r>
            <a:r>
              <a:rPr lang="fr-BE" sz="1600" dirty="0"/>
              <a:t> en de </a:t>
            </a:r>
            <a:r>
              <a:rPr lang="fr-BE" sz="1600" dirty="0" err="1"/>
              <a:t>plaats</a:t>
            </a:r>
            <a:r>
              <a:rPr lang="fr-BE" sz="1600" dirty="0"/>
              <a:t> van de </a:t>
            </a:r>
            <a:r>
              <a:rPr lang="fr-BE" sz="1600" dirty="0" err="1"/>
              <a:t>aankondiger</a:t>
            </a:r>
            <a:r>
              <a:rPr lang="fr-BE" sz="1600" dirty="0"/>
              <a:t>;</a:t>
            </a:r>
          </a:p>
          <a:p>
            <a:pPr marL="827088" lvl="2" indent="-285750" algn="just">
              <a:defRPr/>
            </a:pPr>
            <a:r>
              <a:rPr lang="fr-BE" sz="1600" dirty="0"/>
              <a:t>de </a:t>
            </a:r>
            <a:r>
              <a:rPr lang="fr-BE" sz="1600" dirty="0" err="1"/>
              <a:t>theoretische</a:t>
            </a:r>
            <a:r>
              <a:rPr lang="fr-BE" sz="1600" dirty="0"/>
              <a:t> </a:t>
            </a:r>
            <a:r>
              <a:rPr lang="fr-BE" sz="1600" dirty="0" err="1"/>
              <a:t>berekening</a:t>
            </a:r>
            <a:r>
              <a:rPr lang="fr-BE" sz="1600" dirty="0"/>
              <a:t> </a:t>
            </a:r>
            <a:r>
              <a:rPr lang="fr-BE" sz="1600" dirty="0" err="1"/>
              <a:t>aftoetsen</a:t>
            </a:r>
            <a:r>
              <a:rPr lang="fr-BE" sz="1600" dirty="0"/>
              <a:t> </a:t>
            </a:r>
            <a:r>
              <a:rPr lang="fr-BE" sz="1600" dirty="0" err="1"/>
              <a:t>aan</a:t>
            </a:r>
            <a:r>
              <a:rPr lang="fr-BE" sz="1600" dirty="0"/>
              <a:t> de </a:t>
            </a:r>
            <a:r>
              <a:rPr lang="fr-BE" sz="1600" dirty="0" err="1"/>
              <a:t>situatie</a:t>
            </a:r>
            <a:r>
              <a:rPr lang="fr-BE" sz="1600" dirty="0"/>
              <a:t> op het </a:t>
            </a:r>
            <a:r>
              <a:rPr lang="fr-BE" sz="1600" dirty="0" err="1"/>
              <a:t>terrein</a:t>
            </a:r>
            <a:r>
              <a:rPr lang="fr-BE" sz="1600" dirty="0"/>
              <a:t>;</a:t>
            </a:r>
          </a:p>
          <a:p>
            <a:pPr marL="827088" lvl="2" indent="-285750" algn="just">
              <a:defRPr/>
            </a:pPr>
            <a:r>
              <a:rPr lang="fr-BE" sz="1600" dirty="0"/>
              <a:t>minimale </a:t>
            </a:r>
            <a:r>
              <a:rPr lang="fr-BE" sz="1600" dirty="0" err="1"/>
              <a:t>elementen</a:t>
            </a:r>
            <a:r>
              <a:rPr lang="fr-BE" sz="1600" dirty="0"/>
              <a:t> om te </a:t>
            </a:r>
            <a:r>
              <a:rPr lang="fr-BE" sz="1600" dirty="0" err="1"/>
              <a:t>communiceren</a:t>
            </a:r>
            <a:r>
              <a:rPr lang="fr-BE" sz="1600" dirty="0"/>
              <a:t> </a:t>
            </a:r>
            <a:r>
              <a:rPr lang="fr-BE" sz="1600" dirty="0" err="1"/>
              <a:t>tijdens</a:t>
            </a:r>
            <a:r>
              <a:rPr lang="fr-BE" sz="1600" dirty="0"/>
              <a:t> de briefing </a:t>
            </a:r>
            <a:r>
              <a:rPr lang="fr-BE" sz="1600" dirty="0" err="1"/>
              <a:t>aan</a:t>
            </a:r>
            <a:r>
              <a:rPr lang="fr-BE" sz="1600" dirty="0"/>
              <a:t> de </a:t>
            </a:r>
            <a:r>
              <a:rPr lang="fr-BE" sz="1600" dirty="0" err="1"/>
              <a:t>aankondiger</a:t>
            </a:r>
            <a:r>
              <a:rPr lang="fr-BE" sz="1600" dirty="0"/>
              <a:t> en </a:t>
            </a:r>
            <a:r>
              <a:rPr lang="fr-BE" sz="1600" dirty="0" err="1"/>
              <a:t>aan</a:t>
            </a:r>
            <a:r>
              <a:rPr lang="fr-BE" sz="1600" dirty="0"/>
              <a:t> de </a:t>
            </a:r>
            <a:r>
              <a:rPr lang="fr-BE" sz="1600" dirty="0" err="1"/>
              <a:t>werkende</a:t>
            </a:r>
            <a:r>
              <a:rPr lang="fr-BE" sz="1600" dirty="0"/>
              <a:t> </a:t>
            </a:r>
            <a:r>
              <a:rPr lang="fr-BE" sz="1600" dirty="0" err="1"/>
              <a:t>bedienden</a:t>
            </a:r>
            <a:r>
              <a:rPr lang="fr-BE" sz="1600" dirty="0"/>
              <a:t>;</a:t>
            </a:r>
          </a:p>
          <a:p>
            <a:pPr marL="827088" lvl="2" indent="-285750" algn="just">
              <a:defRPr/>
            </a:pPr>
            <a:r>
              <a:rPr lang="fr-BE" sz="1600" dirty="0"/>
              <a:t>de </a:t>
            </a:r>
            <a:r>
              <a:rPr lang="fr-BE" sz="1600" dirty="0" err="1"/>
              <a:t>uitvoering</a:t>
            </a:r>
            <a:r>
              <a:rPr lang="fr-BE" sz="1600" dirty="0"/>
              <a:t> van de </a:t>
            </a:r>
            <a:r>
              <a:rPr lang="fr-BE" sz="1600" dirty="0" err="1"/>
              <a:t>voorafgaande</a:t>
            </a:r>
            <a:r>
              <a:rPr lang="fr-BE" sz="1600" dirty="0"/>
              <a:t> </a:t>
            </a:r>
            <a:r>
              <a:rPr lang="fr-BE" sz="1600" dirty="0" err="1"/>
              <a:t>testen</a:t>
            </a:r>
            <a:r>
              <a:rPr lang="fr-BE" sz="1600" dirty="0"/>
              <a:t> en de </a:t>
            </a:r>
            <a:r>
              <a:rPr lang="fr-BE" sz="1600" dirty="0" err="1"/>
              <a:t>eventuele</a:t>
            </a:r>
            <a:r>
              <a:rPr lang="fr-BE" sz="1600" dirty="0"/>
              <a:t> </a:t>
            </a:r>
            <a:r>
              <a:rPr lang="fr-BE" sz="1600" dirty="0" err="1"/>
              <a:t>aanpassingen</a:t>
            </a:r>
            <a:r>
              <a:rPr lang="fr-BE" sz="1600" dirty="0"/>
              <a:t>.</a:t>
            </a:r>
          </a:p>
          <a:p>
            <a:pPr marL="541338" lvl="2" indent="0" algn="just">
              <a:buNone/>
              <a:defRPr/>
            </a:pPr>
            <a:endParaRPr lang="fr-BE" sz="16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BE" sz="1600" kern="0" dirty="0"/>
              <a:t>	</a:t>
            </a:r>
            <a:endParaRPr lang="fr-FR" sz="1600" kern="0" dirty="0"/>
          </a:p>
          <a:p>
            <a:pPr fontAlgn="auto">
              <a:spcAft>
                <a:spcPts val="0"/>
              </a:spcAft>
            </a:pPr>
            <a:endParaRPr lang="fr-FR" dirty="0"/>
          </a:p>
        </p:txBody>
      </p:sp>
      <p:sp>
        <p:nvSpPr>
          <p:cNvPr id="18" name="Espace réservé du texte 3"/>
          <p:cNvSpPr txBox="1">
            <a:spLocks/>
          </p:cNvSpPr>
          <p:nvPr/>
        </p:nvSpPr>
        <p:spPr>
          <a:xfrm>
            <a:off x="2178752" y="3942210"/>
            <a:ext cx="9558961" cy="15130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dirty="0" err="1"/>
              <a:t>weet</a:t>
            </a:r>
            <a:r>
              <a:rPr lang="fr-BE" sz="1600" dirty="0"/>
              <a:t> de </a:t>
            </a:r>
            <a:r>
              <a:rPr lang="fr-BE" sz="1600" dirty="0" err="1"/>
              <a:t>deelnemer</a:t>
            </a:r>
            <a:r>
              <a:rPr lang="fr-BE" sz="1600" dirty="0"/>
              <a:t> </a:t>
            </a:r>
            <a:r>
              <a:rPr lang="fr-BE" sz="1600" dirty="0" err="1"/>
              <a:t>hoe</a:t>
            </a:r>
            <a:r>
              <a:rPr lang="fr-BE" sz="1600" dirty="0"/>
              <a:t> </a:t>
            </a:r>
            <a:r>
              <a:rPr lang="fr-BE" sz="1600" dirty="0" err="1"/>
              <a:t>hij</a:t>
            </a:r>
            <a:r>
              <a:rPr lang="fr-BE" sz="1600" dirty="0"/>
              <a:t> </a:t>
            </a:r>
            <a:r>
              <a:rPr lang="fr-BE" sz="1600" dirty="0" err="1"/>
              <a:t>moet</a:t>
            </a:r>
            <a:r>
              <a:rPr lang="fr-BE" sz="1600" dirty="0"/>
              <a:t> </a:t>
            </a:r>
            <a:r>
              <a:rPr lang="fr-BE" sz="1600" dirty="0" err="1"/>
              <a:t>reageren</a:t>
            </a:r>
            <a:r>
              <a:rPr lang="fr-BE" sz="1600" dirty="0"/>
              <a:t> </a:t>
            </a:r>
            <a:r>
              <a:rPr lang="fr-BE" sz="1600" dirty="0" err="1"/>
              <a:t>bij</a:t>
            </a:r>
            <a:r>
              <a:rPr lang="fr-BE" sz="1600" dirty="0"/>
              <a:t> </a:t>
            </a:r>
            <a:r>
              <a:rPr lang="fr-BE" sz="1600" dirty="0" err="1"/>
              <a:t>incidenten</a:t>
            </a:r>
            <a:r>
              <a:rPr lang="fr-BE" sz="1600" dirty="0"/>
              <a:t>:</a:t>
            </a:r>
          </a:p>
          <a:p>
            <a:pPr marL="827088" lvl="2" indent="-285750" algn="just">
              <a:defRPr/>
            </a:pPr>
            <a:r>
              <a:rPr lang="fr-BE" sz="1600" dirty="0" err="1"/>
              <a:t>geen</a:t>
            </a:r>
            <a:r>
              <a:rPr lang="fr-BE" sz="1600" dirty="0"/>
              <a:t> </a:t>
            </a:r>
            <a:r>
              <a:rPr lang="fr-BE" sz="1600" dirty="0" err="1"/>
              <a:t>reactie</a:t>
            </a:r>
            <a:r>
              <a:rPr lang="fr-BE" sz="1600" dirty="0"/>
              <a:t> op het </a:t>
            </a:r>
            <a:r>
              <a:rPr lang="fr-BE" sz="1600" dirty="0" err="1"/>
              <a:t>alarm</a:t>
            </a:r>
            <a:r>
              <a:rPr lang="fr-BE" sz="1600" dirty="0"/>
              <a:t>;</a:t>
            </a:r>
          </a:p>
          <a:p>
            <a:pPr marL="827088" lvl="2" indent="-285750" algn="just">
              <a:defRPr/>
            </a:pPr>
            <a:r>
              <a:rPr lang="fr-BE" sz="1600" dirty="0" err="1"/>
              <a:t>slechte</a:t>
            </a:r>
            <a:r>
              <a:rPr lang="fr-BE" sz="1600" dirty="0"/>
              <a:t> </a:t>
            </a:r>
            <a:r>
              <a:rPr lang="fr-BE" sz="1600" dirty="0" err="1"/>
              <a:t>zichtbaarheid</a:t>
            </a:r>
            <a:r>
              <a:rPr lang="fr-BE" sz="1600" dirty="0"/>
              <a:t>;</a:t>
            </a:r>
          </a:p>
          <a:p>
            <a:pPr marL="827088" lvl="2" indent="-285750" algn="just">
              <a:defRPr/>
            </a:pPr>
            <a:r>
              <a:rPr lang="fr-BE" sz="1600" dirty="0" err="1"/>
              <a:t>slechte</a:t>
            </a:r>
            <a:r>
              <a:rPr lang="fr-BE" sz="1600" dirty="0"/>
              <a:t> </a:t>
            </a:r>
            <a:r>
              <a:rPr lang="fr-BE" sz="1600" dirty="0" err="1"/>
              <a:t>hoorbaarheid</a:t>
            </a:r>
            <a:r>
              <a:rPr lang="fr-BE" sz="1600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233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7203" y="1484784"/>
            <a:ext cx="6975659" cy="4244400"/>
          </a:xfrm>
        </p:spPr>
        <p:txBody>
          <a:bodyPr/>
          <a:lstStyle/>
          <a:p>
            <a:r>
              <a:rPr lang="nl-BE" sz="2000" b="1" dirty="0">
                <a:solidFill>
                  <a:schemeClr val="tx1"/>
                </a:solidFill>
              </a:rPr>
              <a:t>Referentiedocumenten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Familiefoto "Aannemer"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Inleiding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1. Opstellen van het beveiligingssysteem met aankondiger</a:t>
            </a:r>
          </a:p>
          <a:p>
            <a:br>
              <a:rPr lang="nl-BE" sz="2000" b="1" dirty="0"/>
            </a:br>
            <a:r>
              <a:rPr lang="nl-BE" sz="2000" b="1" dirty="0"/>
              <a:t>2. Incidenten</a:t>
            </a:r>
            <a:r>
              <a:rPr lang="nl-BE" sz="2000" b="1" dirty="0">
                <a:solidFill>
                  <a:schemeClr val="tx1"/>
                </a:solidFill>
              </a:rPr>
              <a:t>	</a:t>
            </a:r>
          </a:p>
          <a:p>
            <a:r>
              <a:rPr lang="nl-BE" sz="2000" b="1" dirty="0">
                <a:solidFill>
                  <a:schemeClr val="tx1"/>
                </a:solidFill>
              </a:rPr>
              <a:t>	</a:t>
            </a:r>
            <a:r>
              <a:rPr lang="nl-BE" sz="1800" dirty="0">
                <a:solidFill>
                  <a:schemeClr val="tx1"/>
                </a:solidFill>
              </a:rPr>
              <a:t>2.1 geen reactie na alarm</a:t>
            </a:r>
          </a:p>
          <a:p>
            <a:r>
              <a:rPr lang="nl-BE" sz="1800" dirty="0">
                <a:solidFill>
                  <a:schemeClr val="tx1"/>
                </a:solidFill>
              </a:rPr>
              <a:t>	2.2 verminderde zichtbaarheid</a:t>
            </a:r>
          </a:p>
          <a:p>
            <a:r>
              <a:rPr lang="nl-BE" sz="1800" dirty="0">
                <a:solidFill>
                  <a:schemeClr val="tx1"/>
                </a:solidFill>
              </a:rPr>
              <a:t>	2.3. verminderde hoorbaarheid</a:t>
            </a: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226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912424" y="243261"/>
            <a:ext cx="1912823" cy="360363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2.1 </a:t>
            </a:r>
            <a:r>
              <a:rPr lang="en-GB" dirty="0" err="1"/>
              <a:t>Geen</a:t>
            </a:r>
            <a:r>
              <a:rPr lang="en-GB" dirty="0"/>
              <a:t> reactive </a:t>
            </a:r>
            <a:r>
              <a:rPr lang="en-GB" dirty="0" err="1"/>
              <a:t>na</a:t>
            </a:r>
            <a:r>
              <a:rPr lang="en-GB" dirty="0"/>
              <a:t> alarm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051470" y="1263043"/>
            <a:ext cx="6089060" cy="104119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1000" dirty="0">
              <a:solidFill>
                <a:srgbClr val="0070C0"/>
              </a:solidFill>
            </a:endParaRPr>
          </a:p>
          <a:p>
            <a:pPr algn="just"/>
            <a:r>
              <a:rPr lang="en-US" sz="1400" dirty="0" err="1">
                <a:latin typeface="+mn-lt"/>
              </a:rPr>
              <a:t>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gehoor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gegeven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</a:t>
            </a:r>
            <a:r>
              <a:rPr lang="en-US" sz="1400" dirty="0">
                <a:latin typeface="+mn-lt"/>
              </a:rPr>
              <a:t> het alarm van de </a:t>
            </a:r>
            <a:r>
              <a:rPr lang="en-US" sz="1400" dirty="0" err="1">
                <a:latin typeface="+mn-lt"/>
              </a:rPr>
              <a:t>aankondiger</a:t>
            </a:r>
            <a:r>
              <a:rPr lang="en-US" sz="1400" dirty="0">
                <a:latin typeface="+mn-lt"/>
              </a:rPr>
              <a:t> door </a:t>
            </a:r>
            <a:r>
              <a:rPr lang="en-US" sz="1400" dirty="0" err="1">
                <a:latin typeface="+mn-lt"/>
              </a:rPr>
              <a:t>bijvoorbeeld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technisch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probleem</a:t>
            </a:r>
            <a:r>
              <a:rPr lang="en-US" sz="1400" dirty="0">
                <a:latin typeface="+mn-lt"/>
              </a:rPr>
              <a:t>.</a:t>
            </a:r>
          </a:p>
          <a:p>
            <a:pPr algn="just"/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6374" y="1266654"/>
            <a:ext cx="4525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chemeClr val="accent2"/>
                </a:solidFill>
              </a:rPr>
              <a:t>Context</a:t>
            </a:r>
            <a:endParaRPr lang="en-US" sz="1100" u="sng" dirty="0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1274327" y="37494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2.1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reactie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alarm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activiteiten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worden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niet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gestopt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2056" y="304521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71736" y="478829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122"/>
          <p:cNvSpPr>
            <a:spLocks noChangeArrowheads="1"/>
          </p:cNvSpPr>
          <p:nvPr/>
        </p:nvSpPr>
        <p:spPr bwMode="auto">
          <a:xfrm>
            <a:off x="1731569" y="382664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900" b="1" dirty="0">
                <a:latin typeface="+mn-lt"/>
              </a:rPr>
              <a:t>analyse incident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2079220" y="3569846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060940" y="4288611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Arrow Connector 135"/>
          <p:cNvCxnSpPr>
            <a:cxnSpLocks noChangeShapeType="1"/>
          </p:cNvCxnSpPr>
          <p:nvPr/>
        </p:nvCxnSpPr>
        <p:spPr bwMode="auto">
          <a:xfrm>
            <a:off x="2060940" y="4417011"/>
            <a:ext cx="18280" cy="956205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none" w="med" len="med"/>
          </a:ln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3" y="3429000"/>
            <a:ext cx="3826086" cy="2376264"/>
          </a:xfrm>
          <a:prstGeom prst="rect">
            <a:avLst/>
          </a:prstGeom>
        </p:spPr>
      </p:pic>
      <p:sp>
        <p:nvSpPr>
          <p:cNvPr id="53" name="Rectangle 245"/>
          <p:cNvSpPr>
            <a:spLocks noChangeArrowheads="1"/>
          </p:cNvSpPr>
          <p:nvPr/>
        </p:nvSpPr>
        <p:spPr bwMode="auto">
          <a:xfrm>
            <a:off x="5703375" y="4454337"/>
            <a:ext cx="5327650" cy="503237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Overleg tussen de aankondiger en de bedienden over wat er gebeurde en bepalen van de oorzaken van het incident.</a:t>
            </a:r>
          </a:p>
        </p:txBody>
      </p:sp>
    </p:spTree>
    <p:extLst>
      <p:ext uri="{BB962C8B-B14F-4D97-AF65-F5344CB8AC3E}">
        <p14:creationId xmlns:p14="http://schemas.microsoft.com/office/powerpoint/2010/main" val="16156297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20926" y="1011517"/>
            <a:ext cx="701675" cy="1582810"/>
            <a:chOff x="1753537" y="1010098"/>
            <a:chExt cx="701675" cy="1582810"/>
          </a:xfrm>
        </p:grpSpPr>
        <p:cxnSp>
          <p:nvCxnSpPr>
            <p:cNvPr id="19" name="Straight Arrow Connector 135"/>
            <p:cNvCxnSpPr>
              <a:cxnSpLocks noChangeShapeType="1"/>
            </p:cNvCxnSpPr>
            <p:nvPr/>
          </p:nvCxnSpPr>
          <p:spPr bwMode="auto">
            <a:xfrm flipH="1">
              <a:off x="2085944" y="2087536"/>
              <a:ext cx="1" cy="505372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088398" y="1297336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085946" y="1987526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ounded Rectangle 122"/>
            <p:cNvSpPr>
              <a:spLocks noChangeArrowheads="1"/>
            </p:cNvSpPr>
            <p:nvPr/>
          </p:nvSpPr>
          <p:spPr bwMode="auto">
            <a:xfrm>
              <a:off x="1753537" y="1554139"/>
              <a:ext cx="701675" cy="4333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 b="1" dirty="0" err="1">
                  <a:latin typeface="+mn-lt"/>
                </a:rPr>
                <a:t>informatie</a:t>
              </a:r>
              <a:r>
                <a:rPr lang="en-US" sz="800" b="1" dirty="0">
                  <a:latin typeface="+mn-lt"/>
                </a:rPr>
                <a:t> </a:t>
              </a:r>
              <a:r>
                <a:rPr lang="en-US" sz="800" b="1" dirty="0" err="1">
                  <a:latin typeface="+mn-lt"/>
                </a:rPr>
                <a:t>naar</a:t>
              </a:r>
              <a:r>
                <a:rPr lang="en-US" sz="800" b="1" dirty="0">
                  <a:latin typeface="+mn-lt"/>
                </a:rPr>
                <a:t> de VV </a:t>
              </a:r>
              <a:r>
                <a:rPr lang="en-US" sz="800" b="1" dirty="0" err="1">
                  <a:latin typeface="+mn-lt"/>
                </a:rPr>
                <a:t>en</a:t>
              </a:r>
              <a:r>
                <a:rPr lang="en-US" sz="800" b="1" dirty="0">
                  <a:latin typeface="+mn-lt"/>
                </a:rPr>
                <a:t>/of de HL</a:t>
              </a:r>
            </a:p>
          </p:txBody>
        </p:sp>
        <p:cxnSp>
          <p:nvCxnSpPr>
            <p:cNvPr id="29" name="Straight Arrow Connector 135"/>
            <p:cNvCxnSpPr>
              <a:cxnSpLocks noChangeShapeType="1"/>
            </p:cNvCxnSpPr>
            <p:nvPr/>
          </p:nvCxnSpPr>
          <p:spPr bwMode="auto">
            <a:xfrm>
              <a:off x="2086130" y="1010098"/>
              <a:ext cx="4770" cy="416433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</p:grpSp>
      <p:sp>
        <p:nvSpPr>
          <p:cNvPr id="30" name="Rectangle 245"/>
          <p:cNvSpPr>
            <a:spLocks noChangeArrowheads="1"/>
          </p:cNvSpPr>
          <p:nvPr/>
        </p:nvSpPr>
        <p:spPr bwMode="auto">
          <a:xfrm>
            <a:off x="8462637" y="564901"/>
            <a:ext cx="3384376" cy="2190875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bedienden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moeten</a:t>
            </a:r>
            <a:r>
              <a:rPr lang="en-US" sz="1400" dirty="0">
                <a:latin typeface="+mn-lt"/>
              </a:rPr>
              <a:t> de VV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/of </a:t>
            </a:r>
            <a:r>
              <a:rPr lang="en-US" sz="1400" dirty="0" err="1">
                <a:latin typeface="+mn-lt"/>
              </a:rPr>
              <a:t>hun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hiërarchische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lijn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onmiddellijk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informeren</a:t>
            </a:r>
            <a:r>
              <a:rPr lang="en-US" sz="1400" dirty="0">
                <a:latin typeface="+mn-lt"/>
              </a:rPr>
              <a:t> over het incident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eventuele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oorzaken</a:t>
            </a:r>
            <a:r>
              <a:rPr lang="en-US" sz="1400" dirty="0">
                <a:latin typeface="+mn-lt"/>
              </a:rPr>
              <a:t>.</a:t>
            </a:r>
          </a:p>
          <a:p>
            <a:pPr algn="just"/>
            <a:r>
              <a:rPr lang="en-US" sz="1400" dirty="0">
                <a:latin typeface="+mn-lt"/>
              </a:rPr>
              <a:t>Om </a:t>
            </a:r>
            <a:r>
              <a:rPr lang="en-US" sz="1400" dirty="0" err="1">
                <a:latin typeface="+mn-lt"/>
              </a:rPr>
              <a:t>dit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verzekeren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moet</a:t>
            </a:r>
            <a:r>
              <a:rPr lang="en-US" sz="1400" dirty="0">
                <a:latin typeface="+mn-lt"/>
              </a:rPr>
              <a:t> de VV </a:t>
            </a:r>
            <a:r>
              <a:rPr lang="en-US" sz="1400" dirty="0" err="1">
                <a:latin typeface="+mn-lt"/>
              </a:rPr>
              <a:t>aannemer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tijdens</a:t>
            </a:r>
            <a:r>
              <a:rPr lang="en-US" sz="1400" dirty="0">
                <a:latin typeface="+mn-lt"/>
              </a:rPr>
              <a:t> de briefing </a:t>
            </a:r>
            <a:r>
              <a:rPr lang="en-US" sz="1400" dirty="0" err="1">
                <a:latin typeface="+mn-lt"/>
              </a:rPr>
              <a:t>herinneren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</a:t>
            </a:r>
            <a:r>
              <a:rPr lang="en-US" sz="1400" dirty="0">
                <a:latin typeface="+mn-lt"/>
              </a:rPr>
              <a:t> de interne procedures die in </a:t>
            </a:r>
            <a:r>
              <a:rPr lang="en-US" sz="1400" dirty="0" err="1">
                <a:latin typeface="+mn-lt"/>
              </a:rPr>
              <a:t>verslechterde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omstandigheden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strikt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moeten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toegepast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.</a:t>
            </a:r>
            <a:endParaRPr lang="nl-BE" sz="1400" dirty="0">
              <a:latin typeface="+mn-lt"/>
            </a:endParaRPr>
          </a:p>
        </p:txBody>
      </p:sp>
      <p:sp>
        <p:nvSpPr>
          <p:cNvPr id="31" name="Rectangle 245"/>
          <p:cNvSpPr>
            <a:spLocks noChangeArrowheads="1"/>
          </p:cNvSpPr>
          <p:nvPr/>
        </p:nvSpPr>
        <p:spPr bwMode="auto">
          <a:xfrm>
            <a:off x="1919536" y="3789040"/>
            <a:ext cx="3168352" cy="1229936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De beslissing om het werk te hernemen berust NIET bij de aankondiger of de bedienden.  </a:t>
            </a:r>
          </a:p>
          <a:p>
            <a:pPr algn="just"/>
            <a:r>
              <a:rPr lang="nl-BE" sz="1400" dirty="0">
                <a:latin typeface="+mn-lt"/>
              </a:rPr>
              <a:t>Instructies komen van de hiërarchische lijn, conform de interne procedures.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167" y="3549678"/>
            <a:ext cx="407378" cy="5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10128448" y="146331"/>
            <a:ext cx="1912823" cy="360363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2.1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vrijmaking</a:t>
            </a:r>
            <a:r>
              <a:rPr lang="en-GB" dirty="0"/>
              <a:t> van de </a:t>
            </a:r>
            <a:r>
              <a:rPr lang="en-GB" dirty="0" err="1"/>
              <a:t>sporen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06" y="637531"/>
            <a:ext cx="2091469" cy="18165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B05CF3-E31A-4962-BC9E-8BE1D31B2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107" y="207008"/>
            <a:ext cx="4145639" cy="2481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D5E29B-E578-4B7E-B746-318E1BBCD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742" y="2924944"/>
            <a:ext cx="6901270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935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5"/>
          <p:cNvSpPr>
            <a:spLocks noChangeArrowheads="1"/>
          </p:cNvSpPr>
          <p:nvPr/>
        </p:nvSpPr>
        <p:spPr bwMode="auto">
          <a:xfrm>
            <a:off x="6888684" y="1988839"/>
            <a:ext cx="4103860" cy="1140187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De aankondiger dreigt het visueel contact met één of meerdere detectiepunten en/of met de werkposten te verliezen door regen, sneeuw, mist, rook, stoom, stof of andere omstandigheden.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8976" y="1695811"/>
            <a:ext cx="407378" cy="5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912424" y="169388"/>
            <a:ext cx="1912823" cy="360363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2.2 </a:t>
            </a:r>
            <a:r>
              <a:rPr lang="en-GB" dirty="0" err="1"/>
              <a:t>Verminderde</a:t>
            </a:r>
            <a:r>
              <a:rPr lang="en-GB" dirty="0"/>
              <a:t> </a:t>
            </a:r>
            <a:r>
              <a:rPr lang="en-GB" dirty="0" err="1"/>
              <a:t>zichtbaarheid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2.2.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Verminderde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zichtbaarheid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45"/>
          <p:cNvSpPr>
            <a:spLocks noChangeArrowheads="1"/>
          </p:cNvSpPr>
          <p:nvPr/>
        </p:nvSpPr>
        <p:spPr bwMode="auto">
          <a:xfrm>
            <a:off x="6982948" y="4404938"/>
            <a:ext cx="4009596" cy="583701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Bedienden moeten hun werkzaamheden die een risico kunnen veroorzaken onmiddellijk stoppen.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-392903" y="114393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700" b="1" dirty="0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700" b="1" dirty="0">
                <a:solidFill>
                  <a:schemeClr val="bg1"/>
                </a:solidFill>
              </a:rPr>
              <a:t>AANEMER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-382195" y="399704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 dirty="0">
                <a:solidFill>
                  <a:schemeClr val="bg1"/>
                </a:solidFill>
              </a:rPr>
              <a:t>AANEMER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34145" y="1011901"/>
            <a:ext cx="6365800" cy="5443138"/>
            <a:chOff x="736822" y="1125702"/>
            <a:chExt cx="6365800" cy="5443138"/>
          </a:xfrm>
        </p:grpSpPr>
        <p:grpSp>
          <p:nvGrpSpPr>
            <p:cNvPr id="60" name="Group 59"/>
            <p:cNvGrpSpPr/>
            <p:nvPr/>
          </p:nvGrpSpPr>
          <p:grpSpPr>
            <a:xfrm>
              <a:off x="736822" y="1134048"/>
              <a:ext cx="6266457" cy="2666685"/>
              <a:chOff x="2207568" y="1442123"/>
              <a:chExt cx="8536048" cy="3571052"/>
            </a:xfrm>
          </p:grpSpPr>
          <p:sp>
            <p:nvSpPr>
              <p:cNvPr id="105" name="Rectangle 137"/>
              <p:cNvSpPr/>
              <p:nvPr/>
            </p:nvSpPr>
            <p:spPr bwMode="auto">
              <a:xfrm rot="10800000">
                <a:off x="2207568" y="1700807"/>
                <a:ext cx="8208912" cy="3312368"/>
              </a:xfrm>
              <a:prstGeom prst="rect">
                <a:avLst/>
              </a:prstGeom>
              <a:gradFill>
                <a:gsLst>
                  <a:gs pos="26000">
                    <a:schemeClr val="bg1">
                      <a:alpha val="32000"/>
                    </a:schemeClr>
                  </a:gs>
                  <a:gs pos="26000">
                    <a:schemeClr val="bg1">
                      <a:alpha val="32000"/>
                    </a:schemeClr>
                  </a:gs>
                  <a:gs pos="64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0"/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fr-BE"/>
              </a:p>
            </p:txBody>
          </p:sp>
          <p:cxnSp>
            <p:nvCxnSpPr>
              <p:cNvPr id="106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3875089"/>
                <a:ext cx="7632700" cy="3175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107" name="Oval 17"/>
              <p:cNvSpPr>
                <a:spLocks noChangeArrowheads="1"/>
              </p:cNvSpPr>
              <p:nvPr/>
            </p:nvSpPr>
            <p:spPr bwMode="auto">
              <a:xfrm>
                <a:off x="3902076" y="3805238"/>
                <a:ext cx="106363" cy="107950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8"/>
              <p:cNvSpPr>
                <a:spLocks noChangeArrowheads="1"/>
              </p:cNvSpPr>
              <p:nvPr/>
            </p:nvSpPr>
            <p:spPr bwMode="auto">
              <a:xfrm>
                <a:off x="9358314" y="3814764"/>
                <a:ext cx="122237" cy="122237"/>
              </a:xfrm>
              <a:prstGeom prst="rect">
                <a:avLst/>
              </a:prstGeom>
              <a:solidFill>
                <a:srgbClr val="FF0000"/>
              </a:solidFill>
              <a:ln w="317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4211639"/>
                <a:ext cx="7632700" cy="1587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110" name="Oval 17"/>
              <p:cNvSpPr>
                <a:spLocks noChangeArrowheads="1"/>
              </p:cNvSpPr>
              <p:nvPr/>
            </p:nvSpPr>
            <p:spPr bwMode="auto">
              <a:xfrm>
                <a:off x="3902076" y="4152901"/>
                <a:ext cx="106363" cy="106363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Chevron 29"/>
              <p:cNvSpPr>
                <a:spLocks noChangeArrowheads="1"/>
              </p:cNvSpPr>
              <p:nvPr/>
            </p:nvSpPr>
            <p:spPr bwMode="auto">
              <a:xfrm>
                <a:off x="2803526" y="3789363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Chevron 30"/>
              <p:cNvSpPr>
                <a:spLocks noChangeAspect="1"/>
              </p:cNvSpPr>
              <p:nvPr/>
            </p:nvSpPr>
            <p:spPr bwMode="auto">
              <a:xfrm flipH="1">
                <a:off x="2803526" y="4149726"/>
                <a:ext cx="142875" cy="142875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extBox 228"/>
              <p:cNvSpPr txBox="1">
                <a:spLocks noChangeArrowheads="1"/>
              </p:cNvSpPr>
              <p:nvPr/>
            </p:nvSpPr>
            <p:spPr bwMode="auto">
              <a:xfrm>
                <a:off x="2387600" y="3719513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</a:t>
                </a:r>
              </a:p>
            </p:txBody>
          </p:sp>
          <p:sp>
            <p:nvSpPr>
              <p:cNvPr id="114" name="TextBox 229"/>
              <p:cNvSpPr txBox="1">
                <a:spLocks noChangeArrowheads="1"/>
              </p:cNvSpPr>
              <p:nvPr/>
            </p:nvSpPr>
            <p:spPr bwMode="auto">
              <a:xfrm>
                <a:off x="2387600" y="4119563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B</a:t>
                </a:r>
              </a:p>
            </p:txBody>
          </p:sp>
          <p:sp>
            <p:nvSpPr>
              <p:cNvPr id="115" name="TextBox 32"/>
              <p:cNvSpPr txBox="1">
                <a:spLocks noChangeArrowheads="1"/>
              </p:cNvSpPr>
              <p:nvPr/>
            </p:nvSpPr>
            <p:spPr bwMode="auto">
              <a:xfrm>
                <a:off x="9387370" y="3420524"/>
                <a:ext cx="1356246" cy="309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 err="1"/>
                  <a:t>Dendermonde</a:t>
                </a:r>
                <a:endParaRPr lang="en-US" sz="900" dirty="0"/>
              </a:p>
            </p:txBody>
          </p:sp>
          <p:sp>
            <p:nvSpPr>
              <p:cNvPr id="116" name="TextBox 32"/>
              <p:cNvSpPr txBox="1">
                <a:spLocks noChangeArrowheads="1"/>
              </p:cNvSpPr>
              <p:nvPr/>
            </p:nvSpPr>
            <p:spPr bwMode="auto">
              <a:xfrm>
                <a:off x="2279651" y="3343541"/>
                <a:ext cx="889845" cy="309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 err="1"/>
                  <a:t>Lokeren</a:t>
                </a:r>
                <a:endParaRPr lang="en-US" sz="900" dirty="0"/>
              </a:p>
            </p:txBody>
          </p:sp>
          <p:cxnSp>
            <p:nvCxnSpPr>
              <p:cNvPr id="117" name="Straight Arrow Connector 287"/>
              <p:cNvCxnSpPr>
                <a:cxnSpLocks noChangeShapeType="1"/>
              </p:cNvCxnSpPr>
              <p:nvPr/>
            </p:nvCxnSpPr>
            <p:spPr bwMode="auto">
              <a:xfrm flipH="1">
                <a:off x="4079877" y="2878139"/>
                <a:ext cx="2209654" cy="87471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118" name="Straight Arrow Connector 287"/>
              <p:cNvCxnSpPr>
                <a:cxnSpLocks noChangeShapeType="1"/>
              </p:cNvCxnSpPr>
              <p:nvPr/>
            </p:nvCxnSpPr>
            <p:spPr bwMode="auto">
              <a:xfrm>
                <a:off x="6617494" y="2841628"/>
                <a:ext cx="2718596" cy="984247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119" name="Straight Connector 111"/>
              <p:cNvCxnSpPr/>
              <p:nvPr/>
            </p:nvCxnSpPr>
            <p:spPr bwMode="auto">
              <a:xfrm>
                <a:off x="3688404" y="3429000"/>
                <a:ext cx="585818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0" name="Rechthoek 35"/>
              <p:cNvSpPr>
                <a:spLocks noChangeArrowheads="1"/>
              </p:cNvSpPr>
              <p:nvPr/>
            </p:nvSpPr>
            <p:spPr bwMode="auto">
              <a:xfrm>
                <a:off x="5773848" y="1442123"/>
                <a:ext cx="1436469" cy="333786"/>
              </a:xfrm>
              <a:prstGeom prst="rect">
                <a:avLst/>
              </a:prstGeom>
              <a:solidFill>
                <a:srgbClr val="B2B2B2"/>
              </a:solidFill>
              <a:ln w="31750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nl-BE" sz="900" b="1" dirty="0">
                    <a:solidFill>
                      <a:schemeClr val="bg1"/>
                    </a:solidFill>
                  </a:rPr>
                  <a:t>AANKONDIGER AANNEMER</a:t>
                </a:r>
              </a:p>
            </p:txBody>
          </p:sp>
          <p:pic>
            <p:nvPicPr>
              <p:cNvPr id="121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065" y="3207059"/>
                <a:ext cx="208128" cy="16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3677142" y="1653793"/>
              <a:ext cx="1748950" cy="1118944"/>
              <a:chOff x="3677142" y="1653793"/>
              <a:chExt cx="1748950" cy="1118944"/>
            </a:xfrm>
          </p:grpSpPr>
          <p:pic>
            <p:nvPicPr>
              <p:cNvPr id="96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302" y="2646264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388" y="2055605"/>
                <a:ext cx="229346" cy="54033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6497" y="1700212"/>
                <a:ext cx="1095166" cy="932541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7142" y="1793542"/>
                <a:ext cx="106856" cy="262063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816" y="1653793"/>
                <a:ext cx="106856" cy="262063"/>
              </a:xfrm>
              <a:prstGeom prst="rect">
                <a:avLst/>
              </a:prstGeom>
            </p:spPr>
          </p:pic>
          <p:cxnSp>
            <p:nvCxnSpPr>
              <p:cNvPr id="101" name="Straight Arrow Connector 100"/>
              <p:cNvCxnSpPr/>
              <p:nvPr/>
            </p:nvCxnSpPr>
            <p:spPr>
              <a:xfrm flipH="1">
                <a:off x="3918544" y="2016245"/>
                <a:ext cx="565140" cy="94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620" y="2003590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3" name="Straight Arrow Connector 102"/>
              <p:cNvCxnSpPr/>
              <p:nvPr/>
            </p:nvCxnSpPr>
            <p:spPr>
              <a:xfrm flipV="1">
                <a:off x="3770814" y="1749862"/>
                <a:ext cx="678442" cy="14954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4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184" y="1759943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" name="Rectangle 138"/>
            <p:cNvSpPr/>
            <p:nvPr/>
          </p:nvSpPr>
          <p:spPr bwMode="auto">
            <a:xfrm>
              <a:off x="809392" y="1356585"/>
              <a:ext cx="6026338" cy="1063154"/>
            </a:xfrm>
            <a:prstGeom prst="rect">
              <a:avLst/>
            </a:prstGeom>
            <a:blipFill dpi="0" rotWithShape="1">
              <a:blip r:embed="rId7" cstate="print">
                <a:alphaModFix amt="3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63" name="Rectangle 137"/>
            <p:cNvSpPr/>
            <p:nvPr/>
          </p:nvSpPr>
          <p:spPr bwMode="auto">
            <a:xfrm>
              <a:off x="771164" y="2929325"/>
              <a:ext cx="6025668" cy="1868180"/>
            </a:xfrm>
            <a:prstGeom prst="rect">
              <a:avLst/>
            </a:prstGeom>
            <a:blipFill dpi="0" rotWithShape="1">
              <a:blip r:embed="rId7" cstate="print">
                <a:alphaModFix amt="3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fr-BE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921736" y="3805863"/>
              <a:ext cx="6180886" cy="2762977"/>
              <a:chOff x="2279651" y="1127460"/>
              <a:chExt cx="8623308" cy="3312368"/>
            </a:xfrm>
          </p:grpSpPr>
          <p:sp>
            <p:nvSpPr>
              <p:cNvPr id="81" name="Rectangle 137"/>
              <p:cNvSpPr/>
              <p:nvPr/>
            </p:nvSpPr>
            <p:spPr bwMode="auto">
              <a:xfrm rot="10800000">
                <a:off x="2291305" y="1127460"/>
                <a:ext cx="8208912" cy="3312368"/>
              </a:xfrm>
              <a:prstGeom prst="rect">
                <a:avLst/>
              </a:prstGeom>
              <a:gradFill>
                <a:gsLst>
                  <a:gs pos="26000">
                    <a:schemeClr val="bg1">
                      <a:alpha val="32000"/>
                    </a:schemeClr>
                  </a:gs>
                  <a:gs pos="26000">
                    <a:schemeClr val="bg1">
                      <a:alpha val="32000"/>
                    </a:schemeClr>
                  </a:gs>
                  <a:gs pos="64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0"/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fr-BE"/>
              </a:p>
            </p:txBody>
          </p:sp>
          <p:cxnSp>
            <p:nvCxnSpPr>
              <p:cNvPr id="82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3515173"/>
                <a:ext cx="7632700" cy="3175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83" name="Oval 17"/>
              <p:cNvSpPr>
                <a:spLocks noChangeArrowheads="1"/>
              </p:cNvSpPr>
              <p:nvPr/>
            </p:nvSpPr>
            <p:spPr bwMode="auto">
              <a:xfrm>
                <a:off x="3902076" y="3445322"/>
                <a:ext cx="106363" cy="107950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18"/>
              <p:cNvSpPr>
                <a:spLocks noChangeArrowheads="1"/>
              </p:cNvSpPr>
              <p:nvPr/>
            </p:nvSpPr>
            <p:spPr bwMode="auto">
              <a:xfrm>
                <a:off x="9358314" y="3454848"/>
                <a:ext cx="122237" cy="122237"/>
              </a:xfrm>
              <a:prstGeom prst="rect">
                <a:avLst/>
              </a:prstGeom>
              <a:solidFill>
                <a:srgbClr val="FF0000"/>
              </a:solidFill>
              <a:ln w="317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3851723"/>
                <a:ext cx="7632700" cy="1587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86" name="Chevron 29"/>
              <p:cNvSpPr>
                <a:spLocks noChangeArrowheads="1"/>
              </p:cNvSpPr>
              <p:nvPr/>
            </p:nvSpPr>
            <p:spPr bwMode="auto">
              <a:xfrm>
                <a:off x="2803526" y="3429447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Chevron 30"/>
              <p:cNvSpPr>
                <a:spLocks noChangeAspect="1"/>
              </p:cNvSpPr>
              <p:nvPr/>
            </p:nvSpPr>
            <p:spPr bwMode="auto">
              <a:xfrm flipH="1">
                <a:off x="2803526" y="3789810"/>
                <a:ext cx="142875" cy="142875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228"/>
              <p:cNvSpPr txBox="1">
                <a:spLocks noChangeArrowheads="1"/>
              </p:cNvSpPr>
              <p:nvPr/>
            </p:nvSpPr>
            <p:spPr bwMode="auto">
              <a:xfrm>
                <a:off x="2387600" y="3359597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</a:t>
                </a:r>
              </a:p>
            </p:txBody>
          </p:sp>
          <p:sp>
            <p:nvSpPr>
              <p:cNvPr id="89" name="TextBox 229"/>
              <p:cNvSpPr txBox="1">
                <a:spLocks noChangeArrowheads="1"/>
              </p:cNvSpPr>
              <p:nvPr/>
            </p:nvSpPr>
            <p:spPr bwMode="auto">
              <a:xfrm>
                <a:off x="2387600" y="3759647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B</a:t>
                </a:r>
              </a:p>
            </p:txBody>
          </p:sp>
          <p:sp>
            <p:nvSpPr>
              <p:cNvPr id="90" name="TextBox 32"/>
              <p:cNvSpPr txBox="1">
                <a:spLocks noChangeArrowheads="1"/>
              </p:cNvSpPr>
              <p:nvPr/>
            </p:nvSpPr>
            <p:spPr bwMode="auto">
              <a:xfrm>
                <a:off x="9551989" y="2924623"/>
                <a:ext cx="1350970" cy="276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 err="1"/>
                  <a:t>Dendermonde</a:t>
                </a:r>
                <a:endParaRPr lang="en-US" sz="900" dirty="0"/>
              </a:p>
            </p:txBody>
          </p:sp>
          <p:sp>
            <p:nvSpPr>
              <p:cNvPr id="91" name="TextBox 32"/>
              <p:cNvSpPr txBox="1">
                <a:spLocks noChangeArrowheads="1"/>
              </p:cNvSpPr>
              <p:nvPr/>
            </p:nvSpPr>
            <p:spPr bwMode="auto">
              <a:xfrm>
                <a:off x="2279651" y="2929385"/>
                <a:ext cx="882602" cy="276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 err="1"/>
                  <a:t>Lokeren</a:t>
                </a:r>
                <a:endParaRPr lang="en-US" sz="900" dirty="0"/>
              </a:p>
            </p:txBody>
          </p:sp>
          <p:cxnSp>
            <p:nvCxnSpPr>
              <p:cNvPr id="92" name="Straight Arrow Connector 287"/>
              <p:cNvCxnSpPr>
                <a:cxnSpLocks noChangeShapeType="1"/>
              </p:cNvCxnSpPr>
              <p:nvPr/>
            </p:nvCxnSpPr>
            <p:spPr bwMode="auto">
              <a:xfrm flipH="1">
                <a:off x="4079877" y="2618236"/>
                <a:ext cx="2246881" cy="77469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93" name="Straight Connector 111"/>
              <p:cNvCxnSpPr/>
              <p:nvPr/>
            </p:nvCxnSpPr>
            <p:spPr bwMode="auto">
              <a:xfrm>
                <a:off x="3611631" y="3069084"/>
                <a:ext cx="5858173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94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658" y="2827785"/>
                <a:ext cx="208128" cy="16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" name="Rectangular Callout 50"/>
              <p:cNvSpPr>
                <a:spLocks noChangeArrowheads="1"/>
              </p:cNvSpPr>
              <p:nvPr/>
            </p:nvSpPr>
            <p:spPr bwMode="auto">
              <a:xfrm>
                <a:off x="5055708" y="2248348"/>
                <a:ext cx="725744" cy="128589"/>
              </a:xfrm>
              <a:prstGeom prst="wedgeRectCallout">
                <a:avLst>
                  <a:gd name="adj1" fmla="val 135597"/>
                  <a:gd name="adj2" fmla="val 125609"/>
                </a:avLst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ALARM !</a:t>
                </a:r>
                <a:endParaRPr lang="nl-BE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66" name="Picture 11" descr="D:\Documents And Settings\GQR7802\Local Settings\Temporary Internet Files\Content.IE5\HNYX0581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018" y="5489426"/>
              <a:ext cx="149179" cy="14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7" name="Group 66"/>
            <p:cNvGrpSpPr/>
            <p:nvPr/>
          </p:nvGrpSpPr>
          <p:grpSpPr>
            <a:xfrm>
              <a:off x="3820949" y="4467388"/>
              <a:ext cx="1624521" cy="978960"/>
              <a:chOff x="3677142" y="1653793"/>
              <a:chExt cx="1624521" cy="97896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388" y="2055605"/>
                <a:ext cx="229346" cy="540332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6497" y="1700212"/>
                <a:ext cx="1095166" cy="932541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7142" y="1793542"/>
                <a:ext cx="106856" cy="26206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816" y="1653793"/>
                <a:ext cx="106856" cy="262063"/>
              </a:xfrm>
              <a:prstGeom prst="rect">
                <a:avLst/>
              </a:prstGeom>
            </p:spPr>
          </p:pic>
          <p:cxnSp>
            <p:nvCxnSpPr>
              <p:cNvPr id="77" name="Straight Arrow Connector 76"/>
              <p:cNvCxnSpPr/>
              <p:nvPr/>
            </p:nvCxnSpPr>
            <p:spPr>
              <a:xfrm flipH="1">
                <a:off x="3918544" y="2016245"/>
                <a:ext cx="565140" cy="94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8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620" y="2003590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9" name="Straight Arrow Connector 78"/>
              <p:cNvCxnSpPr/>
              <p:nvPr/>
            </p:nvCxnSpPr>
            <p:spPr>
              <a:xfrm flipV="1">
                <a:off x="3770814" y="1749862"/>
                <a:ext cx="678442" cy="14954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0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184" y="1759943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8" name="Rectangular Callout 50"/>
            <p:cNvSpPr>
              <a:spLocks noChangeArrowheads="1"/>
            </p:cNvSpPr>
            <p:nvPr/>
          </p:nvSpPr>
          <p:spPr bwMode="auto">
            <a:xfrm>
              <a:off x="4751586" y="4256912"/>
              <a:ext cx="520188" cy="107261"/>
            </a:xfrm>
            <a:prstGeom prst="wedgeRectCallout">
              <a:avLst>
                <a:gd name="adj1" fmla="val -47510"/>
                <a:gd name="adj2" fmla="val 18481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ALARM !</a:t>
              </a:r>
              <a:endParaRPr lang="nl-BE" sz="1000" b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69" name="Straight Arrow Connector 287"/>
            <p:cNvCxnSpPr>
              <a:cxnSpLocks noChangeShapeType="1"/>
            </p:cNvCxnSpPr>
            <p:nvPr/>
          </p:nvCxnSpPr>
          <p:spPr bwMode="auto">
            <a:xfrm>
              <a:off x="4144660" y="5039990"/>
              <a:ext cx="1821362" cy="71371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71" name="Cloud Callout 70"/>
            <p:cNvSpPr/>
            <p:nvPr/>
          </p:nvSpPr>
          <p:spPr>
            <a:xfrm>
              <a:off x="5704211" y="4125055"/>
              <a:ext cx="840614" cy="296967"/>
            </a:xfrm>
            <a:prstGeom prst="cloudCallout">
              <a:avLst>
                <a:gd name="adj1" fmla="val -79941"/>
                <a:gd name="adj2" fmla="val 11968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STOP</a:t>
              </a:r>
            </a:p>
          </p:txBody>
        </p:sp>
        <p:sp>
          <p:nvSpPr>
            <p:cNvPr id="72" name="Rechthoek 35"/>
            <p:cNvSpPr>
              <a:spLocks noChangeArrowheads="1"/>
            </p:cNvSpPr>
            <p:nvPr/>
          </p:nvSpPr>
          <p:spPr bwMode="auto">
            <a:xfrm>
              <a:off x="3352927" y="3960838"/>
              <a:ext cx="1054536" cy="249255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</a:rPr>
                <a:t>AANKONDIGER AANNEMER</a:t>
              </a:r>
            </a:p>
          </p:txBody>
        </p:sp>
        <p:sp>
          <p:nvSpPr>
            <p:cNvPr id="70" name="Rectangle 137"/>
            <p:cNvSpPr/>
            <p:nvPr/>
          </p:nvSpPr>
          <p:spPr bwMode="auto">
            <a:xfrm>
              <a:off x="835833" y="1125702"/>
              <a:ext cx="6110054" cy="2722889"/>
            </a:xfrm>
            <a:prstGeom prst="rect">
              <a:avLst/>
            </a:prstGeom>
            <a:blipFill dpi="0" rotWithShape="1">
              <a:blip r:embed="rId7" cstate="print">
                <a:alphaModFix amt="3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fr-BE"/>
            </a:p>
          </p:txBody>
        </p:sp>
      </p:grpSp>
      <p:pic>
        <p:nvPicPr>
          <p:cNvPr id="123" name="Picture 1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7" y="1011901"/>
            <a:ext cx="1744455" cy="122844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grpSp>
        <p:nvGrpSpPr>
          <p:cNvPr id="124" name="Group 123"/>
          <p:cNvGrpSpPr/>
          <p:nvPr/>
        </p:nvGrpSpPr>
        <p:grpSpPr>
          <a:xfrm>
            <a:off x="53564" y="2328466"/>
            <a:ext cx="701676" cy="4199769"/>
            <a:chOff x="248052" y="2499029"/>
            <a:chExt cx="701676" cy="4199769"/>
          </a:xfrm>
        </p:grpSpPr>
        <p:grpSp>
          <p:nvGrpSpPr>
            <p:cNvPr id="125" name="Group 124"/>
            <p:cNvGrpSpPr/>
            <p:nvPr/>
          </p:nvGrpSpPr>
          <p:grpSpPr>
            <a:xfrm>
              <a:off x="248052" y="2499029"/>
              <a:ext cx="701675" cy="1577673"/>
              <a:chOff x="1750227" y="1015235"/>
              <a:chExt cx="701675" cy="1577673"/>
            </a:xfrm>
          </p:grpSpPr>
          <p:cxnSp>
            <p:nvCxnSpPr>
              <p:cNvPr id="132" name="Straight Arrow Connector 135"/>
              <p:cNvCxnSpPr>
                <a:cxnSpLocks noChangeShapeType="1"/>
              </p:cNvCxnSpPr>
              <p:nvPr/>
            </p:nvCxnSpPr>
            <p:spPr bwMode="auto">
              <a:xfrm flipH="1">
                <a:off x="2085944" y="2087536"/>
                <a:ext cx="1" cy="505372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  <p:cxnSp>
            <p:nvCxnSpPr>
              <p:cNvPr id="133" name="Straight Connector 132"/>
              <p:cNvCxnSpPr/>
              <p:nvPr/>
            </p:nvCxnSpPr>
            <p:spPr bwMode="auto">
              <a:xfrm>
                <a:off x="2088398" y="129733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2085946" y="198752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5" name="Rounded Rectangle 122"/>
              <p:cNvSpPr>
                <a:spLocks noChangeArrowheads="1"/>
              </p:cNvSpPr>
              <p:nvPr/>
            </p:nvSpPr>
            <p:spPr bwMode="auto">
              <a:xfrm>
                <a:off x="1750227" y="1537782"/>
                <a:ext cx="701675" cy="43338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175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900" b="1" dirty="0" err="1">
                    <a:latin typeface="+mn-lt"/>
                  </a:rPr>
                  <a:t>Verminderde</a:t>
                </a:r>
                <a:r>
                  <a:rPr lang="en-US" sz="900" b="1" dirty="0">
                    <a:latin typeface="+mn-lt"/>
                  </a:rPr>
                  <a:t> </a:t>
                </a:r>
                <a:r>
                  <a:rPr lang="en-US" sz="900" b="1" dirty="0" err="1">
                    <a:latin typeface="+mn-lt"/>
                  </a:rPr>
                  <a:t>zichbarrheid</a:t>
                </a:r>
                <a:r>
                  <a:rPr lang="en-US" sz="900" b="1" dirty="0">
                    <a:latin typeface="+mn-lt"/>
                  </a:rPr>
                  <a:t> </a:t>
                </a:r>
              </a:p>
            </p:txBody>
          </p:sp>
          <p:cxnSp>
            <p:nvCxnSpPr>
              <p:cNvPr id="136" name="Straight Arrow Connector 135"/>
              <p:cNvCxnSpPr>
                <a:cxnSpLocks noChangeShapeType="1"/>
              </p:cNvCxnSpPr>
              <p:nvPr/>
            </p:nvCxnSpPr>
            <p:spPr bwMode="auto">
              <a:xfrm>
                <a:off x="2076573" y="1015235"/>
                <a:ext cx="14327" cy="515691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</p:grpSp>
        <p:grpSp>
          <p:nvGrpSpPr>
            <p:cNvPr id="126" name="Group 125"/>
            <p:cNvGrpSpPr/>
            <p:nvPr/>
          </p:nvGrpSpPr>
          <p:grpSpPr>
            <a:xfrm>
              <a:off x="248053" y="4149625"/>
              <a:ext cx="701675" cy="2549173"/>
              <a:chOff x="1753537" y="43735"/>
              <a:chExt cx="701675" cy="2549173"/>
            </a:xfrm>
          </p:grpSpPr>
          <p:cxnSp>
            <p:nvCxnSpPr>
              <p:cNvPr id="127" name="Straight Arrow Connector 135"/>
              <p:cNvCxnSpPr>
                <a:cxnSpLocks noChangeShapeType="1"/>
              </p:cNvCxnSpPr>
              <p:nvPr/>
            </p:nvCxnSpPr>
            <p:spPr bwMode="auto">
              <a:xfrm flipH="1">
                <a:off x="2085944" y="2087536"/>
                <a:ext cx="1" cy="505372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2088398" y="129733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2085946" y="198752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0" name="Rounded Rectangle 122"/>
              <p:cNvSpPr>
                <a:spLocks noChangeArrowheads="1"/>
              </p:cNvSpPr>
              <p:nvPr/>
            </p:nvSpPr>
            <p:spPr bwMode="auto">
              <a:xfrm>
                <a:off x="1753537" y="1554139"/>
                <a:ext cx="701675" cy="56099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175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900" b="1" dirty="0" err="1">
                    <a:latin typeface="+mn-lt"/>
                  </a:rPr>
                  <a:t>aankondiger</a:t>
                </a:r>
                <a:r>
                  <a:rPr lang="en-US" sz="900" b="1" dirty="0">
                    <a:latin typeface="+mn-lt"/>
                  </a:rPr>
                  <a:t> </a:t>
                </a:r>
                <a:r>
                  <a:rPr lang="en-US" sz="900" b="1" dirty="0" err="1">
                    <a:latin typeface="+mn-lt"/>
                  </a:rPr>
                  <a:t>laat</a:t>
                </a:r>
                <a:r>
                  <a:rPr lang="en-US" sz="900" b="1" dirty="0">
                    <a:latin typeface="+mn-lt"/>
                  </a:rPr>
                  <a:t> de </a:t>
                </a:r>
                <a:r>
                  <a:rPr lang="en-US" sz="900" b="1" dirty="0" err="1">
                    <a:latin typeface="+mn-lt"/>
                  </a:rPr>
                  <a:t>werken</a:t>
                </a:r>
                <a:r>
                  <a:rPr lang="en-US" sz="900" b="1" dirty="0">
                    <a:latin typeface="+mn-lt"/>
                  </a:rPr>
                  <a:t> </a:t>
                </a:r>
                <a:r>
                  <a:rPr lang="en-US" sz="900" b="1" dirty="0" err="1">
                    <a:latin typeface="+mn-lt"/>
                  </a:rPr>
                  <a:t>stopzetten</a:t>
                </a:r>
                <a:endParaRPr lang="en-US" sz="900" b="1" dirty="0">
                  <a:latin typeface="+mn-lt"/>
                </a:endParaRPr>
              </a:p>
            </p:txBody>
          </p:sp>
          <p:cxnSp>
            <p:nvCxnSpPr>
              <p:cNvPr id="131" name="Straight Arrow Connector 135"/>
              <p:cNvCxnSpPr>
                <a:cxnSpLocks noChangeShapeType="1"/>
              </p:cNvCxnSpPr>
              <p:nvPr/>
            </p:nvCxnSpPr>
            <p:spPr bwMode="auto">
              <a:xfrm>
                <a:off x="2084628" y="43735"/>
                <a:ext cx="6272" cy="1382796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3789" y="1842411"/>
            <a:ext cx="237765" cy="237765"/>
          </a:xfrm>
          <a:prstGeom prst="rect">
            <a:avLst/>
          </a:prstGeom>
        </p:spPr>
      </p:pic>
      <p:pic>
        <p:nvPicPr>
          <p:cNvPr id="137" name="Picture 5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68" y="4658610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65" y="5029065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83" y="5313962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08" y="2273787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85" y="2479863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Rectangle 137"/>
          <p:cNvSpPr/>
          <p:nvPr/>
        </p:nvSpPr>
        <p:spPr bwMode="auto">
          <a:xfrm>
            <a:off x="697697" y="3858325"/>
            <a:ext cx="6185908" cy="2722889"/>
          </a:xfrm>
          <a:prstGeom prst="rect">
            <a:avLst/>
          </a:prstGeom>
          <a:blipFill dpi="0" rotWithShape="1">
            <a:blip r:embed="rId7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9788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5"/>
          <p:cNvSpPr>
            <a:spLocks noChangeArrowheads="1"/>
          </p:cNvSpPr>
          <p:nvPr/>
        </p:nvSpPr>
        <p:spPr bwMode="auto">
          <a:xfrm>
            <a:off x="702173" y="1178895"/>
            <a:ext cx="5331071" cy="569515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De aankondiger contacteert de VV aannemer en/of zijn HL om te overleggen</a:t>
            </a:r>
            <a:r>
              <a:rPr lang="nl-BE" sz="1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6" name="Rectangle 245"/>
          <p:cNvSpPr>
            <a:spLocks noChangeArrowheads="1"/>
          </p:cNvSpPr>
          <p:nvPr/>
        </p:nvSpPr>
        <p:spPr bwMode="auto">
          <a:xfrm>
            <a:off x="7176121" y="4293097"/>
            <a:ext cx="3240707" cy="720079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Na het overleg neemt de VV aannemer een beslissing over het verdere verloop van de werken.</a:t>
            </a:r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867046" y="129157"/>
            <a:ext cx="1912823" cy="360363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2.2 </a:t>
            </a:r>
            <a:r>
              <a:rPr lang="en-GB" dirty="0" err="1"/>
              <a:t>Verminderde</a:t>
            </a:r>
            <a:r>
              <a:rPr lang="en-GB" dirty="0"/>
              <a:t> </a:t>
            </a:r>
            <a:r>
              <a:rPr lang="en-GB" dirty="0" err="1"/>
              <a:t>zichtbaarheid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6483657" y="477147"/>
            <a:ext cx="3981938" cy="2419768"/>
            <a:chOff x="6168008" y="253768"/>
            <a:chExt cx="3981938" cy="2419768"/>
          </a:xfrm>
        </p:grpSpPr>
        <p:grpSp>
          <p:nvGrpSpPr>
            <p:cNvPr id="29" name="Group 28"/>
            <p:cNvGrpSpPr/>
            <p:nvPr/>
          </p:nvGrpSpPr>
          <p:grpSpPr>
            <a:xfrm>
              <a:off x="6168008" y="253768"/>
              <a:ext cx="3981938" cy="2419768"/>
              <a:chOff x="3928831" y="2256580"/>
              <a:chExt cx="4198310" cy="2740994"/>
            </a:xfrm>
          </p:grpSpPr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3928831" y="3023396"/>
                <a:ext cx="720725" cy="646112"/>
              </a:xfrm>
              <a:prstGeom prst="rect">
                <a:avLst/>
              </a:prstGeom>
              <a:noFill/>
              <a:ln w="444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fr-BE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sym typeface="Symbol SNCB-NMBS Picto"/>
                  </a:rPr>
                  <a:t></a:t>
                </a:r>
                <a:endParaRPr 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6160856" y="3023396"/>
                <a:ext cx="720725" cy="646112"/>
              </a:xfrm>
              <a:prstGeom prst="rect">
                <a:avLst/>
              </a:prstGeom>
              <a:noFill/>
              <a:ln w="444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fr-BE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sym typeface="Symbol SNCB-NMBS Picto"/>
                  </a:rPr>
                  <a:t></a:t>
                </a:r>
                <a:endParaRPr 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3" name="Rechthoek 35"/>
              <p:cNvSpPr>
                <a:spLocks noChangeArrowheads="1"/>
              </p:cNvSpPr>
              <p:nvPr/>
            </p:nvSpPr>
            <p:spPr bwMode="auto">
              <a:xfrm>
                <a:off x="4416458" y="4624803"/>
                <a:ext cx="1006739" cy="360362"/>
              </a:xfrm>
              <a:prstGeom prst="rect">
                <a:avLst/>
              </a:prstGeom>
              <a:solidFill>
                <a:srgbClr val="B2B2B2"/>
              </a:solidFill>
              <a:ln w="31750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nl-BE" sz="900" b="1" dirty="0">
                    <a:solidFill>
                      <a:schemeClr val="bg1"/>
                    </a:solidFill>
                    <a:latin typeface="+mn-lt"/>
                  </a:rPr>
                  <a:t>AANKONDIGER</a:t>
                </a:r>
              </a:p>
              <a:p>
                <a:pPr algn="ctr"/>
                <a:r>
                  <a:rPr lang="nl-BE" sz="900" b="1" dirty="0">
                    <a:solidFill>
                      <a:schemeClr val="bg1"/>
                    </a:solidFill>
                    <a:latin typeface="+mn-lt"/>
                  </a:rPr>
                  <a:t>AANNEMER</a:t>
                </a:r>
              </a:p>
            </p:txBody>
          </p:sp>
          <p:sp>
            <p:nvSpPr>
              <p:cNvPr id="34" name="Rechthoek 41"/>
              <p:cNvSpPr>
                <a:spLocks noChangeArrowheads="1"/>
              </p:cNvSpPr>
              <p:nvPr/>
            </p:nvSpPr>
            <p:spPr bwMode="auto">
              <a:xfrm>
                <a:off x="6752478" y="4612395"/>
                <a:ext cx="1374663" cy="3851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nl-BE" sz="800" b="1" dirty="0">
                    <a:solidFill>
                      <a:schemeClr val="bg1"/>
                    </a:solidFill>
                    <a:latin typeface="+mn-lt"/>
                  </a:rPr>
                  <a:t>LEIDER V/H WERK – </a:t>
                </a:r>
              </a:p>
              <a:p>
                <a:pPr algn="ctr"/>
                <a:r>
                  <a:rPr lang="nl-BE" sz="800" b="1" dirty="0">
                    <a:solidFill>
                      <a:schemeClr val="bg1"/>
                    </a:solidFill>
                    <a:latin typeface="+mn-lt"/>
                  </a:rPr>
                  <a:t>VV AANNEMER</a:t>
                </a:r>
              </a:p>
            </p:txBody>
          </p:sp>
          <p:sp>
            <p:nvSpPr>
              <p:cNvPr id="35" name="Rechthoek 35"/>
              <p:cNvSpPr>
                <a:spLocks noChangeArrowheads="1"/>
              </p:cNvSpPr>
              <p:nvPr/>
            </p:nvSpPr>
            <p:spPr bwMode="auto">
              <a:xfrm>
                <a:off x="5614044" y="4612462"/>
                <a:ext cx="1079155" cy="38504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0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nl-BE" sz="800" b="1" dirty="0">
                    <a:solidFill>
                      <a:schemeClr val="bg1"/>
                    </a:solidFill>
                    <a:latin typeface="+mn-lt"/>
                  </a:rPr>
                  <a:t>HIERARCHISCHE </a:t>
                </a:r>
              </a:p>
              <a:p>
                <a:pPr algn="ctr"/>
                <a:r>
                  <a:rPr lang="nl-BE" sz="800" b="1" dirty="0">
                    <a:solidFill>
                      <a:schemeClr val="bg1"/>
                    </a:solidFill>
                    <a:latin typeface="+mn-lt"/>
                  </a:rPr>
                  <a:t>LIJN AANNEMER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618729" y="4044429"/>
                <a:ext cx="647700" cy="31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en</a:t>
                </a:r>
                <a:r>
                  <a:rPr lang="en-US" sz="1200" dirty="0"/>
                  <a:t>/of</a:t>
                </a:r>
                <a:endParaRPr lang="nl-BE" sz="1200" dirty="0"/>
              </a:p>
            </p:txBody>
          </p:sp>
          <p:sp>
            <p:nvSpPr>
              <p:cNvPr id="37" name="Ovale toelichting 9"/>
              <p:cNvSpPr>
                <a:spLocks noChangeArrowheads="1"/>
              </p:cNvSpPr>
              <p:nvPr/>
            </p:nvSpPr>
            <p:spPr bwMode="auto">
              <a:xfrm>
                <a:off x="4109012" y="2431707"/>
                <a:ext cx="1081088" cy="431800"/>
              </a:xfrm>
              <a:prstGeom prst="wedgeEllipseCallout">
                <a:avLst>
                  <a:gd name="adj1" fmla="val 17290"/>
                  <a:gd name="adj2" fmla="val 130157"/>
                </a:avLst>
              </a:prstGeom>
              <a:solidFill>
                <a:schemeClr val="bg1"/>
              </a:solidFill>
              <a:ln w="31750" algn="ctr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nl-BE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56037" y="3124587"/>
                <a:ext cx="416778" cy="1407782"/>
              </a:xfrm>
              <a:prstGeom prst="rect">
                <a:avLst/>
              </a:prstGeom>
              <a:ln w="25400">
                <a:solidFill>
                  <a:schemeClr val="tx2">
                    <a:lumMod val="85000"/>
                  </a:schemeClr>
                </a:solidFill>
              </a:ln>
            </p:spPr>
          </p:pic>
          <p:sp>
            <p:nvSpPr>
              <p:cNvPr id="39" name="Ovale toelichting 57"/>
              <p:cNvSpPr/>
              <p:nvPr/>
            </p:nvSpPr>
            <p:spPr bwMode="auto">
              <a:xfrm>
                <a:off x="5441718" y="2256580"/>
                <a:ext cx="1079500" cy="431800"/>
              </a:xfrm>
              <a:prstGeom prst="wedgeEllipseCallout">
                <a:avLst>
                  <a:gd name="adj1" fmla="val 5897"/>
                  <a:gd name="adj2" fmla="val 135519"/>
                </a:avLst>
              </a:prstGeom>
              <a:solidFill>
                <a:schemeClr val="bg1"/>
              </a:solidFill>
              <a:ln w="3175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nl-BE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8287" y="3176945"/>
                <a:ext cx="553941" cy="1370648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506" y="1133294"/>
              <a:ext cx="474412" cy="1117700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8" y="2979068"/>
            <a:ext cx="6901962" cy="3594771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702173" y="3965001"/>
            <a:ext cx="792088" cy="1179440"/>
            <a:chOff x="670356" y="3897841"/>
            <a:chExt cx="792088" cy="1072218"/>
          </a:xfrm>
        </p:grpSpPr>
        <p:sp>
          <p:nvSpPr>
            <p:cNvPr id="52" name="Rechthoek 35"/>
            <p:cNvSpPr>
              <a:spLocks noChangeArrowheads="1"/>
            </p:cNvSpPr>
            <p:nvPr/>
          </p:nvSpPr>
          <p:spPr bwMode="auto">
            <a:xfrm>
              <a:off x="670356" y="4674076"/>
              <a:ext cx="792088" cy="295983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AANKONDIGER</a:t>
              </a:r>
            </a:p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AANNEMER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06" y="3897841"/>
              <a:ext cx="320588" cy="755295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863230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02186" y="495101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b="1" kern="0" dirty="0">
                <a:solidFill>
                  <a:srgbClr val="0070C0"/>
                </a:solidFill>
              </a:rPr>
              <a:t>2.3 </a:t>
            </a:r>
            <a:r>
              <a:rPr lang="en-US" b="1" kern="0" dirty="0" err="1">
                <a:solidFill>
                  <a:srgbClr val="0070C0"/>
                </a:solidFill>
              </a:rPr>
              <a:t>Verminderde</a:t>
            </a:r>
            <a:r>
              <a:rPr lang="en-US" b="1" kern="0" dirty="0">
                <a:solidFill>
                  <a:srgbClr val="0070C0"/>
                </a:solidFill>
              </a:rPr>
              <a:t> </a:t>
            </a:r>
            <a:r>
              <a:rPr lang="en-US" b="1" kern="0" dirty="0" err="1">
                <a:solidFill>
                  <a:srgbClr val="0070C0"/>
                </a:solidFill>
              </a:rPr>
              <a:t>hoorbaarheid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8578250" y="1432302"/>
            <a:ext cx="2550395" cy="1777190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Bij twijfel over de hoorbaarheid doet de aankondiger de werkzaamheden die een indringing kunnen veroorzaken onmiddellijk  stopzetten</a:t>
            </a:r>
          </a:p>
        </p:txBody>
      </p:sp>
      <p:sp>
        <p:nvSpPr>
          <p:cNvPr id="2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839055" y="134738"/>
            <a:ext cx="1912823" cy="360363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2.3 </a:t>
            </a:r>
            <a:r>
              <a:rPr lang="en-GB" dirty="0" err="1"/>
              <a:t>Verminderde</a:t>
            </a:r>
            <a:r>
              <a:rPr lang="en-GB" dirty="0"/>
              <a:t> </a:t>
            </a:r>
            <a:r>
              <a:rPr lang="en-GB" dirty="0" err="1"/>
              <a:t>hoorbaarheid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1424" y="776407"/>
            <a:ext cx="7438315" cy="5604921"/>
            <a:chOff x="1075963" y="799892"/>
            <a:chExt cx="7438315" cy="6058108"/>
          </a:xfrm>
        </p:grpSpPr>
        <p:grpSp>
          <p:nvGrpSpPr>
            <p:cNvPr id="13" name="Group 12"/>
            <p:cNvGrpSpPr/>
            <p:nvPr/>
          </p:nvGrpSpPr>
          <p:grpSpPr>
            <a:xfrm>
              <a:off x="2320147" y="799892"/>
              <a:ext cx="5717475" cy="1623180"/>
              <a:chOff x="2650862" y="935280"/>
              <a:chExt cx="5717475" cy="1623180"/>
            </a:xfrm>
          </p:grpSpPr>
          <p:pic>
            <p:nvPicPr>
              <p:cNvPr id="85" name="Picture 8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50862" y="935280"/>
                <a:ext cx="5717475" cy="833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Rectangular Callout 50"/>
              <p:cNvSpPr>
                <a:spLocks noChangeArrowheads="1"/>
              </p:cNvSpPr>
              <p:nvPr/>
            </p:nvSpPr>
            <p:spPr bwMode="auto">
              <a:xfrm>
                <a:off x="3955809" y="2401547"/>
                <a:ext cx="571937" cy="156913"/>
              </a:xfrm>
              <a:prstGeom prst="wedgeRectCallout">
                <a:avLst>
                  <a:gd name="adj1" fmla="val 97412"/>
                  <a:gd name="adj2" fmla="val -98744"/>
                </a:avLst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00" b="1" dirty="0">
                    <a:solidFill>
                      <a:schemeClr val="bg1"/>
                    </a:solidFill>
                    <a:latin typeface="+mn-lt"/>
                  </a:rPr>
                  <a:t>ALARM!</a:t>
                </a:r>
                <a:endParaRPr lang="nl-BE" altLang="en-US" sz="12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181536" y="1508819"/>
              <a:ext cx="7332742" cy="2342004"/>
              <a:chOff x="1147693" y="2046410"/>
              <a:chExt cx="7332742" cy="234200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147693" y="2046410"/>
                <a:ext cx="7332742" cy="2342004"/>
                <a:chOff x="1099799" y="2310056"/>
                <a:chExt cx="9522430" cy="2787241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1099799" y="2310056"/>
                  <a:ext cx="9522430" cy="2787241"/>
                  <a:chOff x="1099799" y="2310056"/>
                  <a:chExt cx="9522430" cy="2787241"/>
                </a:xfrm>
              </p:grpSpPr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099799" y="4130542"/>
                    <a:ext cx="9004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b="1" dirty="0">
                        <a:latin typeface="+mn-lt"/>
                      </a:rPr>
                      <a:t>A</a:t>
                    </a:r>
                    <a:r>
                      <a:rPr lang="en-GB" sz="1200" dirty="0"/>
                      <a:t> </a:t>
                    </a: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1117936" y="4820298"/>
                    <a:ext cx="9004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b="1" dirty="0">
                        <a:latin typeface="+mn-lt"/>
                      </a:rPr>
                      <a:t>B</a:t>
                    </a:r>
                    <a:r>
                      <a:rPr lang="en-GB" sz="1200" dirty="0"/>
                      <a:t> </a:t>
                    </a:r>
                  </a:p>
                </p:txBody>
              </p: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1743698" y="2310056"/>
                    <a:ext cx="8878531" cy="2742976"/>
                    <a:chOff x="1743698" y="2310056"/>
                    <a:chExt cx="8878531" cy="2742976"/>
                  </a:xfrm>
                </p:grpSpPr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064431" y="2568735"/>
                      <a:ext cx="1786385" cy="1062429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67" name="Straight Connector 14"/>
                    <p:cNvCxnSpPr/>
                    <p:nvPr/>
                  </p:nvCxnSpPr>
                  <p:spPr bwMode="auto">
                    <a:xfrm flipV="1">
                      <a:off x="1758705" y="4281620"/>
                      <a:ext cx="8201850" cy="2608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22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8" name="Straight Connector 14"/>
                    <p:cNvCxnSpPr/>
                    <p:nvPr/>
                  </p:nvCxnSpPr>
                  <p:spPr bwMode="auto">
                    <a:xfrm flipV="1">
                      <a:off x="1758705" y="4951255"/>
                      <a:ext cx="8201850" cy="2608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22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69" name="Chevron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5556" y="4234235"/>
                      <a:ext cx="142875" cy="144463"/>
                    </a:xfrm>
                    <a:prstGeom prst="chevron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31750" algn="ctr">
                      <a:solidFill>
                        <a:srgbClr val="007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n-US" altLang="en-US"/>
                    </a:p>
                  </p:txBody>
                </p:sp>
                <p:sp>
                  <p:nvSpPr>
                    <p:cNvPr id="70" name="Chevron 3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2375760" y="4908570"/>
                      <a:ext cx="142875" cy="144462"/>
                    </a:xfrm>
                    <a:prstGeom prst="chevron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31750" algn="ctr">
                      <a:solidFill>
                        <a:srgbClr val="007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n-US" altLang="en-US"/>
                    </a:p>
                  </p:txBody>
                </p:sp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6532198" y="3801989"/>
                      <a:ext cx="1596068" cy="3296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3"/>
                          </a:solidFill>
                          <a:latin typeface="+mn-lt"/>
                        </a:rPr>
                        <a:t>VA</a:t>
                      </a:r>
                    </a:p>
                  </p:txBody>
                </p:sp>
                <p:sp>
                  <p:nvSpPr>
                    <p:cNvPr id="72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2760" y="4247431"/>
                      <a:ext cx="106363" cy="10795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317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n-US" altLang="en-US"/>
                    </a:p>
                  </p:txBody>
                </p:sp>
                <p:sp>
                  <p:nvSpPr>
                    <p:cNvPr id="73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0073" y="4221208"/>
                      <a:ext cx="122237" cy="12065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n-US" altLang="en-US"/>
                    </a:p>
                  </p:txBody>
                </p:sp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1743698" y="3797354"/>
                      <a:ext cx="900401" cy="3296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000" b="1" dirty="0" err="1">
                          <a:latin typeface="+mn-lt"/>
                        </a:rPr>
                        <a:t>Lokeren</a:t>
                      </a:r>
                      <a:r>
                        <a:rPr lang="en-GB" sz="1200" dirty="0"/>
                        <a:t> </a:t>
                      </a:r>
                    </a:p>
                  </p:txBody>
                </p:sp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9343667" y="3755696"/>
                      <a:ext cx="1278562" cy="3296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000" b="1" dirty="0" err="1">
                          <a:latin typeface="+mn-lt"/>
                        </a:rPr>
                        <a:t>Dendermonde</a:t>
                      </a:r>
                      <a:r>
                        <a:rPr lang="en-GB" sz="1200" dirty="0"/>
                        <a:t> </a:t>
                      </a:r>
                    </a:p>
                  </p:txBody>
                </p:sp>
                <p:pic>
                  <p:nvPicPr>
                    <p:cNvPr id="76" name="Picture 7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549617" y="2584016"/>
                      <a:ext cx="174298" cy="29856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7" name="Picture 76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06151" y="2310056"/>
                      <a:ext cx="165063" cy="282744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78" name="Straight Arrow Connector 77"/>
                    <p:cNvCxnSpPr>
                      <a:endCxn id="72" idx="0"/>
                    </p:cNvCxnSpPr>
                    <p:nvPr/>
                  </p:nvCxnSpPr>
                  <p:spPr>
                    <a:xfrm flipH="1">
                      <a:off x="2915942" y="3309426"/>
                      <a:ext cx="2638595" cy="938005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Arrow Connector 78"/>
                    <p:cNvCxnSpPr/>
                    <p:nvPr/>
                  </p:nvCxnSpPr>
                  <p:spPr>
                    <a:xfrm>
                      <a:off x="5826381" y="3309426"/>
                      <a:ext cx="3615800" cy="974579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Arrow Connector 79"/>
                    <p:cNvCxnSpPr>
                      <a:stCxn id="76" idx="3"/>
                      <a:endCxn id="77" idx="1"/>
                    </p:cNvCxnSpPr>
                    <p:nvPr/>
                  </p:nvCxnSpPr>
                  <p:spPr>
                    <a:xfrm flipV="1">
                      <a:off x="5723915" y="2451428"/>
                      <a:ext cx="1082236" cy="281870"/>
                    </a:xfrm>
                    <a:prstGeom prst="straightConnector1">
                      <a:avLst/>
                    </a:prstGeom>
                    <a:ln w="19050">
                      <a:solidFill>
                        <a:srgbClr val="0070C0"/>
                      </a:solidFill>
                      <a:prstDash val="solid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81" name="Picture 80" descr="D:\Documents And Settings\GQR7802\Local Settings\Temporary Internet Files\Content.IE5\HNYX0581\MC900441310[1].png"/>
                    <p:cNvPicPr/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192447" y="2445074"/>
                      <a:ext cx="246380" cy="24638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82" name="Picture 81" descr="D:\Documents And Settings\GQR7802\Local Settings\Temporary Internet Files\Content.IE5\HNYX0581\MC900441310[1].png"/>
                    <p:cNvPicPr/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151372" y="3661180"/>
                      <a:ext cx="246380" cy="246380"/>
                    </a:xfrm>
                    <a:prstGeom prst="rect">
                      <a:avLst/>
                    </a:prstGeom>
                    <a:noFill/>
                  </p:spPr>
                </p:pic>
                <p:cxnSp>
                  <p:nvCxnSpPr>
                    <p:cNvPr id="83" name="Straight Arrow Connector 82"/>
                    <p:cNvCxnSpPr/>
                    <p:nvPr/>
                  </p:nvCxnSpPr>
                  <p:spPr>
                    <a:xfrm flipH="1">
                      <a:off x="5829665" y="2768834"/>
                      <a:ext cx="847520" cy="29518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84" name="Picture 83" descr="D:\Documents And Settings\GQR7802\Local Settings\Temporary Internet Files\Content.IE5\HNYX0581\MC900441310[1].png"/>
                    <p:cNvPicPr/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185515" y="2775983"/>
                      <a:ext cx="246380" cy="246380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65" name="Picture 64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13842" y="2902440"/>
                    <a:ext cx="297183" cy="7020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2071135" y="3604509"/>
                  <a:ext cx="7797236" cy="683155"/>
                  <a:chOff x="2071135" y="3604509"/>
                  <a:chExt cx="7797236" cy="683155"/>
                </a:xfrm>
              </p:grpSpPr>
              <p:cxnSp>
                <p:nvCxnSpPr>
                  <p:cNvPr id="60" name="Straight Connector 111"/>
                  <p:cNvCxnSpPr/>
                  <p:nvPr/>
                </p:nvCxnSpPr>
                <p:spPr bwMode="auto">
                  <a:xfrm>
                    <a:off x="2071135" y="3604509"/>
                    <a:ext cx="779723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" name="Rechte verbindingslijn met pijl 102"/>
                  <p:cNvCxnSpPr/>
                  <p:nvPr/>
                </p:nvCxnSpPr>
                <p:spPr bwMode="auto">
                  <a:xfrm>
                    <a:off x="7179183" y="3621591"/>
                    <a:ext cx="6363" cy="666073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3"/>
                    </a:solidFill>
                    <a:prstDash val="solid"/>
                    <a:round/>
                    <a:headEnd type="arrow"/>
                    <a:tailEnd type="arrow"/>
                  </a:ln>
                  <a:effectLst/>
                </p:spPr>
              </p:cxnSp>
            </p:grpSp>
          </p:grpSp>
          <p:sp>
            <p:nvSpPr>
              <p:cNvPr id="56" name="Rectangular Callout 50"/>
              <p:cNvSpPr>
                <a:spLocks noChangeArrowheads="1"/>
              </p:cNvSpPr>
              <p:nvPr/>
            </p:nvSpPr>
            <p:spPr bwMode="auto">
              <a:xfrm>
                <a:off x="3299193" y="2196249"/>
                <a:ext cx="981901" cy="218609"/>
              </a:xfrm>
              <a:prstGeom prst="wedgeRectCallout">
                <a:avLst>
                  <a:gd name="adj1" fmla="val 68822"/>
                  <a:gd name="adj2" fmla="val 117490"/>
                </a:avLst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00" b="1" dirty="0">
                    <a:solidFill>
                      <a:schemeClr val="bg1"/>
                    </a:solidFill>
                    <a:latin typeface="+mn-lt"/>
                  </a:rPr>
                  <a:t>WERKEN STOPPEN</a:t>
                </a:r>
                <a:endParaRPr lang="nl-BE" altLang="en-US" sz="12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57" name="Picture 56" descr="D:\Documents And Settings\GQR7802\Local Settings\Temporary Internet Files\Content.IE5\HNYX0581\MC900441310[1].pn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42440" y="3278445"/>
                <a:ext cx="214082" cy="24638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1075963" y="4515996"/>
              <a:ext cx="7332742" cy="2342004"/>
              <a:chOff x="1147693" y="2046410"/>
              <a:chExt cx="7332742" cy="234200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147693" y="2046410"/>
                <a:ext cx="7332742" cy="2342004"/>
                <a:chOff x="1099799" y="2310056"/>
                <a:chExt cx="9522430" cy="2787241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099799" y="2310056"/>
                  <a:ext cx="9522430" cy="2787241"/>
                  <a:chOff x="1099799" y="2310056"/>
                  <a:chExt cx="9522430" cy="2787241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099799" y="4130542"/>
                    <a:ext cx="9004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b="1" dirty="0">
                        <a:latin typeface="+mn-lt"/>
                      </a:rPr>
                      <a:t>A</a:t>
                    </a:r>
                    <a:r>
                      <a:rPr lang="en-GB" sz="1200" dirty="0"/>
                      <a:t> 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117936" y="4820298"/>
                    <a:ext cx="9004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b="1" dirty="0">
                        <a:latin typeface="+mn-lt"/>
                      </a:rPr>
                      <a:t>B</a:t>
                    </a:r>
                    <a:r>
                      <a:rPr lang="en-GB" sz="1200" dirty="0"/>
                      <a:t> </a:t>
                    </a:r>
                  </a:p>
                </p:txBody>
              </p: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1758705" y="2310056"/>
                    <a:ext cx="8863524" cy="2742976"/>
                    <a:chOff x="1758705" y="2310056"/>
                    <a:chExt cx="8863524" cy="2742976"/>
                  </a:xfrm>
                </p:grpSpPr>
                <p:pic>
                  <p:nvPicPr>
                    <p:cNvPr id="36" name="Picture 35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064431" y="2568735"/>
                      <a:ext cx="1786385" cy="1062429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7" name="Straight Connector 14"/>
                    <p:cNvCxnSpPr/>
                    <p:nvPr/>
                  </p:nvCxnSpPr>
                  <p:spPr bwMode="auto">
                    <a:xfrm flipV="1">
                      <a:off x="1758705" y="4281620"/>
                      <a:ext cx="8201850" cy="2608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22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8" name="Straight Connector 14"/>
                    <p:cNvCxnSpPr/>
                    <p:nvPr/>
                  </p:nvCxnSpPr>
                  <p:spPr bwMode="auto">
                    <a:xfrm flipV="1">
                      <a:off x="1758705" y="4951255"/>
                      <a:ext cx="8201850" cy="2608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22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39" name="Chevron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5556" y="4234235"/>
                      <a:ext cx="142875" cy="144463"/>
                    </a:xfrm>
                    <a:prstGeom prst="chevron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31750" algn="ctr">
                      <a:solidFill>
                        <a:srgbClr val="007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n-US" altLang="en-US"/>
                    </a:p>
                  </p:txBody>
                </p:sp>
                <p:sp>
                  <p:nvSpPr>
                    <p:cNvPr id="40" name="Chevron 3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2375760" y="4908570"/>
                      <a:ext cx="142875" cy="144462"/>
                    </a:xfrm>
                    <a:prstGeom prst="chevron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 w="31750" algn="ctr">
                      <a:solidFill>
                        <a:srgbClr val="007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n-US" altLang="en-US"/>
                    </a:p>
                  </p:txBody>
                </p: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6532198" y="3801989"/>
                      <a:ext cx="1596068" cy="3296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accent3"/>
                          </a:solidFill>
                          <a:latin typeface="+mn-lt"/>
                        </a:rPr>
                        <a:t>VA</a:t>
                      </a:r>
                    </a:p>
                  </p:txBody>
                </p:sp>
                <p:sp>
                  <p:nvSpPr>
                    <p:cNvPr id="42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2760" y="4247431"/>
                      <a:ext cx="106363" cy="10795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3175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n-US" altLang="en-US"/>
                    </a:p>
                  </p:txBody>
                </p:sp>
                <p:sp>
                  <p:nvSpPr>
                    <p:cNvPr id="43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0073" y="4221208"/>
                      <a:ext cx="122237" cy="12065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0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endParaRPr lang="en-US" altLang="en-US"/>
                    </a:p>
                  </p:txBody>
                </p:sp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1787841" y="3796293"/>
                      <a:ext cx="900401" cy="3296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000" b="1" dirty="0" err="1">
                          <a:latin typeface="+mn-lt"/>
                        </a:rPr>
                        <a:t>Lokeren</a:t>
                      </a:r>
                      <a:r>
                        <a:rPr lang="en-GB" sz="1200" dirty="0"/>
                        <a:t> </a:t>
                      </a:r>
                    </a:p>
                  </p:txBody>
                </p: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9343667" y="3755696"/>
                      <a:ext cx="1278562" cy="3296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000" b="1" dirty="0" err="1">
                          <a:latin typeface="+mn-lt"/>
                        </a:rPr>
                        <a:t>Dendermonde</a:t>
                      </a:r>
                      <a:r>
                        <a:rPr lang="en-GB" sz="1200" dirty="0"/>
                        <a:t> </a:t>
                      </a:r>
                    </a:p>
                  </p:txBody>
                </p:sp>
                <p:pic>
                  <p:nvPicPr>
                    <p:cNvPr id="46" name="Picture 4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549617" y="2584016"/>
                      <a:ext cx="174298" cy="29856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46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06151" y="2310056"/>
                      <a:ext cx="165063" cy="282744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48" name="Straight Arrow Connector 47"/>
                    <p:cNvCxnSpPr>
                      <a:endCxn id="42" idx="0"/>
                    </p:cNvCxnSpPr>
                    <p:nvPr/>
                  </p:nvCxnSpPr>
                  <p:spPr>
                    <a:xfrm flipH="1">
                      <a:off x="2915942" y="3309426"/>
                      <a:ext cx="2638595" cy="938005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>
                      <a:off x="5826381" y="3309426"/>
                      <a:ext cx="3615800" cy="974579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Arrow Connector 49"/>
                    <p:cNvCxnSpPr>
                      <a:stCxn id="46" idx="3"/>
                      <a:endCxn id="47" idx="1"/>
                    </p:cNvCxnSpPr>
                    <p:nvPr/>
                  </p:nvCxnSpPr>
                  <p:spPr>
                    <a:xfrm flipV="1">
                      <a:off x="5723915" y="2451428"/>
                      <a:ext cx="1082236" cy="281870"/>
                    </a:xfrm>
                    <a:prstGeom prst="straightConnector1">
                      <a:avLst/>
                    </a:prstGeom>
                    <a:ln w="19050">
                      <a:solidFill>
                        <a:srgbClr val="0070C0"/>
                      </a:solidFill>
                      <a:prstDash val="solid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51" name="Picture 50" descr="D:\Documents And Settings\GQR7802\Local Settings\Temporary Internet Files\Content.IE5\HNYX0581\MC900441310[1].png"/>
                    <p:cNvPicPr/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192447" y="2445074"/>
                      <a:ext cx="246380" cy="24638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52" name="Picture 51" descr="D:\Documents And Settings\GQR7802\Local Settings\Temporary Internet Files\Content.IE5\HNYX0581\MC900441310[1].png"/>
                    <p:cNvPicPr/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151372" y="3661180"/>
                      <a:ext cx="246380" cy="246380"/>
                    </a:xfrm>
                    <a:prstGeom prst="rect">
                      <a:avLst/>
                    </a:prstGeom>
                    <a:noFill/>
                  </p:spPr>
                </p:pic>
                <p:cxnSp>
                  <p:nvCxnSpPr>
                    <p:cNvPr id="53" name="Straight Arrow Connector 52"/>
                    <p:cNvCxnSpPr/>
                    <p:nvPr/>
                  </p:nvCxnSpPr>
                  <p:spPr>
                    <a:xfrm flipH="1">
                      <a:off x="5829665" y="2768834"/>
                      <a:ext cx="847520" cy="29518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54" name="Picture 53" descr="D:\Documents And Settings\GQR7802\Local Settings\Temporary Internet Files\Content.IE5\HNYX0581\MC900441310[1].png"/>
                    <p:cNvPicPr/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185515" y="2775983"/>
                      <a:ext cx="246380" cy="246380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13842" y="2902440"/>
                    <a:ext cx="297183" cy="7020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2071135" y="3604509"/>
                  <a:ext cx="7797236" cy="683155"/>
                  <a:chOff x="2071135" y="3604509"/>
                  <a:chExt cx="7797236" cy="683155"/>
                </a:xfrm>
              </p:grpSpPr>
              <p:cxnSp>
                <p:nvCxnSpPr>
                  <p:cNvPr id="30" name="Straight Connector 111"/>
                  <p:cNvCxnSpPr/>
                  <p:nvPr/>
                </p:nvCxnSpPr>
                <p:spPr bwMode="auto">
                  <a:xfrm>
                    <a:off x="2071135" y="3604509"/>
                    <a:ext cx="7797236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1" name="Rechte verbindingslijn met pijl 102"/>
                  <p:cNvCxnSpPr/>
                  <p:nvPr/>
                </p:nvCxnSpPr>
                <p:spPr bwMode="auto">
                  <a:xfrm>
                    <a:off x="7179183" y="3621591"/>
                    <a:ext cx="6363" cy="666073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accent3"/>
                    </a:solidFill>
                    <a:prstDash val="solid"/>
                    <a:round/>
                    <a:headEnd type="arrow"/>
                    <a:tailEnd type="arrow"/>
                  </a:ln>
                  <a:effectLst/>
                </p:spPr>
              </p:cxnSp>
            </p:grpSp>
          </p:grpSp>
          <p:pic>
            <p:nvPicPr>
              <p:cNvPr id="27" name="Picture 26" descr="D:\Documents And Settings\GQR7802\Local Settings\Temporary Internet Files\Content.IE5\HNYX0581\MC900441310[1].pn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42440" y="3278445"/>
                <a:ext cx="214082" cy="246380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1653" y="3799819"/>
              <a:ext cx="5652117" cy="693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Cloud Callout 24"/>
            <p:cNvSpPr/>
            <p:nvPr/>
          </p:nvSpPr>
          <p:spPr>
            <a:xfrm>
              <a:off x="6912777" y="4445852"/>
              <a:ext cx="906441" cy="367188"/>
            </a:xfrm>
            <a:prstGeom prst="cloudCallout">
              <a:avLst>
                <a:gd name="adj1" fmla="val -107639"/>
                <a:gd name="adj2" fmla="val 7977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ln w="0"/>
                  <a:solidFill>
                    <a:schemeClr val="tx1"/>
                  </a:solidFill>
                </a:rPr>
                <a:t>STOP</a:t>
              </a:r>
            </a:p>
          </p:txBody>
        </p:sp>
      </p:grp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8651006" y="3808061"/>
            <a:ext cx="2442448" cy="2183625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b="1" dirty="0">
                <a:latin typeface="Calibri" panose="020F0502020204030204" pitchFamily="34" charset="0"/>
                <a:cs typeface="Calibri" panose="020F0502020204030204" pitchFamily="34" charset="0"/>
              </a:rPr>
              <a:t>Bij indringing type I,</a:t>
            </a: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de aankondiger kan de bediende aan de arm trekken indien deze niet onmiddellijk gevolg geeft aan het alarm.</a:t>
            </a:r>
          </a:p>
          <a:p>
            <a:pPr algn="just"/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Hierbij waakt hij erover zijn eigen veiligheid niet in gevaar te brengen.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8052" y="1291864"/>
            <a:ext cx="701676" cy="5406934"/>
            <a:chOff x="248052" y="1291864"/>
            <a:chExt cx="701676" cy="5406934"/>
          </a:xfrm>
        </p:grpSpPr>
        <p:grpSp>
          <p:nvGrpSpPr>
            <p:cNvPr id="89" name="Group 88"/>
            <p:cNvGrpSpPr/>
            <p:nvPr/>
          </p:nvGrpSpPr>
          <p:grpSpPr>
            <a:xfrm>
              <a:off x="248052" y="1291864"/>
              <a:ext cx="701675" cy="2784838"/>
              <a:chOff x="1750227" y="-191930"/>
              <a:chExt cx="701675" cy="2784838"/>
            </a:xfrm>
          </p:grpSpPr>
          <p:cxnSp>
            <p:nvCxnSpPr>
              <p:cNvPr id="90" name="Straight Arrow Connector 135"/>
              <p:cNvCxnSpPr>
                <a:cxnSpLocks noChangeShapeType="1"/>
              </p:cNvCxnSpPr>
              <p:nvPr/>
            </p:nvCxnSpPr>
            <p:spPr bwMode="auto">
              <a:xfrm flipH="1">
                <a:off x="2085944" y="2087536"/>
                <a:ext cx="1" cy="505372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2088398" y="129733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2085946" y="198752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Rounded Rectangle 122"/>
              <p:cNvSpPr>
                <a:spLocks noChangeArrowheads="1"/>
              </p:cNvSpPr>
              <p:nvPr/>
            </p:nvSpPr>
            <p:spPr bwMode="auto">
              <a:xfrm>
                <a:off x="1750227" y="1537782"/>
                <a:ext cx="701675" cy="43338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175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800" b="1" dirty="0" err="1">
                    <a:latin typeface="+mn-lt"/>
                  </a:rPr>
                  <a:t>hoorbaarheid</a:t>
                </a:r>
                <a:r>
                  <a:rPr lang="en-US" sz="800" b="1" dirty="0">
                    <a:latin typeface="+mn-lt"/>
                  </a:rPr>
                  <a:t> alarm </a:t>
                </a:r>
                <a:r>
                  <a:rPr lang="en-US" sz="800" b="1" dirty="0" err="1">
                    <a:latin typeface="+mn-lt"/>
                  </a:rPr>
                  <a:t>onzeker</a:t>
                </a:r>
                <a:endParaRPr lang="en-US" sz="800" b="1" dirty="0">
                  <a:latin typeface="+mn-lt"/>
                </a:endParaRPr>
              </a:p>
            </p:txBody>
          </p:sp>
          <p:cxnSp>
            <p:nvCxnSpPr>
              <p:cNvPr id="94" name="Straight Arrow Connector 135"/>
              <p:cNvCxnSpPr>
                <a:cxnSpLocks noChangeShapeType="1"/>
              </p:cNvCxnSpPr>
              <p:nvPr/>
            </p:nvCxnSpPr>
            <p:spPr bwMode="auto">
              <a:xfrm>
                <a:off x="2076573" y="-191930"/>
                <a:ext cx="14327" cy="1618461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248053" y="4149625"/>
              <a:ext cx="701675" cy="2549173"/>
              <a:chOff x="1753537" y="43735"/>
              <a:chExt cx="701675" cy="2549173"/>
            </a:xfrm>
          </p:grpSpPr>
          <p:cxnSp>
            <p:nvCxnSpPr>
              <p:cNvPr id="96" name="Straight Arrow Connector 135"/>
              <p:cNvCxnSpPr>
                <a:cxnSpLocks noChangeShapeType="1"/>
              </p:cNvCxnSpPr>
              <p:nvPr/>
            </p:nvCxnSpPr>
            <p:spPr bwMode="auto">
              <a:xfrm flipH="1">
                <a:off x="2085944" y="2087536"/>
                <a:ext cx="1" cy="505372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2088398" y="129733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>
                <a:off x="2085946" y="198752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Rounded Rectangle 122"/>
              <p:cNvSpPr>
                <a:spLocks noChangeArrowheads="1"/>
              </p:cNvSpPr>
              <p:nvPr/>
            </p:nvSpPr>
            <p:spPr bwMode="auto">
              <a:xfrm>
                <a:off x="1753537" y="1554139"/>
                <a:ext cx="701675" cy="56099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175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800" b="1" dirty="0" err="1">
                    <a:latin typeface="+mn-lt"/>
                  </a:rPr>
                  <a:t>aankondiger</a:t>
                </a:r>
                <a:r>
                  <a:rPr lang="en-US" sz="800" b="1" dirty="0">
                    <a:latin typeface="+mn-lt"/>
                  </a:rPr>
                  <a:t> </a:t>
                </a:r>
                <a:r>
                  <a:rPr lang="en-US" sz="800" b="1" dirty="0" err="1">
                    <a:latin typeface="+mn-lt"/>
                  </a:rPr>
                  <a:t>laat</a:t>
                </a:r>
                <a:r>
                  <a:rPr lang="en-US" sz="800" b="1" dirty="0">
                    <a:latin typeface="+mn-lt"/>
                  </a:rPr>
                  <a:t> de </a:t>
                </a:r>
                <a:r>
                  <a:rPr lang="en-US" sz="800" b="1" dirty="0" err="1">
                    <a:latin typeface="+mn-lt"/>
                  </a:rPr>
                  <a:t>werken</a:t>
                </a:r>
                <a:r>
                  <a:rPr lang="en-US" sz="800" b="1" dirty="0">
                    <a:latin typeface="+mn-lt"/>
                  </a:rPr>
                  <a:t> </a:t>
                </a:r>
                <a:r>
                  <a:rPr lang="en-US" sz="800" b="1" dirty="0" err="1">
                    <a:latin typeface="+mn-lt"/>
                  </a:rPr>
                  <a:t>stopzetten</a:t>
                </a:r>
                <a:endParaRPr lang="en-US" sz="800" b="1" dirty="0">
                  <a:latin typeface="+mn-lt"/>
                </a:endParaRPr>
              </a:p>
            </p:txBody>
          </p:sp>
          <p:cxnSp>
            <p:nvCxnSpPr>
              <p:cNvPr id="100" name="Straight Arrow Connector 135"/>
              <p:cNvCxnSpPr>
                <a:cxnSpLocks noChangeShapeType="1"/>
              </p:cNvCxnSpPr>
              <p:nvPr/>
            </p:nvCxnSpPr>
            <p:spPr bwMode="auto">
              <a:xfrm>
                <a:off x="2084628" y="43735"/>
                <a:ext cx="6272" cy="1382796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</p:grpSp>
      </p:grpSp>
      <p:pic>
        <p:nvPicPr>
          <p:cNvPr id="86" name="Picture 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11" y="4285869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42" y="1536423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787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5"/>
          <p:cNvSpPr>
            <a:spLocks noChangeArrowheads="1"/>
          </p:cNvSpPr>
          <p:nvPr/>
        </p:nvSpPr>
        <p:spPr bwMode="auto">
          <a:xfrm>
            <a:off x="7453921" y="2022289"/>
            <a:ext cx="2967099" cy="745641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De </a:t>
            </a:r>
            <a:r>
              <a:rPr lang="nl-BE" sz="1400" dirty="0" err="1">
                <a:latin typeface="+mn-lt"/>
              </a:rPr>
              <a:t>aakondiger</a:t>
            </a:r>
            <a:r>
              <a:rPr lang="nl-BE" sz="1400" dirty="0">
                <a:latin typeface="+mn-lt"/>
              </a:rPr>
              <a:t> contacteert de VV aannemer en/of zijn HL om te overleggen</a:t>
            </a:r>
          </a:p>
        </p:txBody>
      </p:sp>
      <p:sp>
        <p:nvSpPr>
          <p:cNvPr id="25" name="Rectangle 245"/>
          <p:cNvSpPr>
            <a:spLocks noChangeArrowheads="1"/>
          </p:cNvSpPr>
          <p:nvPr/>
        </p:nvSpPr>
        <p:spPr bwMode="auto">
          <a:xfrm>
            <a:off x="1775519" y="4404471"/>
            <a:ext cx="2808362" cy="720080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Na het overleg neemt de VV aannemer een beslissing over het verdere verloop van de werken.</a:t>
            </a:r>
          </a:p>
        </p:txBody>
      </p:sp>
      <p:sp>
        <p:nvSpPr>
          <p:cNvPr id="2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10037364" y="171671"/>
            <a:ext cx="1912823" cy="360363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2.3 </a:t>
            </a:r>
            <a:r>
              <a:rPr lang="en-GB" dirty="0" err="1"/>
              <a:t>Verminderde</a:t>
            </a:r>
            <a:r>
              <a:rPr lang="en-GB" dirty="0"/>
              <a:t> </a:t>
            </a:r>
            <a:r>
              <a:rPr lang="en-GB" dirty="0" err="1"/>
              <a:t>hoorbaarheid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3503712" y="351853"/>
            <a:ext cx="3015071" cy="1872971"/>
            <a:chOff x="6168008" y="253768"/>
            <a:chExt cx="3981938" cy="2419768"/>
          </a:xfrm>
        </p:grpSpPr>
        <p:grpSp>
          <p:nvGrpSpPr>
            <p:cNvPr id="26" name="Group 25"/>
            <p:cNvGrpSpPr/>
            <p:nvPr/>
          </p:nvGrpSpPr>
          <p:grpSpPr>
            <a:xfrm>
              <a:off x="6168008" y="253768"/>
              <a:ext cx="3981938" cy="2419768"/>
              <a:chOff x="3928831" y="2256580"/>
              <a:chExt cx="4198310" cy="2740994"/>
            </a:xfrm>
          </p:grpSpPr>
          <p:sp>
            <p:nvSpPr>
              <p:cNvPr id="33" name="Text Box 9"/>
              <p:cNvSpPr txBox="1">
                <a:spLocks noChangeArrowheads="1"/>
              </p:cNvSpPr>
              <p:nvPr/>
            </p:nvSpPr>
            <p:spPr bwMode="auto">
              <a:xfrm>
                <a:off x="3928831" y="3023396"/>
                <a:ext cx="720725" cy="646112"/>
              </a:xfrm>
              <a:prstGeom prst="rect">
                <a:avLst/>
              </a:prstGeom>
              <a:noFill/>
              <a:ln w="444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fr-BE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sym typeface="Symbol SNCB-NMBS Picto"/>
                  </a:rPr>
                  <a:t></a:t>
                </a:r>
                <a:endParaRPr 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4" name="Text Box 9"/>
              <p:cNvSpPr txBox="1">
                <a:spLocks noChangeArrowheads="1"/>
              </p:cNvSpPr>
              <p:nvPr/>
            </p:nvSpPr>
            <p:spPr bwMode="auto">
              <a:xfrm>
                <a:off x="6296664" y="3050703"/>
                <a:ext cx="720725" cy="646112"/>
              </a:xfrm>
              <a:prstGeom prst="rect">
                <a:avLst/>
              </a:prstGeom>
              <a:noFill/>
              <a:ln w="444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fr-BE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sym typeface="Symbol SNCB-NMBS Picto"/>
                  </a:rPr>
                  <a:t></a:t>
                </a:r>
                <a:endParaRPr 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5" name="Rechthoek 35"/>
              <p:cNvSpPr>
                <a:spLocks noChangeArrowheads="1"/>
              </p:cNvSpPr>
              <p:nvPr/>
            </p:nvSpPr>
            <p:spPr bwMode="auto">
              <a:xfrm>
                <a:off x="4350805" y="4612395"/>
                <a:ext cx="1093299" cy="372703"/>
              </a:xfrm>
              <a:prstGeom prst="rect">
                <a:avLst/>
              </a:prstGeom>
              <a:solidFill>
                <a:srgbClr val="B2B2B2"/>
              </a:solidFill>
              <a:ln w="31750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nl-BE" sz="900" b="1" dirty="0">
                    <a:solidFill>
                      <a:schemeClr val="bg1"/>
                    </a:solidFill>
                    <a:latin typeface="+mn-lt"/>
                  </a:rPr>
                  <a:t>AANKONDIGER</a:t>
                </a:r>
              </a:p>
              <a:p>
                <a:pPr algn="ctr"/>
                <a:r>
                  <a:rPr lang="nl-BE" sz="900" b="1" dirty="0">
                    <a:solidFill>
                      <a:schemeClr val="bg1"/>
                    </a:solidFill>
                    <a:latin typeface="+mn-lt"/>
                  </a:rPr>
                  <a:t>AANNEMER</a:t>
                </a:r>
              </a:p>
            </p:txBody>
          </p:sp>
          <p:sp>
            <p:nvSpPr>
              <p:cNvPr id="36" name="Rechthoek 41"/>
              <p:cNvSpPr>
                <a:spLocks noChangeArrowheads="1"/>
              </p:cNvSpPr>
              <p:nvPr/>
            </p:nvSpPr>
            <p:spPr bwMode="auto">
              <a:xfrm>
                <a:off x="6752478" y="4612395"/>
                <a:ext cx="1374663" cy="3851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nl-BE" sz="800" b="1" dirty="0">
                    <a:solidFill>
                      <a:schemeClr val="bg1"/>
                    </a:solidFill>
                    <a:latin typeface="+mn-lt"/>
                  </a:rPr>
                  <a:t>LEIDER V/H WERK – </a:t>
                </a:r>
              </a:p>
              <a:p>
                <a:pPr algn="ctr"/>
                <a:r>
                  <a:rPr lang="nl-BE" sz="800" b="1" dirty="0">
                    <a:solidFill>
                      <a:schemeClr val="bg1"/>
                    </a:solidFill>
                    <a:latin typeface="+mn-lt"/>
                  </a:rPr>
                  <a:t>VV AANNEMER</a:t>
                </a:r>
              </a:p>
            </p:txBody>
          </p:sp>
          <p:sp>
            <p:nvSpPr>
              <p:cNvPr id="37" name="Rechthoek 35"/>
              <p:cNvSpPr>
                <a:spLocks noChangeArrowheads="1"/>
              </p:cNvSpPr>
              <p:nvPr/>
            </p:nvSpPr>
            <p:spPr bwMode="auto">
              <a:xfrm>
                <a:off x="5614044" y="4612462"/>
                <a:ext cx="1079155" cy="38504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0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nl-BE" sz="800" b="1" dirty="0">
                    <a:solidFill>
                      <a:schemeClr val="bg1"/>
                    </a:solidFill>
                    <a:latin typeface="+mn-lt"/>
                  </a:rPr>
                  <a:t>HIERARCHISCHE </a:t>
                </a:r>
              </a:p>
              <a:p>
                <a:pPr algn="ctr"/>
                <a:r>
                  <a:rPr lang="nl-BE" sz="800" b="1" dirty="0">
                    <a:solidFill>
                      <a:schemeClr val="bg1"/>
                    </a:solidFill>
                    <a:latin typeface="+mn-lt"/>
                  </a:rPr>
                  <a:t>LIJN AANNEMER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22603" y="4051634"/>
                <a:ext cx="843825" cy="405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en</a:t>
                </a:r>
                <a:r>
                  <a:rPr lang="en-US" sz="1200" dirty="0"/>
                  <a:t>/of</a:t>
                </a:r>
                <a:endParaRPr lang="nl-BE" sz="1200" dirty="0"/>
              </a:p>
            </p:txBody>
          </p:sp>
          <p:sp>
            <p:nvSpPr>
              <p:cNvPr id="39" name="Ovale toelichting 9"/>
              <p:cNvSpPr>
                <a:spLocks noChangeArrowheads="1"/>
              </p:cNvSpPr>
              <p:nvPr/>
            </p:nvSpPr>
            <p:spPr bwMode="auto">
              <a:xfrm>
                <a:off x="4109012" y="2431707"/>
                <a:ext cx="1081088" cy="431800"/>
              </a:xfrm>
              <a:prstGeom prst="wedgeEllipseCallout">
                <a:avLst>
                  <a:gd name="adj1" fmla="val 17290"/>
                  <a:gd name="adj2" fmla="val 130157"/>
                </a:avLst>
              </a:prstGeom>
              <a:solidFill>
                <a:schemeClr val="bg1"/>
              </a:solidFill>
              <a:ln w="31750" algn="ctr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nl-BE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56037" y="3124587"/>
                <a:ext cx="416778" cy="1407782"/>
              </a:xfrm>
              <a:prstGeom prst="rect">
                <a:avLst/>
              </a:prstGeom>
              <a:ln w="25400">
                <a:solidFill>
                  <a:schemeClr val="tx2">
                    <a:lumMod val="85000"/>
                  </a:schemeClr>
                </a:solidFill>
              </a:ln>
            </p:spPr>
          </p:pic>
          <p:sp>
            <p:nvSpPr>
              <p:cNvPr id="41" name="Ovale toelichting 57"/>
              <p:cNvSpPr/>
              <p:nvPr/>
            </p:nvSpPr>
            <p:spPr bwMode="auto">
              <a:xfrm>
                <a:off x="5441718" y="2256580"/>
                <a:ext cx="1079500" cy="431800"/>
              </a:xfrm>
              <a:prstGeom prst="wedgeEllipseCallout">
                <a:avLst>
                  <a:gd name="adj1" fmla="val 5897"/>
                  <a:gd name="adj2" fmla="val 135519"/>
                </a:avLst>
              </a:prstGeom>
              <a:solidFill>
                <a:schemeClr val="bg1"/>
              </a:solidFill>
              <a:ln w="3175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nl-BE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8287" y="3176945"/>
                <a:ext cx="553941" cy="1370648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506" y="1133294"/>
              <a:ext cx="474412" cy="1117700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69" y="2967125"/>
            <a:ext cx="6901962" cy="3594771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538472" y="3957653"/>
            <a:ext cx="792088" cy="1179440"/>
            <a:chOff x="670356" y="3897841"/>
            <a:chExt cx="792088" cy="1072218"/>
          </a:xfrm>
        </p:grpSpPr>
        <p:sp>
          <p:nvSpPr>
            <p:cNvPr id="45" name="Rechthoek 35"/>
            <p:cNvSpPr>
              <a:spLocks noChangeArrowheads="1"/>
            </p:cNvSpPr>
            <p:nvPr/>
          </p:nvSpPr>
          <p:spPr bwMode="auto">
            <a:xfrm>
              <a:off x="670356" y="4674076"/>
              <a:ext cx="792088" cy="295983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AANKONDIGER</a:t>
              </a:r>
            </a:p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AANNEMER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06" y="3897841"/>
              <a:ext cx="320588" cy="755295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</p:grpSp>
      <p:grpSp>
        <p:nvGrpSpPr>
          <p:cNvPr id="47" name="Group 46"/>
          <p:cNvGrpSpPr/>
          <p:nvPr/>
        </p:nvGrpSpPr>
        <p:grpSpPr>
          <a:xfrm>
            <a:off x="2375775" y="766577"/>
            <a:ext cx="701675" cy="1582810"/>
            <a:chOff x="1753537" y="1010098"/>
            <a:chExt cx="701675" cy="1582810"/>
          </a:xfrm>
        </p:grpSpPr>
        <p:cxnSp>
          <p:nvCxnSpPr>
            <p:cNvPr id="48" name="Straight Arrow Connector 135"/>
            <p:cNvCxnSpPr>
              <a:cxnSpLocks noChangeShapeType="1"/>
            </p:cNvCxnSpPr>
            <p:nvPr/>
          </p:nvCxnSpPr>
          <p:spPr bwMode="auto">
            <a:xfrm flipH="1">
              <a:off x="2085944" y="2087536"/>
              <a:ext cx="1" cy="505372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2088398" y="1297336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085946" y="1987526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ounded Rectangle 122"/>
            <p:cNvSpPr>
              <a:spLocks noChangeArrowheads="1"/>
            </p:cNvSpPr>
            <p:nvPr/>
          </p:nvSpPr>
          <p:spPr bwMode="auto">
            <a:xfrm>
              <a:off x="1753537" y="1554139"/>
              <a:ext cx="701675" cy="4333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 b="1" dirty="0" err="1"/>
                <a:t>informatie</a:t>
              </a:r>
              <a:r>
                <a:rPr lang="en-US" sz="800" b="1" dirty="0"/>
                <a:t> </a:t>
              </a:r>
              <a:r>
                <a:rPr lang="en-US" sz="800" b="1" dirty="0" err="1"/>
                <a:t>naar</a:t>
              </a:r>
              <a:r>
                <a:rPr lang="en-US" sz="800" b="1" dirty="0"/>
                <a:t> de VV </a:t>
              </a:r>
              <a:r>
                <a:rPr lang="en-US" sz="800" b="1" dirty="0" err="1"/>
                <a:t>en</a:t>
              </a:r>
              <a:r>
                <a:rPr lang="en-US" sz="800" b="1" dirty="0"/>
                <a:t>/of de HL</a:t>
              </a:r>
            </a:p>
          </p:txBody>
        </p:sp>
        <p:cxnSp>
          <p:nvCxnSpPr>
            <p:cNvPr id="52" name="Straight Arrow Connector 135"/>
            <p:cNvCxnSpPr>
              <a:cxnSpLocks noChangeShapeType="1"/>
            </p:cNvCxnSpPr>
            <p:nvPr/>
          </p:nvCxnSpPr>
          <p:spPr bwMode="auto">
            <a:xfrm>
              <a:off x="2086130" y="1010098"/>
              <a:ext cx="4770" cy="416433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8535023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127448" y="41345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b="1" kern="0" dirty="0" err="1">
                <a:solidFill>
                  <a:srgbClr val="0070C0"/>
                </a:solidFill>
              </a:rPr>
              <a:t>Uitzonderlijk</a:t>
            </a:r>
            <a:r>
              <a:rPr lang="en-US" b="1" kern="0" dirty="0">
                <a:solidFill>
                  <a:srgbClr val="0070C0"/>
                </a:solidFill>
              </a:rPr>
              <a:t> </a:t>
            </a:r>
            <a:r>
              <a:rPr lang="en-US" b="1" kern="0" dirty="0" err="1">
                <a:solidFill>
                  <a:srgbClr val="0070C0"/>
                </a:solidFill>
              </a:rPr>
              <a:t>luidruchtige</a:t>
            </a:r>
            <a:r>
              <a:rPr lang="en-US" b="1" kern="0" dirty="0">
                <a:solidFill>
                  <a:srgbClr val="0070C0"/>
                </a:solidFill>
              </a:rPr>
              <a:t> </a:t>
            </a:r>
            <a:r>
              <a:rPr lang="en-US" b="1" kern="0" dirty="0" err="1">
                <a:solidFill>
                  <a:srgbClr val="0070C0"/>
                </a:solidFill>
              </a:rPr>
              <a:t>werken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45"/>
          <p:cNvSpPr>
            <a:spLocks noChangeArrowheads="1"/>
          </p:cNvSpPr>
          <p:nvPr/>
        </p:nvSpPr>
        <p:spPr bwMode="auto">
          <a:xfrm>
            <a:off x="1427103" y="5517548"/>
            <a:ext cx="9428888" cy="1080120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Bij activiteiten van </a:t>
            </a:r>
            <a:r>
              <a:rPr lang="nl-BE" sz="1400" b="1" dirty="0">
                <a:solidFill>
                  <a:srgbClr val="FF0000"/>
                </a:solidFill>
                <a:latin typeface="+mn-lt"/>
              </a:rPr>
              <a:t>korte duur </a:t>
            </a:r>
            <a:r>
              <a:rPr lang="nl-BE" sz="1400" dirty="0">
                <a:latin typeface="+mn-lt"/>
              </a:rPr>
              <a:t>die een indringing </a:t>
            </a:r>
            <a:r>
              <a:rPr lang="nl-BE" sz="1400" b="1" dirty="0">
                <a:solidFill>
                  <a:srgbClr val="FF0000"/>
                </a:solidFill>
                <a:latin typeface="+mn-lt"/>
              </a:rPr>
              <a:t>type I </a:t>
            </a:r>
            <a:r>
              <a:rPr lang="nl-BE" sz="1400" dirty="0">
                <a:latin typeface="+mn-lt"/>
              </a:rPr>
              <a:t>kunnen veroorzaken (onvoorziene indringing): </a:t>
            </a:r>
          </a:p>
          <a:p>
            <a:pPr algn="just"/>
            <a:endParaRPr lang="nl-BE" sz="1400" dirty="0">
              <a:latin typeface="+mn-lt"/>
            </a:endParaRPr>
          </a:p>
          <a:p>
            <a:pPr algn="just"/>
            <a:r>
              <a:rPr lang="nl-BE" sz="1400" dirty="0">
                <a:latin typeface="+mn-lt"/>
              </a:rPr>
              <a:t>De aankondiger kan de waarschuwing doorgeven aan de bedienden aan het werk door te trekken aan de arm of te tikken op de schouder.</a:t>
            </a:r>
          </a:p>
          <a:p>
            <a:pPr algn="just"/>
            <a:r>
              <a:rPr lang="nl-BE" sz="1400" dirty="0">
                <a:latin typeface="+mn-lt"/>
              </a:rPr>
              <a:t>Hij waakt erover dat hij hierbij zichzelf niet in gevaar brengt.</a:t>
            </a:r>
          </a:p>
        </p:txBody>
      </p:sp>
      <p:sp>
        <p:nvSpPr>
          <p:cNvPr id="2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899580" y="140848"/>
            <a:ext cx="1912823" cy="360363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2.3 </a:t>
            </a:r>
            <a:r>
              <a:rPr lang="en-GB" dirty="0" err="1"/>
              <a:t>Verminderde</a:t>
            </a:r>
            <a:r>
              <a:rPr lang="en-GB" dirty="0"/>
              <a:t> </a:t>
            </a:r>
            <a:r>
              <a:rPr lang="en-GB" dirty="0" err="1"/>
              <a:t>hoorbaarheid</a:t>
            </a:r>
            <a:endParaRPr lang="en-GB" dirty="0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1415480" y="1918917"/>
            <a:ext cx="0" cy="1603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415480" y="3522001"/>
            <a:ext cx="0" cy="3649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487488" y="3620694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5DA4"/>
                </a:solidFill>
              </a:rPr>
              <a:t>t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03D98AF2-51F8-461A-944E-FC09EDF5A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596" y="4151844"/>
            <a:ext cx="9428888" cy="117833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Tijdens het plannen van uitzonderlijk luidruchtige werken waakt de hiërarchische erover een andere veiligheidsmaatregel te kiezen (buiten dienststelling of een systeem voor sperren van de beweging).</a:t>
            </a:r>
          </a:p>
        </p:txBody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E30837BD-21E7-4D06-8B35-C38C014BCA7D}"/>
              </a:ext>
            </a:extLst>
          </p:cNvPr>
          <p:cNvCxnSpPr/>
          <p:nvPr/>
        </p:nvCxnSpPr>
        <p:spPr bwMode="auto">
          <a:xfrm flipV="1">
            <a:off x="2605958" y="3003101"/>
            <a:ext cx="8201850" cy="260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5D9D6BFD-876D-4F67-AE3C-B74E69326C36}"/>
              </a:ext>
            </a:extLst>
          </p:cNvPr>
          <p:cNvCxnSpPr/>
          <p:nvPr/>
        </p:nvCxnSpPr>
        <p:spPr bwMode="auto">
          <a:xfrm flipV="1">
            <a:off x="2605958" y="3672736"/>
            <a:ext cx="8201850" cy="260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hevron 29">
            <a:extLst>
              <a:ext uri="{FF2B5EF4-FFF2-40B4-BE49-F238E27FC236}">
                <a16:creationId xmlns:a16="http://schemas.microsoft.com/office/drawing/2014/main" id="{E3A778D4-49EB-40B6-A86E-7282521A3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809" y="2955716"/>
            <a:ext cx="142875" cy="1444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" name="Chevron 30">
            <a:extLst>
              <a:ext uri="{FF2B5EF4-FFF2-40B4-BE49-F238E27FC236}">
                <a16:creationId xmlns:a16="http://schemas.microsoft.com/office/drawing/2014/main" id="{F75B9684-D93D-4757-9450-9DCA91018E2F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3223013" y="3630051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B932E5-C4FF-4D66-B1A2-998F10836CDC}"/>
              </a:ext>
            </a:extLst>
          </p:cNvPr>
          <p:cNvCxnSpPr/>
          <p:nvPr/>
        </p:nvCxnSpPr>
        <p:spPr>
          <a:xfrm flipV="1">
            <a:off x="2765388" y="2332446"/>
            <a:ext cx="7959905" cy="16026"/>
          </a:xfrm>
          <a:prstGeom prst="line">
            <a:avLst/>
          </a:prstGeom>
          <a:ln w="44450" cap="flat" cmpd="sng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719577-F72B-4781-90AC-0E04E4836FCE}"/>
              </a:ext>
            </a:extLst>
          </p:cNvPr>
          <p:cNvCxnSpPr/>
          <p:nvPr/>
        </p:nvCxnSpPr>
        <p:spPr>
          <a:xfrm>
            <a:off x="8022956" y="2332452"/>
            <a:ext cx="10361" cy="695556"/>
          </a:xfrm>
          <a:prstGeom prst="straightConnector1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5F2DFFF-E1FA-4BB2-8B1E-730B36B9A124}"/>
              </a:ext>
            </a:extLst>
          </p:cNvPr>
          <p:cNvSpPr txBox="1"/>
          <p:nvPr/>
        </p:nvSpPr>
        <p:spPr>
          <a:xfrm>
            <a:off x="7541651" y="2516928"/>
            <a:ext cx="1596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VA</a:t>
            </a:r>
          </a:p>
        </p:txBody>
      </p:sp>
      <p:sp>
        <p:nvSpPr>
          <p:cNvPr id="20" name="Oval 63">
            <a:extLst>
              <a:ext uri="{FF2B5EF4-FFF2-40B4-BE49-F238E27FC236}">
                <a16:creationId xmlns:a16="http://schemas.microsoft.com/office/drawing/2014/main" id="{E9B46C80-F5F7-42F5-B603-F7B146317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155" y="2962866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944963AE-6764-4F2D-A991-F7DE11784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842" y="2950174"/>
            <a:ext cx="122237" cy="1206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E1F772-9BAF-42C0-B525-AF7540609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75" y="1075970"/>
            <a:ext cx="1490286" cy="12621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051A1E5-CD08-4049-B9BB-FB3484948CD2}"/>
              </a:ext>
            </a:extLst>
          </p:cNvPr>
          <p:cNvSpPr txBox="1"/>
          <p:nvPr/>
        </p:nvSpPr>
        <p:spPr>
          <a:xfrm>
            <a:off x="2367927" y="2456337"/>
            <a:ext cx="9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Lokeren</a:t>
            </a:r>
            <a:r>
              <a:rPr lang="en-GB" sz="1200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973383-217C-4223-A9B3-761FE45AF129}"/>
              </a:ext>
            </a:extLst>
          </p:cNvPr>
          <p:cNvSpPr txBox="1"/>
          <p:nvPr/>
        </p:nvSpPr>
        <p:spPr>
          <a:xfrm>
            <a:off x="10200456" y="2457241"/>
            <a:ext cx="1384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Dendermonde</a:t>
            </a:r>
            <a:r>
              <a:rPr lang="en-GB" sz="1200" dirty="0"/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5F364D-1339-4807-A1A4-8685052B4C35}"/>
              </a:ext>
            </a:extLst>
          </p:cNvPr>
          <p:cNvSpPr txBox="1"/>
          <p:nvPr/>
        </p:nvSpPr>
        <p:spPr>
          <a:xfrm>
            <a:off x="1647127" y="2862952"/>
            <a:ext cx="9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</a:t>
            </a:r>
            <a:r>
              <a:rPr lang="en-GB" sz="12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5157B8-5FB0-40A6-BF6B-EF08C935E6B7}"/>
              </a:ext>
            </a:extLst>
          </p:cNvPr>
          <p:cNvSpPr txBox="1"/>
          <p:nvPr/>
        </p:nvSpPr>
        <p:spPr>
          <a:xfrm>
            <a:off x="1647127" y="3547654"/>
            <a:ext cx="9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B</a:t>
            </a:r>
            <a:r>
              <a:rPr lang="en-GB" sz="1200" dirty="0"/>
              <a:t>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EFA9494-35C8-4CDA-BB96-1A2E2640F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62" y="575336"/>
            <a:ext cx="257601" cy="4412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C57B86A-C0A1-479E-9A22-383DBCF5A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52" y="964273"/>
            <a:ext cx="257601" cy="441257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0BDF85AE-9844-4FE6-8C7E-ACC384560BAD}"/>
              </a:ext>
            </a:extLst>
          </p:cNvPr>
          <p:cNvGrpSpPr/>
          <p:nvPr/>
        </p:nvGrpSpPr>
        <p:grpSpPr>
          <a:xfrm>
            <a:off x="3491152" y="776922"/>
            <a:ext cx="1667776" cy="454357"/>
            <a:chOff x="3960427" y="375520"/>
            <a:chExt cx="1477818" cy="572099"/>
          </a:xfrm>
          <a:solidFill>
            <a:schemeClr val="bg1">
              <a:lumMod val="65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B2348FC-34D4-4B73-BE5F-C709BF081156}"/>
                </a:ext>
              </a:extLst>
            </p:cNvPr>
            <p:cNvSpPr/>
            <p:nvPr/>
          </p:nvSpPr>
          <p:spPr>
            <a:xfrm>
              <a:off x="3960427" y="375520"/>
              <a:ext cx="1477818" cy="565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1DFC4E-E55F-4077-A2D9-DB2753038C31}"/>
                </a:ext>
              </a:extLst>
            </p:cNvPr>
            <p:cNvSpPr txBox="1"/>
            <p:nvPr/>
          </p:nvSpPr>
          <p:spPr>
            <a:xfrm>
              <a:off x="4137026" y="405072"/>
              <a:ext cx="1170529" cy="5425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AANKONDIGER</a:t>
              </a: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</a:rPr>
                <a:t>AANEMER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C1F1726-6E73-4FD0-B32D-95A9E93BA5DC}"/>
              </a:ext>
            </a:extLst>
          </p:cNvPr>
          <p:cNvCxnSpPr>
            <a:endCxn id="20" idx="0"/>
          </p:cNvCxnSpPr>
          <p:nvPr/>
        </p:nvCxnSpPr>
        <p:spPr>
          <a:xfrm flipH="1">
            <a:off x="4248337" y="995998"/>
            <a:ext cx="1098277" cy="196686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D:\Documents And Settings\GQR7802\Local Settings\Temporary Internet Files\Content.IE5\HNYX0581\MC900441310[1].png">
            <a:extLst>
              <a:ext uri="{FF2B5EF4-FFF2-40B4-BE49-F238E27FC236}">
                <a16:creationId xmlns:a16="http://schemas.microsoft.com/office/drawing/2014/main" id="{366FD036-4D79-4F06-BFD6-637A8702111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9029" y="2063937"/>
            <a:ext cx="246380" cy="246380"/>
          </a:xfrm>
          <a:prstGeom prst="rect">
            <a:avLst/>
          </a:prstGeom>
          <a:noFill/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F3C4B37-6013-41F9-BE3C-E9EBBE9CE3AA}"/>
              </a:ext>
            </a:extLst>
          </p:cNvPr>
          <p:cNvCxnSpPr>
            <a:endCxn id="22" idx="1"/>
          </p:cNvCxnSpPr>
          <p:nvPr/>
        </p:nvCxnSpPr>
        <p:spPr>
          <a:xfrm>
            <a:off x="5814368" y="1392675"/>
            <a:ext cx="3811474" cy="161782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DF0B559-1845-4B77-BA3F-A8BFDEEA7F7C}"/>
              </a:ext>
            </a:extLst>
          </p:cNvPr>
          <p:cNvCxnSpPr>
            <a:cxnSpLocks/>
          </p:cNvCxnSpPr>
          <p:nvPr/>
        </p:nvCxnSpPr>
        <p:spPr>
          <a:xfrm flipH="1" flipV="1">
            <a:off x="5666889" y="1167903"/>
            <a:ext cx="974988" cy="40659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D:\Documents And Settings\GQR7802\Local Settings\Temporary Internet Files\Content.IE5\HNYX0581\MC900441310[1].png">
            <a:extLst>
              <a:ext uri="{FF2B5EF4-FFF2-40B4-BE49-F238E27FC236}">
                <a16:creationId xmlns:a16="http://schemas.microsoft.com/office/drawing/2014/main" id="{F4BAD9DE-373D-42CA-8FD1-DC6C871CB86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147" y="2502801"/>
            <a:ext cx="246380" cy="246380"/>
          </a:xfrm>
          <a:prstGeom prst="rect">
            <a:avLst/>
          </a:prstGeom>
          <a:noFill/>
        </p:spPr>
      </p:pic>
      <p:pic>
        <p:nvPicPr>
          <p:cNvPr id="62" name="Picture 61" descr="D:\Documents And Settings\GQR7802\Local Settings\Temporary Internet Files\Content.IE5\HNYX0581\MC900441310[1].png">
            <a:extLst>
              <a:ext uri="{FF2B5EF4-FFF2-40B4-BE49-F238E27FC236}">
                <a16:creationId xmlns:a16="http://schemas.microsoft.com/office/drawing/2014/main" id="{3BB99598-C4D6-4DD0-8BB8-7336E65D9D78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015" y="1236185"/>
            <a:ext cx="246380" cy="246380"/>
          </a:xfrm>
          <a:prstGeom prst="rect">
            <a:avLst/>
          </a:prstGeom>
          <a:noFill/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2FDC603-D354-4206-84C2-0B7F6BC0EAA7}"/>
              </a:ext>
            </a:extLst>
          </p:cNvPr>
          <p:cNvCxnSpPr>
            <a:cxnSpLocks/>
          </p:cNvCxnSpPr>
          <p:nvPr/>
        </p:nvCxnSpPr>
        <p:spPr>
          <a:xfrm>
            <a:off x="5975305" y="887014"/>
            <a:ext cx="854258" cy="33835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AD7B7F58-F4AA-4433-9C4C-8B93E48A3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835" y="548531"/>
            <a:ext cx="438950" cy="38408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827F851-B16B-47CA-A67C-08684C417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8008" y="530814"/>
            <a:ext cx="396274" cy="4999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2CE48FF-0E73-42D3-B7B4-C94A98472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354" y="224310"/>
            <a:ext cx="396274" cy="49991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8C68F0D-0DC2-462D-AD3C-FBF42C11E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9546" y="494811"/>
            <a:ext cx="396274" cy="499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627C6-25C9-42A8-B99E-EA07B87A0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714" y="1001440"/>
            <a:ext cx="426757" cy="981541"/>
          </a:xfrm>
          <a:prstGeom prst="rect">
            <a:avLst/>
          </a:prstGeom>
        </p:spPr>
      </p:pic>
      <p:sp>
        <p:nvSpPr>
          <p:cNvPr id="69" name="Rounded Rectangle 75">
            <a:extLst>
              <a:ext uri="{FF2B5EF4-FFF2-40B4-BE49-F238E27FC236}">
                <a16:creationId xmlns:a16="http://schemas.microsoft.com/office/drawing/2014/main" id="{4E63740C-3C08-41DC-A6DE-13D4A08357FB}"/>
              </a:ext>
            </a:extLst>
          </p:cNvPr>
          <p:cNvSpPr/>
          <p:nvPr/>
        </p:nvSpPr>
        <p:spPr>
          <a:xfrm>
            <a:off x="898179" y="2674136"/>
            <a:ext cx="867640" cy="48583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dirty="0" err="1">
                <a:solidFill>
                  <a:schemeClr val="tx1"/>
                </a:solidFill>
              </a:rPr>
              <a:t>Werken</a:t>
            </a:r>
            <a:r>
              <a:rPr lang="en-GB" sz="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185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4583113" y="188914"/>
            <a:ext cx="3009900" cy="61880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0">
                <a:solidFill>
                  <a:srgbClr val="BDE2F6"/>
                </a:solidFill>
              </a:rPr>
              <a:t>?</a:t>
            </a:r>
            <a:endParaRPr lang="en-US"/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2063750" y="2852739"/>
            <a:ext cx="81359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6600" b="1">
                <a:solidFill>
                  <a:srgbClr val="1660A4"/>
                </a:solidFill>
              </a:rPr>
              <a:t>VRAGEN?</a:t>
            </a:r>
            <a:endParaRPr lang="en-US" sz="6600">
              <a:solidFill>
                <a:srgbClr val="1660A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428502" y="190771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Familiefoto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"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Aannemer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"</a:t>
            </a:r>
          </a:p>
        </p:txBody>
      </p:sp>
      <p:sp>
        <p:nvSpPr>
          <p:cNvPr id="35" name="Rechthoek 35"/>
          <p:cNvSpPr>
            <a:spLocks noChangeArrowheads="1"/>
          </p:cNvSpPr>
          <p:nvPr/>
        </p:nvSpPr>
        <p:spPr bwMode="auto">
          <a:xfrm>
            <a:off x="3654768" y="2350772"/>
            <a:ext cx="1073081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100" b="1" dirty="0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nl-BE" sz="1100" b="1" dirty="0">
                <a:solidFill>
                  <a:schemeClr val="bg1"/>
                </a:solidFill>
              </a:rPr>
              <a:t>AANNEMER</a:t>
            </a:r>
          </a:p>
        </p:txBody>
      </p:sp>
      <p:sp>
        <p:nvSpPr>
          <p:cNvPr id="40" name="Rechthoek 38"/>
          <p:cNvSpPr>
            <a:spLocks noChangeArrowheads="1"/>
          </p:cNvSpPr>
          <p:nvPr/>
        </p:nvSpPr>
        <p:spPr bwMode="auto">
          <a:xfrm>
            <a:off x="4916095" y="2350772"/>
            <a:ext cx="3061319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100" b="1" dirty="0">
                <a:solidFill>
                  <a:schemeClr val="bg1"/>
                </a:solidFill>
              </a:rPr>
              <a:t>WERKPOST</a:t>
            </a:r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8437984" y="2350772"/>
            <a:ext cx="1080120" cy="36023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100" b="1">
                <a:solidFill>
                  <a:schemeClr val="bg1"/>
                </a:solidFill>
              </a:rPr>
              <a:t>LEIDER V/H WERK – VV 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46" name="Rechthoek 35"/>
          <p:cNvSpPr>
            <a:spLocks noChangeArrowheads="1"/>
          </p:cNvSpPr>
          <p:nvPr/>
        </p:nvSpPr>
        <p:spPr bwMode="auto">
          <a:xfrm>
            <a:off x="2142599" y="2350771"/>
            <a:ext cx="1080120" cy="36023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HIERARCHISCHE LIJN AANNEMER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502636" y="116632"/>
            <a:ext cx="596541" cy="716974"/>
            <a:chOff x="3483600" y="118407"/>
            <a:chExt cx="596541" cy="716974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539" y="118407"/>
              <a:ext cx="496602" cy="45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Boog 43"/>
            <p:cNvSpPr/>
            <p:nvPr/>
          </p:nvSpPr>
          <p:spPr bwMode="auto">
            <a:xfrm rot="7668973" flipH="1">
              <a:off x="3442452" y="378685"/>
              <a:ext cx="497844" cy="415547"/>
            </a:xfrm>
            <a:prstGeom prst="arc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63948" y="3068960"/>
            <a:ext cx="8064500" cy="2553891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u="sng" dirty="0" err="1">
                <a:latin typeface="+mn-lt"/>
              </a:rPr>
              <a:t>Opmerkingen</a:t>
            </a:r>
            <a:endParaRPr lang="en-US" sz="1200" b="1" u="sng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In de </a:t>
            </a:r>
            <a:r>
              <a:rPr lang="en-US" sz="1200" dirty="0" err="1">
                <a:latin typeface="+mn-lt"/>
              </a:rPr>
              <a:t>huidige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eenheid</a:t>
            </a:r>
            <a:r>
              <a:rPr lang="en-US" sz="1200" dirty="0">
                <a:latin typeface="+mn-lt"/>
              </a:rPr>
              <a:t>:</a:t>
            </a:r>
          </a:p>
          <a:p>
            <a:endParaRPr lang="en-US" sz="1200" dirty="0">
              <a:latin typeface="+mn-lt"/>
            </a:endParaRPr>
          </a:p>
          <a:p>
            <a:pPr marL="228600" indent="-228600">
              <a:buAutoNum type="arabicPeriod"/>
            </a:pPr>
            <a:r>
              <a:rPr lang="en-US" sz="1200" dirty="0">
                <a:latin typeface="+mn-lt"/>
              </a:rPr>
              <a:t>De </a:t>
            </a:r>
            <a:r>
              <a:rPr lang="en-US" sz="1200" dirty="0" err="1">
                <a:latin typeface="+mn-lt"/>
              </a:rPr>
              <a:t>afkorting</a:t>
            </a:r>
            <a:r>
              <a:rPr lang="en-US" sz="1200" dirty="0">
                <a:latin typeface="+mn-lt"/>
              </a:rPr>
              <a:t> “VV” </a:t>
            </a:r>
            <a:r>
              <a:rPr lang="en-US" sz="1200" dirty="0" err="1">
                <a:latin typeface="+mn-lt"/>
              </a:rPr>
              <a:t>wordt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systematisch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gebruikt</a:t>
            </a:r>
            <a:r>
              <a:rPr lang="en-US" sz="1200" dirty="0">
                <a:latin typeface="+mn-lt"/>
              </a:rPr>
              <a:t> in </a:t>
            </a:r>
            <a:r>
              <a:rPr lang="en-US" sz="1200" dirty="0" err="1">
                <a:latin typeface="+mn-lt"/>
              </a:rPr>
              <a:t>plaats</a:t>
            </a:r>
            <a:r>
              <a:rPr lang="en-US" sz="1200" dirty="0">
                <a:latin typeface="+mn-lt"/>
              </a:rPr>
              <a:t> van de “</a:t>
            </a:r>
            <a:r>
              <a:rPr lang="en-US" sz="1200" dirty="0" err="1">
                <a:latin typeface="+mn-lt"/>
              </a:rPr>
              <a:t>Verantwoordelijke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voor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Veiligheid</a:t>
            </a:r>
            <a:r>
              <a:rPr lang="en-US" sz="1200" dirty="0">
                <a:latin typeface="+mn-lt"/>
              </a:rPr>
              <a:t>”.</a:t>
            </a:r>
          </a:p>
          <a:p>
            <a:pPr marL="228600" indent="-228600">
              <a:buAutoNum type="arabicPeriod"/>
            </a:pPr>
            <a:endParaRPr lang="en-US" sz="1200" dirty="0">
              <a:latin typeface="+mn-lt"/>
            </a:endParaRPr>
          </a:p>
          <a:p>
            <a:pPr marL="228600" indent="-228600">
              <a:buAutoNum type="arabicPeriod"/>
            </a:pPr>
            <a:r>
              <a:rPr lang="en-US" sz="1200" dirty="0">
                <a:latin typeface="+mn-lt"/>
              </a:rPr>
              <a:t>Men </a:t>
            </a:r>
            <a:r>
              <a:rPr lang="en-US" sz="1200" dirty="0" err="1">
                <a:latin typeface="+mn-lt"/>
              </a:rPr>
              <a:t>verwijst</a:t>
            </a:r>
            <a:r>
              <a:rPr lang="en-US" sz="1200" dirty="0">
                <a:latin typeface="+mn-lt"/>
              </a:rPr>
              <a:t> met </a:t>
            </a:r>
            <a:r>
              <a:rPr lang="en-US" sz="1200" b="1" dirty="0" err="1">
                <a:latin typeface="+mn-lt"/>
              </a:rPr>
              <a:t>werkpost</a:t>
            </a:r>
            <a:r>
              <a:rPr lang="en-US" sz="1200" dirty="0">
                <a:latin typeface="+mn-lt"/>
              </a:rPr>
              <a:t>  </a:t>
            </a:r>
            <a:r>
              <a:rPr lang="en-US" sz="1200" dirty="0" err="1">
                <a:latin typeface="+mn-lt"/>
              </a:rPr>
              <a:t>naar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eenheid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bestaande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uit</a:t>
            </a:r>
            <a:r>
              <a:rPr lang="en-US" sz="1200" dirty="0">
                <a:latin typeface="+mn-lt"/>
              </a:rPr>
              <a:t>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n-lt"/>
              </a:rPr>
              <a:t>ofwel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werf</a:t>
            </a:r>
            <a:r>
              <a:rPr lang="en-US" sz="1200" dirty="0">
                <a:latin typeface="+mn-lt"/>
              </a:rPr>
              <a:t>)</a:t>
            </a:r>
            <a:r>
              <a:rPr lang="en-US" sz="1200" dirty="0" err="1">
                <a:latin typeface="+mn-lt"/>
              </a:rPr>
              <a:t>voertuig</a:t>
            </a:r>
            <a:r>
              <a:rPr lang="en-US" sz="1200" dirty="0">
                <a:latin typeface="+mn-lt"/>
              </a:rPr>
              <a:t>;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n-lt"/>
              </a:rPr>
              <a:t>ofwel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ploeg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</a:t>
            </a:r>
            <a:r>
              <a:rPr lang="en-US" sz="1200" dirty="0">
                <a:latin typeface="+mn-lt"/>
              </a:rPr>
              <a:t> het </a:t>
            </a:r>
            <a:r>
              <a:rPr lang="en-US" sz="1200" dirty="0" err="1">
                <a:latin typeface="+mn-lt"/>
              </a:rPr>
              <a:t>werk</a:t>
            </a:r>
            <a:r>
              <a:rPr lang="en-US" sz="1200" dirty="0">
                <a:latin typeface="+mn-lt"/>
              </a:rPr>
              <a:t> (max 4 </a:t>
            </a:r>
            <a:r>
              <a:rPr lang="en-US" sz="1200" dirty="0" err="1">
                <a:latin typeface="+mn-lt"/>
              </a:rPr>
              <a:t>personen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gegroepeerd</a:t>
            </a:r>
            <a:r>
              <a:rPr lang="en-US" sz="1200" dirty="0">
                <a:latin typeface="+mn-lt"/>
              </a:rPr>
              <a:t>);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n-lt"/>
              </a:rPr>
              <a:t>ofwel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machine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1 </a:t>
            </a:r>
            <a:r>
              <a:rPr lang="en-US" sz="1200" dirty="0" err="1">
                <a:latin typeface="+mn-lt"/>
              </a:rPr>
              <a:t>ploeg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</a:t>
            </a:r>
            <a:r>
              <a:rPr lang="en-US" sz="1200" dirty="0">
                <a:latin typeface="+mn-lt"/>
              </a:rPr>
              <a:t> het </a:t>
            </a:r>
            <a:r>
              <a:rPr lang="en-US" sz="1200" dirty="0" err="1">
                <a:latin typeface="+mn-lt"/>
              </a:rPr>
              <a:t>werk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samenwerkend</a:t>
            </a:r>
            <a:r>
              <a:rPr lang="en-US" sz="1200" dirty="0">
                <a:latin typeface="+mn-lt"/>
              </a:rPr>
              <a:t>).</a:t>
            </a:r>
          </a:p>
          <a:p>
            <a:pPr marL="228600" indent="-228600">
              <a:buAutoNum type="arabicPeriod"/>
            </a:pPr>
            <a:endParaRPr lang="en-US" sz="1200" dirty="0">
              <a:latin typeface="+mn-lt"/>
            </a:endParaRPr>
          </a:p>
          <a:p>
            <a:pPr marL="228600" indent="-228600">
              <a:buAutoNum type="arabicPeriod"/>
            </a:pPr>
            <a:r>
              <a:rPr lang="en-US" sz="1200" dirty="0">
                <a:latin typeface="+mn-lt"/>
              </a:rPr>
              <a:t>Op de </a:t>
            </a:r>
            <a:r>
              <a:rPr lang="en-US" sz="1200" dirty="0" err="1">
                <a:latin typeface="+mn-lt"/>
              </a:rPr>
              <a:t>schetsen</a:t>
            </a:r>
            <a:r>
              <a:rPr lang="en-US" sz="1200" dirty="0">
                <a:latin typeface="+mn-lt"/>
              </a:rPr>
              <a:t> in </a:t>
            </a:r>
            <a:r>
              <a:rPr lang="en-US" sz="1200" dirty="0" err="1">
                <a:latin typeface="+mn-lt"/>
              </a:rPr>
              <a:t>deze</a:t>
            </a:r>
            <a:r>
              <a:rPr lang="en-US" sz="1200" dirty="0">
                <a:latin typeface="+mn-lt"/>
              </a:rPr>
              <a:t> module </a:t>
            </a:r>
            <a:r>
              <a:rPr lang="en-US" sz="1200" dirty="0" err="1">
                <a:latin typeface="+mn-lt"/>
              </a:rPr>
              <a:t>gebruiken</a:t>
            </a:r>
            <a:r>
              <a:rPr lang="en-US" sz="1200" dirty="0">
                <a:latin typeface="+mn-lt"/>
              </a:rPr>
              <a:t> we </a:t>
            </a:r>
            <a:r>
              <a:rPr lang="en-US" sz="1200" dirty="0" err="1">
                <a:latin typeface="+mn-lt"/>
              </a:rPr>
              <a:t>bijna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altijd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werfvoertuig</a:t>
            </a:r>
            <a:r>
              <a:rPr lang="en-US" sz="1200" dirty="0">
                <a:latin typeface="+mn-lt"/>
              </a:rPr>
              <a:t> om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werkpost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weer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geven</a:t>
            </a:r>
            <a:r>
              <a:rPr lang="en-US" sz="1200" dirty="0">
                <a:latin typeface="+mn-lt"/>
              </a:rPr>
              <a:t>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30" y="1091131"/>
            <a:ext cx="341730" cy="1139101"/>
          </a:xfrm>
          <a:prstGeom prst="rect">
            <a:avLst/>
          </a:prstGeom>
          <a:ln w="25400"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46" y="1123447"/>
            <a:ext cx="474412" cy="1117700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95" y="1288982"/>
            <a:ext cx="1373440" cy="816835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89" y="1162108"/>
            <a:ext cx="1454225" cy="1073205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45" y="1137848"/>
            <a:ext cx="427665" cy="1128168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45AFBD-D622-415F-8758-16760050BCB0}"/>
              </a:ext>
            </a:extLst>
          </p:cNvPr>
          <p:cNvSpPr txBox="1"/>
          <p:nvPr/>
        </p:nvSpPr>
        <p:spPr>
          <a:xfrm>
            <a:off x="2118626" y="5931827"/>
            <a:ext cx="78928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Het </a:t>
            </a:r>
            <a:r>
              <a:rPr lang="en-US" sz="1200" dirty="0" err="1"/>
              <a:t>woord</a:t>
            </a:r>
            <a:r>
              <a:rPr lang="en-US" sz="1200" dirty="0"/>
              <a:t> </a:t>
            </a:r>
            <a:r>
              <a:rPr lang="en-US" sz="1200" b="1" dirty="0" err="1"/>
              <a:t>bediende</a:t>
            </a:r>
            <a:r>
              <a:rPr lang="en-US" sz="1200" dirty="0"/>
              <a:t> is </a:t>
            </a:r>
            <a:r>
              <a:rPr lang="en-US" sz="1200" dirty="0" err="1"/>
              <a:t>een</a:t>
            </a:r>
            <a:r>
              <a:rPr lang="en-US" sz="1200" dirty="0"/>
              <a:t> term die </a:t>
            </a:r>
            <a:r>
              <a:rPr lang="en-US" sz="1200" dirty="0" err="1"/>
              <a:t>veelvuldig</a:t>
            </a:r>
            <a:r>
              <a:rPr lang="en-US" sz="1200" dirty="0"/>
              <a:t> </a:t>
            </a:r>
            <a:r>
              <a:rPr lang="en-US" sz="1200" dirty="0" err="1"/>
              <a:t>wordt</a:t>
            </a:r>
            <a:r>
              <a:rPr lang="en-US" sz="1200" dirty="0"/>
              <a:t> </a:t>
            </a:r>
            <a:r>
              <a:rPr lang="en-US" sz="1200" dirty="0" err="1"/>
              <a:t>gebruikt</a:t>
            </a:r>
            <a:r>
              <a:rPr lang="en-US" sz="1200" dirty="0"/>
              <a:t> </a:t>
            </a:r>
            <a:r>
              <a:rPr lang="en-US" sz="1200" dirty="0" err="1"/>
              <a:t>binnen</a:t>
            </a:r>
            <a:r>
              <a:rPr lang="en-US" sz="1200" dirty="0"/>
              <a:t> Infrabel. </a:t>
            </a:r>
            <a:r>
              <a:rPr lang="en-US" sz="1200" dirty="0" err="1"/>
              <a:t>Hieronder</a:t>
            </a:r>
            <a:r>
              <a:rPr lang="en-US" sz="1200" dirty="0"/>
              <a:t> </a:t>
            </a:r>
            <a:r>
              <a:rPr lang="en-US" sz="1200" dirty="0" err="1"/>
              <a:t>verstaan</a:t>
            </a:r>
            <a:r>
              <a:rPr lang="en-US" sz="1200" dirty="0"/>
              <a:t> we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persoon</a:t>
            </a:r>
            <a:r>
              <a:rPr lang="en-US" sz="1200" dirty="0"/>
              <a:t> </a:t>
            </a:r>
            <a:r>
              <a:rPr lang="en-US" sz="1200" dirty="0" err="1"/>
              <a:t>aan</a:t>
            </a:r>
            <a:r>
              <a:rPr lang="en-US" sz="1200" dirty="0"/>
              <a:t> het </a:t>
            </a:r>
            <a:r>
              <a:rPr lang="en-US" sz="1200" dirty="0" err="1"/>
              <a:t>werk</a:t>
            </a:r>
            <a:r>
              <a:rPr lang="en-US" sz="1200" dirty="0"/>
              <a:t>. Men </a:t>
            </a:r>
            <a:r>
              <a:rPr lang="en-US" sz="1200" dirty="0" err="1"/>
              <a:t>verwijst</a:t>
            </a:r>
            <a:r>
              <a:rPr lang="en-US" sz="1200" dirty="0"/>
              <a:t> </a:t>
            </a:r>
            <a:r>
              <a:rPr lang="en-US" sz="1200" dirty="0" err="1"/>
              <a:t>hier</a:t>
            </a:r>
            <a:r>
              <a:rPr lang="en-US" sz="1200" dirty="0"/>
              <a:t> </a:t>
            </a:r>
            <a:r>
              <a:rPr lang="en-US" sz="1200" dirty="0" err="1"/>
              <a:t>niet</a:t>
            </a:r>
            <a:r>
              <a:rPr lang="en-US" sz="1200" dirty="0"/>
              <a:t> </a:t>
            </a:r>
            <a:r>
              <a:rPr lang="en-US" sz="1200" dirty="0" err="1"/>
              <a:t>naar</a:t>
            </a:r>
            <a:r>
              <a:rPr lang="en-US" sz="1200" dirty="0"/>
              <a:t> het </a:t>
            </a:r>
            <a:r>
              <a:rPr lang="en-US" sz="1200" dirty="0" err="1"/>
              <a:t>statuut</a:t>
            </a:r>
            <a:r>
              <a:rPr lang="en-US" sz="1200" dirty="0"/>
              <a:t> van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werknemer</a:t>
            </a:r>
            <a:r>
              <a:rPr lang="en-US" sz="1200" dirty="0"/>
              <a:t>.</a:t>
            </a:r>
          </a:p>
          <a:p>
            <a:pPr algn="just"/>
            <a:endParaRPr lang="en-US" sz="1400" dirty="0">
              <a:latin typeface="+mn-lt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179377DC-3C1F-469A-A538-5BD3CBEAE303}"/>
              </a:ext>
            </a:extLst>
          </p:cNvPr>
          <p:cNvSpPr/>
          <p:nvPr/>
        </p:nvSpPr>
        <p:spPr bwMode="auto">
          <a:xfrm>
            <a:off x="2063948" y="5905687"/>
            <a:ext cx="8064896" cy="764804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FB9BAE7-E003-4E6F-B9C1-036980B49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9934" y="5905687"/>
            <a:ext cx="493819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5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7203" y="1484784"/>
            <a:ext cx="6975659" cy="4244400"/>
          </a:xfrm>
        </p:spPr>
        <p:txBody>
          <a:bodyPr/>
          <a:lstStyle/>
          <a:p>
            <a:r>
              <a:rPr lang="nl-BE" sz="2000" b="1" dirty="0">
                <a:solidFill>
                  <a:schemeClr val="tx1"/>
                </a:solidFill>
              </a:rPr>
              <a:t>Familiefoto "Aannemer"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/>
              <a:t>0. Inleiding</a:t>
            </a:r>
            <a:br>
              <a:rPr lang="nl-BE" sz="2000" b="1" dirty="0"/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1. Opstellen van het beveiligingssysteem met aankondiger</a:t>
            </a:r>
          </a:p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2. Incidenten	</a:t>
            </a: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2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41"/>
          <p:cNvCxnSpPr/>
          <p:nvPr/>
        </p:nvCxnSpPr>
        <p:spPr bwMode="auto">
          <a:xfrm flipH="1" flipV="1">
            <a:off x="6726805" y="5211689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droit 40"/>
          <p:cNvCxnSpPr/>
          <p:nvPr/>
        </p:nvCxnSpPr>
        <p:spPr bwMode="auto">
          <a:xfrm flipH="1">
            <a:off x="6721841" y="2846024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BAE1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12"/>
          <p:cNvCxnSpPr/>
          <p:nvPr/>
        </p:nvCxnSpPr>
        <p:spPr bwMode="auto">
          <a:xfrm flipH="1">
            <a:off x="6525479" y="1203975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eur droit 13"/>
          <p:cNvCxnSpPr/>
          <p:nvPr/>
        </p:nvCxnSpPr>
        <p:spPr bwMode="auto">
          <a:xfrm flipH="1">
            <a:off x="6525479" y="1950451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cteur droit 14"/>
          <p:cNvCxnSpPr/>
          <p:nvPr/>
        </p:nvCxnSpPr>
        <p:spPr bwMode="auto">
          <a:xfrm flipH="1">
            <a:off x="6220694" y="3528173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eur droit 15"/>
          <p:cNvCxnSpPr/>
          <p:nvPr/>
        </p:nvCxnSpPr>
        <p:spPr bwMode="auto">
          <a:xfrm flipH="1" flipV="1">
            <a:off x="6717644" y="4354258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orme libre 17"/>
          <p:cNvSpPr/>
          <p:nvPr/>
        </p:nvSpPr>
        <p:spPr>
          <a:xfrm>
            <a:off x="3365495" y="922642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00B05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FR" sz="8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39" name="Forme libre 18"/>
          <p:cNvSpPr/>
          <p:nvPr/>
        </p:nvSpPr>
        <p:spPr>
          <a:xfrm>
            <a:off x="2065855" y="836713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00B050">
              <a:lumMod val="75000"/>
            </a:srgbClr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Totale </a:t>
            </a: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lijnsonder-breking</a:t>
            </a:r>
            <a:endParaRPr lang="fr-FR" sz="1200" b="1" kern="0" dirty="0">
              <a:solidFill>
                <a:prstClr val="white"/>
              </a:solidFill>
              <a:latin typeface="+mn-lt"/>
              <a:cs typeface="Arial"/>
            </a:endParaRPr>
          </a:p>
        </p:txBody>
      </p:sp>
      <p:sp>
        <p:nvSpPr>
          <p:cNvPr id="40" name="Forme libre 19"/>
          <p:cNvSpPr/>
          <p:nvPr/>
        </p:nvSpPr>
        <p:spPr>
          <a:xfrm>
            <a:off x="3366934" y="1669118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BE" sz="8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41" name="Forme libre 20"/>
          <p:cNvSpPr/>
          <p:nvPr/>
        </p:nvSpPr>
        <p:spPr>
          <a:xfrm>
            <a:off x="2064992" y="1607338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Spoor</a:t>
            </a: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buiten</a:t>
            </a: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dienst</a:t>
            </a:r>
            <a:endParaRPr lang="fr-BE" sz="1200" b="1" kern="0" dirty="0">
              <a:solidFill>
                <a:prstClr val="white"/>
              </a:solidFill>
              <a:latin typeface="+mn-lt"/>
              <a:cs typeface="Arial"/>
            </a:endParaRPr>
          </a:p>
        </p:txBody>
      </p:sp>
      <p:sp>
        <p:nvSpPr>
          <p:cNvPr id="42" name="Forme libre 21"/>
          <p:cNvSpPr/>
          <p:nvPr/>
        </p:nvSpPr>
        <p:spPr>
          <a:xfrm>
            <a:off x="3377351" y="3246840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FFFF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endParaRPr lang="fr-BE" sz="11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cs typeface="Arial"/>
            </a:endParaRPr>
          </a:p>
        </p:txBody>
      </p:sp>
      <p:sp>
        <p:nvSpPr>
          <p:cNvPr id="43" name="Forme libre 22"/>
          <p:cNvSpPr/>
          <p:nvPr/>
        </p:nvSpPr>
        <p:spPr>
          <a:xfrm>
            <a:off x="2075409" y="3185059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Gematerialiseerd</a:t>
            </a: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sperren</a:t>
            </a: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 van de </a:t>
            </a: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bewegingen</a:t>
            </a:r>
            <a:endParaRPr lang="fr-BE" sz="1200" b="1" kern="0" dirty="0">
              <a:solidFill>
                <a:prstClr val="black"/>
              </a:solidFill>
              <a:latin typeface="+mn-lt"/>
              <a:cs typeface="Arial"/>
            </a:endParaRPr>
          </a:p>
        </p:txBody>
      </p:sp>
      <p:sp>
        <p:nvSpPr>
          <p:cNvPr id="44" name="Forme libre 23"/>
          <p:cNvSpPr/>
          <p:nvPr/>
        </p:nvSpPr>
        <p:spPr>
          <a:xfrm>
            <a:off x="3365494" y="4093600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FFCC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endParaRPr lang="fr-BE" sz="11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cs typeface="Arial"/>
            </a:endParaRPr>
          </a:p>
        </p:txBody>
      </p:sp>
      <p:sp>
        <p:nvSpPr>
          <p:cNvPr id="45" name="Forme libre 24"/>
          <p:cNvSpPr/>
          <p:nvPr/>
        </p:nvSpPr>
        <p:spPr>
          <a:xfrm>
            <a:off x="2063552" y="4037372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D04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Niet-</a:t>
            </a: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gematerialiseerd</a:t>
            </a: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sperren</a:t>
            </a: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 van de </a:t>
            </a: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bewegingen</a:t>
            </a:r>
            <a:endParaRPr lang="fr-BE" sz="1200" b="1" kern="0" dirty="0">
              <a:solidFill>
                <a:prstClr val="black"/>
              </a:solidFill>
              <a:latin typeface="+mn-lt"/>
              <a:cs typeface="Arial"/>
            </a:endParaRPr>
          </a:p>
        </p:txBody>
      </p:sp>
      <p:pic>
        <p:nvPicPr>
          <p:cNvPr id="46" name="Image 2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898034"/>
            <a:ext cx="771250" cy="571674"/>
          </a:xfrm>
          <a:prstGeom prst="rect">
            <a:avLst/>
          </a:prstGeom>
          <a:solidFill>
            <a:schemeClr val="bg1"/>
          </a:solidFill>
          <a:ln w="76200">
            <a:solidFill>
              <a:srgbClr val="00843C"/>
            </a:solidFill>
          </a:ln>
        </p:spPr>
      </p:pic>
      <p:pic>
        <p:nvPicPr>
          <p:cNvPr id="47" name="Image 2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44" y="1664251"/>
            <a:ext cx="770400" cy="5724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8" name="Image 2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3241973"/>
            <a:ext cx="770400" cy="5724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9" name="Image 2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4083434"/>
            <a:ext cx="770400" cy="572400"/>
          </a:xfrm>
          <a:prstGeom prst="rect">
            <a:avLst/>
          </a:prstGeom>
          <a:ln w="76200">
            <a:solidFill>
              <a:srgbClr val="FFD040"/>
            </a:solidFill>
          </a:ln>
        </p:spPr>
      </p:pic>
      <p:grpSp>
        <p:nvGrpSpPr>
          <p:cNvPr id="50" name="Groupe 30"/>
          <p:cNvGrpSpPr/>
          <p:nvPr/>
        </p:nvGrpSpPr>
        <p:grpSpPr>
          <a:xfrm>
            <a:off x="7527051" y="898164"/>
            <a:ext cx="2851929" cy="5872979"/>
            <a:chOff x="8327091" y="1121193"/>
            <a:chExt cx="2528883" cy="5628456"/>
          </a:xfrm>
        </p:grpSpPr>
        <p:pic>
          <p:nvPicPr>
            <p:cNvPr id="51" name="Picture 8" descr="Les diffÃ©rentes jauges pour cuve Ã  fioul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552" r="20845"/>
            <a:stretch/>
          </p:blipFill>
          <p:spPr bwMode="auto">
            <a:xfrm rot="16200000" flipV="1">
              <a:off x="6777305" y="2670979"/>
              <a:ext cx="5628456" cy="2528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ZoneTexte 32"/>
            <p:cNvSpPr txBox="1"/>
            <p:nvPr/>
          </p:nvSpPr>
          <p:spPr>
            <a:xfrm rot="1627498">
              <a:off x="8631325" y="1365678"/>
              <a:ext cx="864096" cy="35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b="1" kern="0" spc="50" dirty="0">
                  <a:ln w="0"/>
                  <a:solidFill>
                    <a:srgbClr val="DCEBFA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HIGH</a:t>
              </a:r>
            </a:p>
          </p:txBody>
        </p:sp>
        <p:sp>
          <p:nvSpPr>
            <p:cNvPr id="53" name="ZoneTexte 33"/>
            <p:cNvSpPr txBox="1"/>
            <p:nvPr/>
          </p:nvSpPr>
          <p:spPr>
            <a:xfrm rot="19630101">
              <a:off x="8708901" y="5974111"/>
              <a:ext cx="864096" cy="35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b="1" kern="0" spc="50" dirty="0">
                  <a:ln w="0"/>
                  <a:solidFill>
                    <a:srgbClr val="DCEBFA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LOW</a:t>
              </a:r>
            </a:p>
          </p:txBody>
        </p:sp>
      </p:grpSp>
      <p:sp>
        <p:nvSpPr>
          <p:cNvPr id="55" name="Forme libre 37"/>
          <p:cNvSpPr/>
          <p:nvPr/>
        </p:nvSpPr>
        <p:spPr>
          <a:xfrm>
            <a:off x="3376543" y="4917803"/>
            <a:ext cx="2314565" cy="618897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ln w="3175">
            <a:solidFill>
              <a:srgbClr val="FF99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1) </a:t>
            </a:r>
            <a:r>
              <a:rPr lang="fr-FR" sz="900" dirty="0" err="1"/>
              <a:t>Schildwachten</a:t>
            </a:r>
            <a:r>
              <a:rPr lang="fr-FR" sz="900" dirty="0"/>
              <a:t> – radio met </a:t>
            </a:r>
            <a:r>
              <a:rPr lang="fr-FR" sz="900" dirty="0" err="1"/>
              <a:t>afdekking</a:t>
            </a:r>
            <a:endParaRPr lang="fr-BE" sz="900" dirty="0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2) </a:t>
            </a:r>
            <a:r>
              <a:rPr lang="fr-FR" sz="900" dirty="0" err="1"/>
              <a:t>Schildwachten</a:t>
            </a:r>
            <a:r>
              <a:rPr lang="fr-FR" sz="900" dirty="0"/>
              <a:t> – radio </a:t>
            </a:r>
            <a:r>
              <a:rPr lang="fr-FR" sz="900" dirty="0" err="1"/>
              <a:t>zonder</a:t>
            </a:r>
            <a:r>
              <a:rPr lang="fr-FR" sz="900" dirty="0"/>
              <a:t> </a:t>
            </a:r>
            <a:r>
              <a:rPr lang="fr-FR" sz="900" dirty="0" err="1"/>
              <a:t>afdekking</a:t>
            </a:r>
            <a:endParaRPr lang="fr-BE" sz="900" dirty="0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3) </a:t>
            </a:r>
            <a:r>
              <a:rPr lang="fr-FR" sz="900" dirty="0" err="1"/>
              <a:t>Klassiek</a:t>
            </a:r>
            <a:r>
              <a:rPr lang="fr-FR" sz="900" dirty="0"/>
              <a:t> </a:t>
            </a:r>
            <a:r>
              <a:rPr lang="fr-FR" sz="900" dirty="0" err="1"/>
              <a:t>systeem</a:t>
            </a:r>
            <a:r>
              <a:rPr lang="fr-FR" sz="900" dirty="0"/>
              <a:t> met </a:t>
            </a:r>
            <a:r>
              <a:rPr lang="fr-FR" sz="900" dirty="0" err="1"/>
              <a:t>schildwachten</a:t>
            </a:r>
            <a:endParaRPr lang="fr-BE" sz="900" dirty="0" err="1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b="1" dirty="0"/>
              <a:t>4) </a:t>
            </a:r>
            <a:r>
              <a:rPr lang="fr-FR" sz="900" b="1" dirty="0" err="1"/>
              <a:t>Kijkuit</a:t>
            </a:r>
            <a:r>
              <a:rPr lang="fr-FR" sz="900" b="1" dirty="0"/>
              <a:t> / </a:t>
            </a:r>
            <a:r>
              <a:rPr lang="fr-FR" sz="900" b="1" dirty="0" err="1">
                <a:solidFill>
                  <a:schemeClr val="tx1"/>
                </a:solidFill>
              </a:rPr>
              <a:t>Aankondiger</a:t>
            </a:r>
            <a:r>
              <a:rPr lang="fr-FR" sz="900" b="1" dirty="0"/>
              <a:t> / ATWS</a:t>
            </a:r>
          </a:p>
        </p:txBody>
      </p:sp>
      <p:sp>
        <p:nvSpPr>
          <p:cNvPr id="56" name="Forme libre 38"/>
          <p:cNvSpPr/>
          <p:nvPr/>
        </p:nvSpPr>
        <p:spPr>
          <a:xfrm>
            <a:off x="2063840" y="4885905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Aankondigings-systemen</a:t>
            </a:r>
            <a:endParaRPr lang="fr-BE" sz="1200" b="1" kern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7" name="Forme libre 36"/>
          <p:cNvSpPr/>
          <p:nvPr/>
        </p:nvSpPr>
        <p:spPr>
          <a:xfrm>
            <a:off x="3377351" y="2456307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BAE18F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BE" sz="8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58" name="Forme libre 39"/>
          <p:cNvSpPr/>
          <p:nvPr/>
        </p:nvSpPr>
        <p:spPr>
          <a:xfrm>
            <a:off x="2075410" y="2394527"/>
            <a:ext cx="1288645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BAE18F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Fysieke</a:t>
            </a: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 of </a:t>
            </a: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technische</a:t>
            </a: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afscherming</a:t>
            </a:r>
            <a:endParaRPr lang="fr-BE" sz="1200" b="1" kern="0" dirty="0">
              <a:solidFill>
                <a:prstClr val="white"/>
              </a:solidFill>
              <a:latin typeface="+mn-lt"/>
              <a:cs typeface="Arial"/>
            </a:endParaRPr>
          </a:p>
        </p:txBody>
      </p:sp>
      <p:pic>
        <p:nvPicPr>
          <p:cNvPr id="59" name="Image 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2462751"/>
            <a:ext cx="770400" cy="572400"/>
          </a:xfrm>
          <a:prstGeom prst="rect">
            <a:avLst/>
          </a:prstGeom>
          <a:ln w="76200">
            <a:solidFill>
              <a:srgbClr val="BAE18F"/>
            </a:solidFill>
          </a:ln>
        </p:spPr>
      </p:pic>
      <p:pic>
        <p:nvPicPr>
          <p:cNvPr id="60" name="Image 7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44" y="4925488"/>
            <a:ext cx="770400" cy="572400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cxnSp>
        <p:nvCxnSpPr>
          <p:cNvPr id="61" name="Connecteur droit 42"/>
          <p:cNvCxnSpPr/>
          <p:nvPr/>
        </p:nvCxnSpPr>
        <p:spPr bwMode="auto">
          <a:xfrm flipH="1" flipV="1">
            <a:off x="6741152" y="6050142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Forme libre 43"/>
          <p:cNvSpPr/>
          <p:nvPr/>
        </p:nvSpPr>
        <p:spPr>
          <a:xfrm>
            <a:off x="3320778" y="5792107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CC66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42863" lvl="1" indent="-42863" defTabSz="266700">
              <a:lnSpc>
                <a:spcPct val="90000"/>
              </a:lnSpc>
              <a:spcAft>
                <a:spcPct val="15000"/>
              </a:spcAft>
              <a:buChar char="••"/>
            </a:pPr>
            <a:endParaRPr lang="fr-BE" sz="900" dirty="0">
              <a:latin typeface="+mn-lt"/>
            </a:endParaRPr>
          </a:p>
        </p:txBody>
      </p:sp>
      <p:sp>
        <p:nvSpPr>
          <p:cNvPr id="63" name="Forme libre 44"/>
          <p:cNvSpPr/>
          <p:nvPr/>
        </p:nvSpPr>
        <p:spPr>
          <a:xfrm>
            <a:off x="2087060" y="5733256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CC66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Systemen</a:t>
            </a:r>
            <a:r>
              <a:rPr lang="fr-FR" sz="1200" b="1" kern="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voo</a:t>
            </a:r>
            <a:r>
              <a:rPr lang="fr-FR" sz="1200" b="1" kern="0" dirty="0">
                <a:solidFill>
                  <a:schemeClr val="bg1"/>
                </a:solidFill>
                <a:latin typeface="+mn-lt"/>
                <a:cs typeface="Arial"/>
              </a:rPr>
              <a:t>r de </a:t>
            </a: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afbakening</a:t>
            </a:r>
            <a:r>
              <a:rPr lang="fr-FR" sz="1200" b="1" kern="0" dirty="0">
                <a:solidFill>
                  <a:schemeClr val="bg1"/>
                </a:solidFill>
                <a:latin typeface="+mn-lt"/>
                <a:cs typeface="Arial"/>
              </a:rPr>
              <a:t> van de </a:t>
            </a: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werfzone</a:t>
            </a:r>
            <a:endParaRPr lang="fr-BE" sz="1200" b="1" kern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64" name="Image 4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95" y="5782189"/>
            <a:ext cx="770400" cy="566658"/>
          </a:xfrm>
          <a:prstGeom prst="rect">
            <a:avLst/>
          </a:prstGeom>
          <a:ln w="76200">
            <a:solidFill>
              <a:srgbClr val="CC6600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6252" y="859401"/>
            <a:ext cx="4938188" cy="5931922"/>
          </a:xfrm>
          <a:prstGeom prst="rect">
            <a:avLst/>
          </a:prstGeom>
        </p:spPr>
      </p:pic>
      <p:sp>
        <p:nvSpPr>
          <p:cNvPr id="73" name="Title 1"/>
          <p:cNvSpPr txBox="1">
            <a:spLocks/>
          </p:cNvSpPr>
          <p:nvPr/>
        </p:nvSpPr>
        <p:spPr bwMode="auto">
          <a:xfrm>
            <a:off x="2108689" y="40624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0.1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herinnering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Hiërarchie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veiligheidsmaatregelen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0378981" y="92277"/>
            <a:ext cx="1677881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585874"/>
      </p:ext>
    </p:extLst>
  </p:cSld>
  <p:clrMapOvr>
    <a:masterClrMapping/>
  </p:clrMapOvr>
</p:sld>
</file>

<file path=ppt/theme/theme1.xml><?xml version="1.0" encoding="utf-8"?>
<a:theme xmlns:a="http://schemas.openxmlformats.org/drawingml/2006/main" name="nieuwe Infrabel template_v4">
  <a:themeElements>
    <a:clrScheme name="INFRABEL">
      <a:dk1>
        <a:sysClr val="windowText" lastClr="000000"/>
      </a:dk1>
      <a:lt1>
        <a:sysClr val="window" lastClr="FFFFFF"/>
      </a:lt1>
      <a:dk2>
        <a:srgbClr val="005DA4"/>
      </a:dk2>
      <a:lt2>
        <a:srgbClr val="DCEBFA"/>
      </a:lt2>
      <a:accent1>
        <a:srgbClr val="00B0F0"/>
      </a:accent1>
      <a:accent2>
        <a:srgbClr val="005DA4"/>
      </a:accent2>
      <a:accent3>
        <a:srgbClr val="FFC000"/>
      </a:accent3>
      <a:accent4>
        <a:srgbClr val="FF0000"/>
      </a:accent4>
      <a:accent5>
        <a:srgbClr val="FFFF00"/>
      </a:accent5>
      <a:accent6>
        <a:srgbClr val="00B050"/>
      </a:accent6>
      <a:hlink>
        <a:srgbClr val="005DA4"/>
      </a:hlink>
      <a:folHlink>
        <a:srgbClr val="00BCF0"/>
      </a:folHlink>
    </a:clrScheme>
    <a:fontScheme name="Infrab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83D0F0"/>
        </a:accent1>
        <a:accent2>
          <a:srgbClr val="005DA4"/>
        </a:accent2>
        <a:accent3>
          <a:srgbClr val="FFFFFF"/>
        </a:accent3>
        <a:accent4>
          <a:srgbClr val="000000"/>
        </a:accent4>
        <a:accent5>
          <a:srgbClr val="C1E4F6"/>
        </a:accent5>
        <a:accent6>
          <a:srgbClr val="005394"/>
        </a:accent6>
        <a:hlink>
          <a:srgbClr val="00BCF0"/>
        </a:hlink>
        <a:folHlink>
          <a:srgbClr val="BDE2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CB7E5"/>
        </a:accent1>
        <a:accent2>
          <a:srgbClr val="1660A4"/>
        </a:accent2>
        <a:accent3>
          <a:srgbClr val="FFFFFF"/>
        </a:accent3>
        <a:accent4>
          <a:srgbClr val="000000"/>
        </a:accent4>
        <a:accent5>
          <a:srgbClr val="BAD8F0"/>
        </a:accent5>
        <a:accent6>
          <a:srgbClr val="135694"/>
        </a:accent6>
        <a:hlink>
          <a:srgbClr val="008BCB"/>
        </a:hlink>
        <a:folHlink>
          <a:srgbClr val="1B43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 Cover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31BE245E-9840-43BA-82CC-424A0EFF3C80}"/>
    </a:ext>
  </a:extLst>
</a:theme>
</file>

<file path=ppt/theme/theme3.xml><?xml version="1.0" encoding="utf-8"?>
<a:theme xmlns:a="http://schemas.openxmlformats.org/drawingml/2006/main" name="Content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B6D51653-5D8F-4A8B-9BFA-1B05C355D8D1}"/>
    </a:ext>
  </a:extLst>
</a:theme>
</file>

<file path=ppt/theme/theme4.xml><?xml version="1.0" encoding="utf-8"?>
<a:theme xmlns:a="http://schemas.openxmlformats.org/drawingml/2006/main" name="Closing Slide Light Blue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7C912F14-0B74-47A2-893B-4FFF78FE047C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CB7E5"/>
      </a:accent1>
      <a:accent2>
        <a:srgbClr val="1660A4"/>
      </a:accent2>
      <a:accent3>
        <a:srgbClr val="FFFFFF"/>
      </a:accent3>
      <a:accent4>
        <a:srgbClr val="000000"/>
      </a:accent4>
      <a:accent5>
        <a:srgbClr val="BAD8F0"/>
      </a:accent5>
      <a:accent6>
        <a:srgbClr val="135694"/>
      </a:accent6>
      <a:hlink>
        <a:srgbClr val="008BCB"/>
      </a:hlink>
      <a:folHlink>
        <a:srgbClr val="1B43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CB7E5"/>
      </a:accent1>
      <a:accent2>
        <a:srgbClr val="1660A4"/>
      </a:accent2>
      <a:accent3>
        <a:srgbClr val="FFFFFF"/>
      </a:accent3>
      <a:accent4>
        <a:srgbClr val="000000"/>
      </a:accent4>
      <a:accent5>
        <a:srgbClr val="BAD8F0"/>
      </a:accent5>
      <a:accent6>
        <a:srgbClr val="135694"/>
      </a:accent6>
      <a:hlink>
        <a:srgbClr val="008BCB"/>
      </a:hlink>
      <a:folHlink>
        <a:srgbClr val="1B43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Filière_x0020_Tracks_x003f_ xmlns="df30133b-4ddb-49ec-ab27-5b2946f1a346">false</Filière_x0020_Tracks_x003f_>
    <Title1 xmlns="8d486e39-ab1c-480d-b3ba-4103af2aaa63">Leider van het werk – Verantwoordelijke voor de Veiligheid</Title1>
    <CategoryDescription xmlns="http://schemas.microsoft.com/sharepoint.v3" xsi:nil="true"/>
    <Safety_x0020_function xmlns="8d486e39-ab1c-480d-b3ba-4103af2aaa63">Aannemer/Entrepreneur</Safety_x0020_function>
    <Filière_x0020_TracksSupervisor02_x003f_ xmlns="8d486e39-ab1c-480d-b3ba-4103af2aaa63">false</Filière_x0020_TracksSupervisor02_x003f_>
    <Document_x0020_language xmlns="df30133b-4ddb-49ec-ab27-5b2946f1a346">NL</Document_x0020_languag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rainingDoc" ma:contentTypeID="0x01010044B80FA2B241CF4BB5B8F282D59514D700774AD85D2B894F4E9494D4B6650E2CD2" ma:contentTypeVersion="8" ma:contentTypeDescription="" ma:contentTypeScope="" ma:versionID="3b2b72c410bb3c900a961b5a8e3423f4">
  <xsd:schema xmlns:xsd="http://www.w3.org/2001/XMLSchema" xmlns:xs="http://www.w3.org/2001/XMLSchema" xmlns:p="http://schemas.microsoft.com/office/2006/metadata/properties" xmlns:ns2="8d486e39-ab1c-480d-b3ba-4103af2aaa63" xmlns:ns3="http://schemas.microsoft.com/sharepoint.v3" xmlns:ns4="df30133b-4ddb-49ec-ab27-5b2946f1a346" xmlns:ns5="http://schemas.microsoft.com/sharepoint/v3/fields" targetNamespace="http://schemas.microsoft.com/office/2006/metadata/properties" ma:root="true" ma:fieldsID="7ef4bf0945b2a983eb1c7584450b364c" ns2:_="" ns3:_="" ns4:_="" ns5:_="">
    <xsd:import namespace="8d486e39-ab1c-480d-b3ba-4103af2aaa63"/>
    <xsd:import namespace="http://schemas.microsoft.com/sharepoint.v3"/>
    <xsd:import namespace="df30133b-4ddb-49ec-ab27-5b2946f1a34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Title1" minOccurs="0"/>
                <xsd:element ref="ns3:CategoryDescription" minOccurs="0"/>
                <xsd:element ref="ns2:Safety_x0020_function" minOccurs="0"/>
                <xsd:element ref="ns4:Document_x0020_language" minOccurs="0"/>
                <xsd:element ref="ns5:_Version" minOccurs="0"/>
                <xsd:element ref="ns4:Filière_x0020_Tracks_x003f_" minOccurs="0"/>
                <xsd:element ref="ns2:Filière_x0020_TracksSupervisor02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86e39-ab1c-480d-b3ba-4103af2aaa63" elementFormDefault="qualified">
    <xsd:import namespace="http://schemas.microsoft.com/office/2006/documentManagement/types"/>
    <xsd:import namespace="http://schemas.microsoft.com/office/infopath/2007/PartnerControls"/>
    <xsd:element name="Title1" ma:index="1" nillable="true" ma:displayName="Title" ma:internalName="Title1">
      <xsd:simpleType>
        <xsd:restriction base="dms:Note">
          <xsd:maxLength value="255"/>
        </xsd:restriction>
      </xsd:simpleType>
    </xsd:element>
    <xsd:element name="Safety_x0020_function" ma:index="4" nillable="true" ma:displayName="Safety function" ma:format="Dropdown" ma:internalName="Safety_x0020_function">
      <xsd:simpleType>
        <xsd:restriction base="dms:Choice">
          <xsd:enumeration value="Aannemer/Entrepreneur"/>
          <xsd:enumeration value="BEST/COND"/>
          <xsd:enumeration value="BGWT/AETT"/>
          <xsd:enumeration value="OTW"/>
          <xsd:enumeration value="OWWA/GABA"/>
          <xsd:enumeration value="SCWA/FACT"/>
          <xsd:enumeration value="VBUW/ARET"/>
        </xsd:restriction>
      </xsd:simpleType>
    </xsd:element>
    <xsd:element name="Filière_x0020_TracksSupervisor02_x003f_" ma:index="14" nillable="true" ma:displayName="Filière TracksSupervisor02?" ma:default="0" ma:internalName="Fili_x00e8_re_x0020_TracksSupervisor02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3" nillable="true" ma:displayName="Description" ma:hidden="true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0133b-4ddb-49ec-ab27-5b2946f1a346" elementFormDefault="qualified">
    <xsd:import namespace="http://schemas.microsoft.com/office/2006/documentManagement/types"/>
    <xsd:import namespace="http://schemas.microsoft.com/office/infopath/2007/PartnerControls"/>
    <xsd:element name="Document_x0020_language" ma:index="5" nillable="true" ma:displayName="Language" ma:format="Dropdown" ma:internalName="Document_x0020_language" ma:readOnly="false">
      <xsd:simpleType>
        <xsd:restriction base="dms:Choice">
          <xsd:enumeration value="NL"/>
          <xsd:enumeration value="FR"/>
          <xsd:enumeration value="NL/FR"/>
        </xsd:restriction>
      </xsd:simpleType>
    </xsd:element>
    <xsd:element name="Filière_x0020_Tracks_x003f_" ma:index="13" nillable="true" ma:displayName="Filière Tracks?" ma:default="0" ma:internalName="Fili_x00e8_re_x0020_Tracks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6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B9E7D3-1452-4033-9809-97E7C599E3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8111D0-A839-4A02-A971-10D600E4953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d80e9e3-add3-4dfe-a89d-13996849c1a9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099C30-C40B-4C44-82B6-3522023558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6144</Words>
  <Application>Microsoft Office PowerPoint</Application>
  <PresentationFormat>Grand écran</PresentationFormat>
  <Paragraphs>1130</Paragraphs>
  <Slides>68</Slides>
  <Notes>16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Courier New</vt:lpstr>
      <vt:lpstr>Wingdings</vt:lpstr>
      <vt:lpstr>nieuwe Infrabel template_v4</vt:lpstr>
      <vt:lpstr>Presentation Cover Slides</vt:lpstr>
      <vt:lpstr>Content Slides</vt:lpstr>
      <vt:lpstr>Closing Slide Light Blue</vt:lpstr>
      <vt:lpstr>  Directie Asset Management  Eenheid 66 (versie aannemer)  Leider van het werk – Verantwoordelijke voor de Veiligheid   Beveiligingssysteem met aankondiger Indringing type I en II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Tijd van vrijmaking: definitie</vt:lpstr>
      <vt:lpstr> Tijd van vrijmaking: berekening</vt:lpstr>
      <vt:lpstr>Présentation PowerPoint</vt:lpstr>
      <vt:lpstr>Présentation PowerPoint</vt:lpstr>
      <vt:lpstr> Tijd van vrijmaking: berekening</vt:lpstr>
      <vt:lpstr> Tijd van vrijmaking: te respecteren minima</vt:lpstr>
      <vt:lpstr> Afstand van verwittiging</vt:lpstr>
      <vt:lpstr> Verband tussen  de tijd van vrijmaking en de afstand van verwittiging</vt:lpstr>
      <vt:lpstr> Afstand van verwittiging</vt:lpstr>
      <vt:lpstr> Maximum toegelaten snelheid?</vt:lpstr>
      <vt:lpstr> Gebruik van de tabellen met verwittigingsafstanden</vt:lpstr>
      <vt:lpstr> Detectiepunten: definitie</vt:lpstr>
      <vt:lpstr>Présentation PowerPoint</vt:lpstr>
      <vt:lpstr> </vt:lpstr>
      <vt:lpstr>Zichtbaarheid van de detectiepunten - basisprincipe</vt:lpstr>
      <vt:lpstr>Plaats van opstelling van de aankondiger</vt:lpstr>
      <vt:lpstr>Controle van de zichtbaarheid van de detectiepunten door de aankondiger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</vt:lpstr>
      <vt:lpstr>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SNCB-Holding / NMBS-Holding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SNCB-Holding/NMBS-Holding</dc:creator>
  <cp:lastModifiedBy>Campet Simon</cp:lastModifiedBy>
  <cp:revision>1980</cp:revision>
  <cp:lastPrinted>2021-07-20T07:44:57Z</cp:lastPrinted>
  <dcterms:created xsi:type="dcterms:W3CDTF">2011-12-13T08:10:21Z</dcterms:created>
  <dcterms:modified xsi:type="dcterms:W3CDTF">2022-01-20T14:27:36Z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0x01010044B80FA2B241CF4BB5B8F282D59514D700774AD85D2B894F4E9494D4B6650E2CD2</vt:lpwstr>
  </property>
</Properties>
</file>