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36" r:id="rId5"/>
    <p:sldMasterId id="2147483721" r:id="rId6"/>
    <p:sldMasterId id="2147483732" r:id="rId7"/>
  </p:sldMasterIdLst>
  <p:notesMasterIdLst>
    <p:notesMasterId r:id="rId70"/>
  </p:notesMasterIdLst>
  <p:handoutMasterIdLst>
    <p:handoutMasterId r:id="rId71"/>
  </p:handoutMasterIdLst>
  <p:sldIdLst>
    <p:sldId id="730" r:id="rId8"/>
    <p:sldId id="727" r:id="rId9"/>
    <p:sldId id="732" r:id="rId10"/>
    <p:sldId id="733" r:id="rId11"/>
    <p:sldId id="581" r:id="rId12"/>
    <p:sldId id="771" r:id="rId13"/>
    <p:sldId id="583" r:id="rId14"/>
    <p:sldId id="860" r:id="rId15"/>
    <p:sldId id="584" r:id="rId16"/>
    <p:sldId id="738" r:id="rId17"/>
    <p:sldId id="768" r:id="rId18"/>
    <p:sldId id="822" r:id="rId19"/>
    <p:sldId id="772" r:id="rId20"/>
    <p:sldId id="823" r:id="rId21"/>
    <p:sldId id="773" r:id="rId22"/>
    <p:sldId id="783" r:id="rId23"/>
    <p:sldId id="861" r:id="rId24"/>
    <p:sldId id="826" r:id="rId25"/>
    <p:sldId id="824" r:id="rId26"/>
    <p:sldId id="828" r:id="rId27"/>
    <p:sldId id="862" r:id="rId28"/>
    <p:sldId id="621" r:id="rId29"/>
    <p:sldId id="620" r:id="rId30"/>
    <p:sldId id="769" r:id="rId31"/>
    <p:sldId id="776" r:id="rId32"/>
    <p:sldId id="851" r:id="rId33"/>
    <p:sldId id="852" r:id="rId34"/>
    <p:sldId id="857" r:id="rId35"/>
    <p:sldId id="779" r:id="rId36"/>
    <p:sldId id="859" r:id="rId37"/>
    <p:sldId id="750" r:id="rId38"/>
    <p:sldId id="751" r:id="rId39"/>
    <p:sldId id="752" r:id="rId40"/>
    <p:sldId id="755" r:id="rId41"/>
    <p:sldId id="780" r:id="rId42"/>
    <p:sldId id="781" r:id="rId43"/>
    <p:sldId id="757" r:id="rId44"/>
    <p:sldId id="865" r:id="rId45"/>
    <p:sldId id="833" r:id="rId46"/>
    <p:sldId id="866" r:id="rId47"/>
    <p:sldId id="835" r:id="rId48"/>
    <p:sldId id="839" r:id="rId49"/>
    <p:sldId id="849" r:id="rId50"/>
    <p:sldId id="867" r:id="rId51"/>
    <p:sldId id="838" r:id="rId52"/>
    <p:sldId id="874" r:id="rId53"/>
    <p:sldId id="841" r:id="rId54"/>
    <p:sldId id="868" r:id="rId55"/>
    <p:sldId id="843" r:id="rId56"/>
    <p:sldId id="875" r:id="rId57"/>
    <p:sldId id="845" r:id="rId58"/>
    <p:sldId id="846" r:id="rId59"/>
    <p:sldId id="873" r:id="rId60"/>
    <p:sldId id="863" r:id="rId61"/>
    <p:sldId id="872" r:id="rId62"/>
    <p:sldId id="855" r:id="rId63"/>
    <p:sldId id="864" r:id="rId64"/>
    <p:sldId id="712" r:id="rId65"/>
    <p:sldId id="782" r:id="rId66"/>
    <p:sldId id="850" r:id="rId67"/>
    <p:sldId id="821" r:id="rId68"/>
    <p:sldId id="484" r:id="rId69"/>
  </p:sldIdLst>
  <p:sldSz cx="12192000" cy="6858000"/>
  <p:notesSz cx="7102475" cy="1023461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AES" cryptAlgorithmClass="hash" cryptAlgorithmType="typeAny" cryptAlgorithmSid="14" spinCount="100000" saltData="EDw8MwticpdQZUQ307F/Vw==" hashData="CjdKK8gyCN9svsOyfiPAVKdfdOuVBjnzvPLA/bcQ47TZE/AWrr979wfoW261pACbZpKoh0O8Qni0NK4YV32q1g=="/>
  <p:extLst>
    <p:ext uri="{EFAFB233-063F-42B5-8137-9DF3F51BA10A}">
      <p15:sldGuideLst xmlns:p15="http://schemas.microsoft.com/office/powerpoint/2012/main">
        <p15:guide id="1" orient="horz" pos="2024" userDrawn="1">
          <p15:clr>
            <a:srgbClr val="A4A3A4"/>
          </p15:clr>
        </p15:guide>
        <p15:guide id="2" orient="horz" pos="1207" userDrawn="1">
          <p15:clr>
            <a:srgbClr val="A4A3A4"/>
          </p15:clr>
        </p15:guide>
        <p15:guide id="3" orient="horz" pos="3838" userDrawn="1">
          <p15:clr>
            <a:srgbClr val="A4A3A4"/>
          </p15:clr>
        </p15:guide>
        <p15:guide id="4" orient="horz" pos="618" userDrawn="1">
          <p15:clr>
            <a:srgbClr val="A4A3A4"/>
          </p15:clr>
        </p15:guide>
        <p15:guide id="5" pos="3840" userDrawn="1">
          <p15:clr>
            <a:srgbClr val="A4A3A4"/>
          </p15:clr>
        </p15:guide>
        <p15:guide id="6" pos="513" userDrawn="1">
          <p15:clr>
            <a:srgbClr val="A4A3A4"/>
          </p15:clr>
        </p15:guide>
        <p15:guide id="7" pos="7227"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C8C9D2-28F7-F4A3-66CE-A4E4243EFFED}" name="De Bock Yves" initials="YD" userId="S::yves.debock@infrabel.be::4c265756-6614-46da-8301-dd82299c0ff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lse Festjens" initials="IF" lastIdx="20" clrIdx="0">
    <p:extLst>
      <p:ext uri="{19B8F6BF-5375-455C-9EA6-DF929625EA0E}">
        <p15:presenceInfo xmlns:p15="http://schemas.microsoft.com/office/powerpoint/2012/main" userId="S-1-5-21-3675852479-2980802970-892884109-284260" providerId="AD"/>
      </p:ext>
    </p:extLst>
  </p:cmAuthor>
  <p:cmAuthor id="2" name="Laurent Alexis" initials="LA" lastIdx="31" clrIdx="1">
    <p:extLst>
      <p:ext uri="{19B8F6BF-5375-455C-9EA6-DF929625EA0E}">
        <p15:presenceInfo xmlns:p15="http://schemas.microsoft.com/office/powerpoint/2012/main" userId="S-1-5-21-3675852479-2980802970-892884109-7083387" providerId="AD"/>
      </p:ext>
    </p:extLst>
  </p:cmAuthor>
  <p:cmAuthor id="3" name="Campet Simon" initials="CS" lastIdx="49" clrIdx="2">
    <p:extLst>
      <p:ext uri="{19B8F6BF-5375-455C-9EA6-DF929625EA0E}">
        <p15:presenceInfo xmlns:p15="http://schemas.microsoft.com/office/powerpoint/2012/main" userId="S::simon.campet@infrabel.be::5f4507e4-a304-492b-a660-ef8bdaf71da1" providerId="AD"/>
      </p:ext>
    </p:extLst>
  </p:cmAuthor>
  <p:cmAuthor id="4" name="Bertholet Yann" initials="BY" lastIdx="4" clrIdx="3">
    <p:extLst>
      <p:ext uri="{19B8F6BF-5375-455C-9EA6-DF929625EA0E}">
        <p15:presenceInfo xmlns:p15="http://schemas.microsoft.com/office/powerpoint/2012/main" userId="S::yann.bertholet@infrabel.be::850054e4-30cc-4be0-9d16-25468c0a99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9D8"/>
    <a:srgbClr val="FFFFFF"/>
    <a:srgbClr val="FF0000"/>
    <a:srgbClr val="00CC00"/>
    <a:srgbClr val="005DA4"/>
    <a:srgbClr val="6BA1CA"/>
    <a:srgbClr val="F89D9C"/>
    <a:srgbClr val="A6A6A6"/>
    <a:srgbClr val="D9D9D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3D6C1F-4F41-4ED9-997C-685683CFD1C5}" v="20" dt="2025-07-14T07:38:46.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Stijl, thema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49" autoAdjust="0"/>
    <p:restoredTop sz="96106" autoAdjust="0"/>
  </p:normalViewPr>
  <p:slideViewPr>
    <p:cSldViewPr>
      <p:cViewPr varScale="1">
        <p:scale>
          <a:sx n="103" d="100"/>
          <a:sy n="103" d="100"/>
        </p:scale>
        <p:origin x="1152" y="96"/>
      </p:cViewPr>
      <p:guideLst>
        <p:guide orient="horz" pos="2024"/>
        <p:guide orient="horz" pos="1207"/>
        <p:guide orient="horz" pos="3838"/>
        <p:guide orient="horz" pos="618"/>
        <p:guide pos="3840"/>
        <p:guide pos="513"/>
        <p:guide pos="7227"/>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75" d="100"/>
          <a:sy n="75" d="100"/>
        </p:scale>
        <p:origin x="-2136" y="-24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viewProps" Target="viewProp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 Bock Yves" userId="4c265756-6614-46da-8301-dd82299c0ff9" providerId="ADAL" clId="{C39C0720-0B99-4B60-ADB1-C7051F02FF45}"/>
    <pc:docChg chg="modSld">
      <pc:chgData name="De Bock Yves" userId="4c265756-6614-46da-8301-dd82299c0ff9" providerId="ADAL" clId="{C39C0720-0B99-4B60-ADB1-C7051F02FF45}" dt="2025-07-15T06:40:21.801" v="2" actId="1076"/>
      <pc:docMkLst>
        <pc:docMk/>
      </pc:docMkLst>
      <pc:sldChg chg="addSp modSp mod">
        <pc:chgData name="De Bock Yves" userId="4c265756-6614-46da-8301-dd82299c0ff9" providerId="ADAL" clId="{C39C0720-0B99-4B60-ADB1-C7051F02FF45}" dt="2025-07-15T06:40:21.801" v="2" actId="1076"/>
        <pc:sldMkLst>
          <pc:docMk/>
          <pc:sldMk cId="1337583335" sldId="732"/>
        </pc:sldMkLst>
        <pc:picChg chg="add mod">
          <ac:chgData name="De Bock Yves" userId="4c265756-6614-46da-8301-dd82299c0ff9" providerId="ADAL" clId="{C39C0720-0B99-4B60-ADB1-C7051F02FF45}" dt="2025-07-15T06:40:21.801" v="2" actId="1076"/>
          <ac:picMkLst>
            <pc:docMk/>
            <pc:sldMk cId="1337583335" sldId="732"/>
            <ac:picMk id="5" creationId="{D4D002D8-31A5-7004-026F-58AF85B6BD43}"/>
          </ac:picMkLst>
        </pc:picChg>
      </pc:sldChg>
    </pc:docChg>
  </pc:docChgLst>
  <pc:docChgLst>
    <pc:chgData name="Bradt Paul" userId="775cfd14-ae29-4fee-9e3b-b8845f820ef0" providerId="ADAL" clId="{247902E1-611F-444B-835B-579B0B4BAE48}"/>
    <pc:docChg chg="modSld">
      <pc:chgData name="Bradt Paul" userId="775cfd14-ae29-4fee-9e3b-b8845f820ef0" providerId="ADAL" clId="{247902E1-611F-444B-835B-579B0B4BAE48}" dt="2025-07-17T12:58:25.684" v="1" actId="729"/>
      <pc:docMkLst>
        <pc:docMk/>
      </pc:docMkLst>
      <pc:sldChg chg="mod modShow">
        <pc:chgData name="Bradt Paul" userId="775cfd14-ae29-4fee-9e3b-b8845f820ef0" providerId="ADAL" clId="{247902E1-611F-444B-835B-579B0B4BAE48}" dt="2025-07-17T12:58:22.492" v="0" actId="729"/>
        <pc:sldMkLst>
          <pc:docMk/>
          <pc:sldMk cId="636407353" sldId="727"/>
        </pc:sldMkLst>
      </pc:sldChg>
      <pc:sldChg chg="mod modShow">
        <pc:chgData name="Bradt Paul" userId="775cfd14-ae29-4fee-9e3b-b8845f820ef0" providerId="ADAL" clId="{247902E1-611F-444B-835B-579B0B4BAE48}" dt="2025-07-17T12:58:25.684" v="1" actId="729"/>
        <pc:sldMkLst>
          <pc:docMk/>
          <pc:sldMk cId="1337583335" sldId="73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77" name="Rectangle 17"/>
          <p:cNvSpPr>
            <a:spLocks noChangeArrowheads="1"/>
          </p:cNvSpPr>
          <p:nvPr/>
        </p:nvSpPr>
        <p:spPr bwMode="auto">
          <a:xfrm>
            <a:off x="632314" y="9611018"/>
            <a:ext cx="1599367" cy="283159"/>
          </a:xfrm>
          <a:prstGeom prst="rect">
            <a:avLst/>
          </a:prstGeom>
          <a:noFill/>
          <a:ln w="9525">
            <a:noFill/>
            <a:miter lim="800000"/>
            <a:headEnd/>
            <a:tailEnd/>
          </a:ln>
          <a:effectLst/>
        </p:spPr>
        <p:txBody>
          <a:bodyPr lIns="0" tIns="0" rIns="0" bIns="0" anchor="ctr"/>
          <a:lstStyle/>
          <a:p>
            <a:pPr>
              <a:defRPr/>
            </a:pPr>
            <a:endParaRPr lang="en-GB" sz="1000" b="1"/>
          </a:p>
        </p:txBody>
      </p:sp>
      <p:sp>
        <p:nvSpPr>
          <p:cNvPr id="15378" name="Rectangle 18"/>
          <p:cNvSpPr>
            <a:spLocks noChangeArrowheads="1"/>
          </p:cNvSpPr>
          <p:nvPr/>
        </p:nvSpPr>
        <p:spPr bwMode="auto">
          <a:xfrm>
            <a:off x="2613765" y="9611018"/>
            <a:ext cx="1864802" cy="283159"/>
          </a:xfrm>
          <a:prstGeom prst="rect">
            <a:avLst/>
          </a:prstGeom>
          <a:noFill/>
          <a:ln w="9525">
            <a:noFill/>
            <a:miter lim="800000"/>
            <a:headEnd/>
            <a:tailEnd/>
          </a:ln>
          <a:effectLst/>
        </p:spPr>
        <p:txBody>
          <a:bodyPr lIns="0" tIns="0" rIns="0" bIns="0" anchor="ctr"/>
          <a:lstStyle/>
          <a:p>
            <a:pPr algn="ctr">
              <a:defRPr/>
            </a:pPr>
            <a:endParaRPr lang="en-GB" sz="1000" b="1"/>
          </a:p>
        </p:txBody>
      </p:sp>
      <p:sp>
        <p:nvSpPr>
          <p:cNvPr id="15379" name="Rectangle 19"/>
          <p:cNvSpPr>
            <a:spLocks noChangeArrowheads="1"/>
          </p:cNvSpPr>
          <p:nvPr/>
        </p:nvSpPr>
        <p:spPr bwMode="auto">
          <a:xfrm>
            <a:off x="6135422" y="9611018"/>
            <a:ext cx="327989" cy="283159"/>
          </a:xfrm>
          <a:prstGeom prst="rect">
            <a:avLst/>
          </a:prstGeom>
          <a:noFill/>
          <a:ln w="9525">
            <a:noFill/>
            <a:miter lim="800000"/>
            <a:headEnd/>
            <a:tailEnd/>
          </a:ln>
          <a:effectLst/>
        </p:spPr>
        <p:txBody>
          <a:bodyPr lIns="0" tIns="0" rIns="0" bIns="0" anchor="ctr"/>
          <a:lstStyle/>
          <a:p>
            <a:pPr algn="r">
              <a:defRPr/>
            </a:pPr>
            <a:fld id="{810A082C-6840-4EFE-8647-18FD7C403B87}" type="slidenum">
              <a:rPr lang="en-GB" sz="1000" b="1"/>
              <a:pPr algn="r">
                <a:defRPr/>
              </a:pPr>
              <a:t>‹nr.›</a:t>
            </a:fld>
            <a:endParaRPr lang="en-GB" sz="1000" b="1"/>
          </a:p>
        </p:txBody>
      </p:sp>
    </p:spTree>
    <p:extLst>
      <p:ext uri="{BB962C8B-B14F-4D97-AF65-F5344CB8AC3E}">
        <p14:creationId xmlns:p14="http://schemas.microsoft.com/office/powerpoint/2010/main" val="134041126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4"/>
          <p:cNvSpPr>
            <a:spLocks noGrp="1" noRot="1" noChangeAspect="1" noChangeArrowheads="1" noTextEdit="1"/>
          </p:cNvSpPr>
          <p:nvPr>
            <p:ph type="sldImg" idx="2"/>
          </p:nvPr>
        </p:nvSpPr>
        <p:spPr bwMode="auto">
          <a:xfrm>
            <a:off x="141288" y="768350"/>
            <a:ext cx="6819900" cy="38369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10081" y="4861163"/>
            <a:ext cx="5682317" cy="4605821"/>
          </a:xfrm>
          <a:prstGeom prst="rect">
            <a:avLst/>
          </a:prstGeom>
          <a:noFill/>
          <a:ln w="9525">
            <a:noFill/>
            <a:miter lim="800000"/>
            <a:headEnd/>
            <a:tailEnd/>
          </a:ln>
          <a:effectLst/>
        </p:spPr>
        <p:txBody>
          <a:bodyPr vert="horz" wrap="square" lIns="95518" tIns="47759" rIns="95518" bIns="47759"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31" name="Rectangle 11"/>
          <p:cNvSpPr>
            <a:spLocks noChangeArrowheads="1"/>
          </p:cNvSpPr>
          <p:nvPr/>
        </p:nvSpPr>
        <p:spPr bwMode="auto">
          <a:xfrm>
            <a:off x="801379" y="9611018"/>
            <a:ext cx="1508070" cy="283159"/>
          </a:xfrm>
          <a:prstGeom prst="rect">
            <a:avLst/>
          </a:prstGeom>
          <a:noFill/>
          <a:ln w="9525">
            <a:noFill/>
            <a:miter lim="800000"/>
            <a:headEnd/>
            <a:tailEnd/>
          </a:ln>
          <a:effectLst/>
        </p:spPr>
        <p:txBody>
          <a:bodyPr lIns="0" tIns="0" rIns="0" bIns="0" anchor="ctr"/>
          <a:lstStyle/>
          <a:p>
            <a:pPr>
              <a:defRPr/>
            </a:pPr>
            <a:endParaRPr lang="en-GB" sz="1000" b="1"/>
          </a:p>
        </p:txBody>
      </p:sp>
      <p:sp>
        <p:nvSpPr>
          <p:cNvPr id="5132" name="Rectangle 12"/>
          <p:cNvSpPr>
            <a:spLocks noChangeArrowheads="1"/>
          </p:cNvSpPr>
          <p:nvPr/>
        </p:nvSpPr>
        <p:spPr bwMode="auto">
          <a:xfrm>
            <a:off x="2669557" y="9611018"/>
            <a:ext cx="1758289" cy="283159"/>
          </a:xfrm>
          <a:prstGeom prst="rect">
            <a:avLst/>
          </a:prstGeom>
          <a:noFill/>
          <a:ln w="9525">
            <a:noFill/>
            <a:miter lim="800000"/>
            <a:headEnd/>
            <a:tailEnd/>
          </a:ln>
          <a:effectLst/>
        </p:spPr>
        <p:txBody>
          <a:bodyPr lIns="0" tIns="0" rIns="0" bIns="0" anchor="ctr"/>
          <a:lstStyle/>
          <a:p>
            <a:pPr algn="ctr">
              <a:defRPr/>
            </a:pPr>
            <a:endParaRPr lang="en-GB" sz="1000" b="1"/>
          </a:p>
        </p:txBody>
      </p:sp>
      <p:sp>
        <p:nvSpPr>
          <p:cNvPr id="5133" name="Rectangle 13"/>
          <p:cNvSpPr>
            <a:spLocks noChangeArrowheads="1"/>
          </p:cNvSpPr>
          <p:nvPr/>
        </p:nvSpPr>
        <p:spPr bwMode="auto">
          <a:xfrm>
            <a:off x="5990020" y="9611018"/>
            <a:ext cx="309391" cy="283159"/>
          </a:xfrm>
          <a:prstGeom prst="rect">
            <a:avLst/>
          </a:prstGeom>
          <a:noFill/>
          <a:ln w="9525">
            <a:noFill/>
            <a:miter lim="800000"/>
            <a:headEnd/>
            <a:tailEnd/>
          </a:ln>
          <a:effectLst/>
        </p:spPr>
        <p:txBody>
          <a:bodyPr lIns="0" tIns="0" rIns="0" bIns="0" anchor="ctr"/>
          <a:lstStyle/>
          <a:p>
            <a:pPr algn="r">
              <a:defRPr/>
            </a:pPr>
            <a:fld id="{D93C347D-D09B-41ED-B28D-EAF77FA7DE18}" type="slidenum">
              <a:rPr lang="en-GB" sz="1000" b="1"/>
              <a:pPr algn="r">
                <a:defRPr/>
              </a:pPr>
              <a:t>‹nr.›</a:t>
            </a:fld>
            <a:endParaRPr lang="en-GB" sz="1000" b="1"/>
          </a:p>
        </p:txBody>
      </p:sp>
    </p:spTree>
    <p:extLst>
      <p:ext uri="{BB962C8B-B14F-4D97-AF65-F5344CB8AC3E}">
        <p14:creationId xmlns:p14="http://schemas.microsoft.com/office/powerpoint/2010/main" val="62838442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0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0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0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eams.infrabel.be/sites/methods/O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288" y="768350"/>
            <a:ext cx="6819900" cy="3836988"/>
          </a:xfrm>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905793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3" y="773113"/>
            <a:ext cx="6858000" cy="38576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93254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4361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2713" y="768350"/>
            <a:ext cx="6819900" cy="383698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149702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92081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jdelijke aanduiding voor dia-afbeelding 1"/>
          <p:cNvSpPr>
            <a:spLocks noGrp="1" noRot="1" noChangeAspect="1" noTextEdit="1"/>
          </p:cNvSpPr>
          <p:nvPr>
            <p:ph type="sldImg"/>
          </p:nvPr>
        </p:nvSpPr>
        <p:spPr>
          <a:xfrm>
            <a:off x="141288" y="768350"/>
            <a:ext cx="6819900" cy="3836988"/>
          </a:xfrm>
          <a:ln/>
        </p:spPr>
      </p:sp>
      <p:sp>
        <p:nvSpPr>
          <p:cNvPr id="137219"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lstStyle/>
          <a:p>
            <a:r>
              <a:rPr lang="en-GB" dirty="0">
                <a:effectLst/>
                <a:hlinkClick r:id="rId3"/>
              </a:rPr>
              <a:t>Operational Safety</a:t>
            </a:r>
            <a:endParaRPr lang="en-GB" dirty="0"/>
          </a:p>
        </p:txBody>
      </p:sp>
    </p:spTree>
    <p:extLst>
      <p:ext uri="{BB962C8B-B14F-4D97-AF65-F5344CB8AC3E}">
        <p14:creationId xmlns:p14="http://schemas.microsoft.com/office/powerpoint/2010/main" val="3243639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5538" tIns="47770" rIns="95538" bIns="47770"/>
          <a:lstStyle/>
          <a:p>
            <a:pPr defTabSz="955182">
              <a:defRPr/>
            </a:pPr>
            <a:fld id="{6DC0A393-39A7-5C44-9942-E5E6E3DB97A7}" type="slidenum">
              <a:rPr lang="nl-BE" sz="1900">
                <a:solidFill>
                  <a:srgbClr val="000000"/>
                </a:solidFill>
              </a:rPr>
              <a:pPr defTabSz="955182">
                <a:defRPr/>
              </a:pPr>
              <a:t>6</a:t>
            </a:fld>
            <a:endParaRPr lang="nl-BE" sz="1900" dirty="0">
              <a:solidFill>
                <a:srgbClr val="000000"/>
              </a:solidFill>
            </a:endParaRPr>
          </a:p>
        </p:txBody>
      </p:sp>
    </p:spTree>
    <p:extLst>
      <p:ext uri="{BB962C8B-B14F-4D97-AF65-F5344CB8AC3E}">
        <p14:creationId xmlns:p14="http://schemas.microsoft.com/office/powerpoint/2010/main" val="3203039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2713" y="768350"/>
            <a:ext cx="6819900" cy="383698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942947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2713" y="768350"/>
            <a:ext cx="6819900" cy="383698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60051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2713" y="768350"/>
            <a:ext cx="6819900" cy="383698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683304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2713" y="768350"/>
            <a:ext cx="6819900" cy="383698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1868397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2713" y="768350"/>
            <a:ext cx="6819900" cy="383698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343208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3" y="773113"/>
            <a:ext cx="6858000" cy="38576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31989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6" descr="infrabel_logo_color_POS_RGB_15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985" y="298451"/>
            <a:ext cx="3704167" cy="741363"/>
          </a:xfrm>
          <a:prstGeom prst="rect">
            <a:avLst/>
          </a:prstGeom>
          <a:noFill/>
          <a:ln w="9525">
            <a:noFill/>
            <a:miter lim="800000"/>
            <a:headEnd/>
            <a:tailEnd/>
          </a:ln>
        </p:spPr>
      </p:pic>
      <p:pic>
        <p:nvPicPr>
          <p:cNvPr id="7" name="Picture 26" descr="infrabel_logo_color_POS_RGB_15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8285" y="298451"/>
            <a:ext cx="3704167" cy="741363"/>
          </a:xfrm>
          <a:prstGeom prst="rect">
            <a:avLst/>
          </a:prstGeom>
          <a:noFill/>
          <a:ln w="9525">
            <a:noFill/>
            <a:miter lim="800000"/>
            <a:headEnd/>
            <a:tailEnd/>
          </a:ln>
        </p:spPr>
      </p:pic>
      <p:sp>
        <p:nvSpPr>
          <p:cNvPr id="3074" name="Rectangle 2"/>
          <p:cNvSpPr>
            <a:spLocks noGrp="1" noChangeArrowheads="1"/>
          </p:cNvSpPr>
          <p:nvPr>
            <p:ph type="ctrTitle"/>
          </p:nvPr>
        </p:nvSpPr>
        <p:spPr>
          <a:xfrm>
            <a:off x="719403" y="1916113"/>
            <a:ext cx="5689600" cy="1441450"/>
          </a:xfrm>
        </p:spPr>
        <p:txBody>
          <a:bodyPr anchor="b"/>
          <a:lstStyle>
            <a:lvl1pPr>
              <a:defRPr sz="3200"/>
            </a:lvl1pPr>
          </a:lstStyle>
          <a:p>
            <a:r>
              <a:rPr lang="en-US" dirty="0"/>
              <a:t>Click to edit Master title style</a:t>
            </a:r>
            <a:endParaRPr lang="en-GB" dirty="0"/>
          </a:p>
        </p:txBody>
      </p:sp>
      <p:sp>
        <p:nvSpPr>
          <p:cNvPr id="3075" name="Rectangle 3"/>
          <p:cNvSpPr>
            <a:spLocks noGrp="1" noChangeArrowheads="1"/>
          </p:cNvSpPr>
          <p:nvPr>
            <p:ph type="subTitle" idx="1"/>
          </p:nvPr>
        </p:nvSpPr>
        <p:spPr>
          <a:xfrm>
            <a:off x="723637" y="3382964"/>
            <a:ext cx="5448300" cy="503237"/>
          </a:xfrm>
        </p:spPr>
        <p:txBody>
          <a:bodyPr anchor="ctr"/>
          <a:lstStyle>
            <a:lvl1pPr marL="0" indent="0">
              <a:buFontTx/>
              <a:buNone/>
              <a:defRPr b="1">
                <a:solidFill>
                  <a:srgbClr val="0070C0"/>
                </a:solidFill>
              </a:defRPr>
            </a:lvl1pPr>
          </a:lstStyle>
          <a:p>
            <a:r>
              <a:rPr lang="en-US" dirty="0"/>
              <a:t>Click to edit Master subtitle style</a:t>
            </a:r>
            <a:endParaRPr lang="en-GB" dirty="0"/>
          </a:p>
        </p:txBody>
      </p:sp>
      <p:pic>
        <p:nvPicPr>
          <p:cNvPr id="8" name="Picture 2" descr="D:\Documents And Settings\CPK7900\Desktop\kijkuit 3.jpg"/>
          <p:cNvPicPr>
            <a:picLocks noChangeAspect="1" noChangeArrowheads="1"/>
          </p:cNvPicPr>
          <p:nvPr userDrawn="1"/>
        </p:nvPicPr>
        <p:blipFill>
          <a:blip r:embed="rId3" cstate="print"/>
          <a:srcRect/>
          <a:stretch>
            <a:fillRect/>
          </a:stretch>
        </p:blipFill>
        <p:spPr bwMode="auto">
          <a:xfrm>
            <a:off x="6192012" y="-217476"/>
            <a:ext cx="7104789" cy="710286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Afbeelding 11">
            <a:extLst>
              <a:ext uri="{FF2B5EF4-FFF2-40B4-BE49-F238E27FC236}">
                <a16:creationId xmlns:a16="http://schemas.microsoft.com/office/drawing/2014/main" id="{D0BB3378-C5FD-0E42-8B0F-1E66EE15FE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2214"/>
          </a:xfrm>
          <a:prstGeom prst="rect">
            <a:avLst/>
          </a:prstGeom>
        </p:spPr>
      </p:pic>
      <p:pic>
        <p:nvPicPr>
          <p:cNvPr id="13" name="Afbeelding 12">
            <a:extLst>
              <a:ext uri="{FF2B5EF4-FFF2-40B4-BE49-F238E27FC236}">
                <a16:creationId xmlns:a16="http://schemas.microsoft.com/office/drawing/2014/main" id="{F68E521F-019F-1C4A-8728-0564038533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56E3B219-2633-CA4F-8AF5-DBB60C0854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C64D2338-5654-1F4A-9C62-121157932F82}"/>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7B97786C-8004-0943-991A-184A22C0CD53}"/>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7024A828-DDA5-D64F-BDF2-3A4452BAEF43}"/>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3404745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2299732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601156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20"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550601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6">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D4219415-A53B-2B41-90B9-5BABB6529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5" name="Afbeelding 14">
            <a:extLst>
              <a:ext uri="{FF2B5EF4-FFF2-40B4-BE49-F238E27FC236}">
                <a16:creationId xmlns:a16="http://schemas.microsoft.com/office/drawing/2014/main" id="{3AE94913-E972-EE41-AB37-F6C7F66F31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pic>
        <p:nvPicPr>
          <p:cNvPr id="16" name="Afbeelding 15">
            <a:extLst>
              <a:ext uri="{FF2B5EF4-FFF2-40B4-BE49-F238E27FC236}">
                <a16:creationId xmlns:a16="http://schemas.microsoft.com/office/drawing/2014/main" id="{C78BD40C-9F65-7846-9B08-0C3F7E8879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400" y="5877000"/>
            <a:ext cx="2006045" cy="327600"/>
          </a:xfrm>
          <a:prstGeom prst="rect">
            <a:avLst/>
          </a:prstGeom>
        </p:spPr>
      </p:pic>
      <p:sp>
        <p:nvSpPr>
          <p:cNvPr id="19" name="Titel 28">
            <a:extLst>
              <a:ext uri="{FF2B5EF4-FFF2-40B4-BE49-F238E27FC236}">
                <a16:creationId xmlns:a16="http://schemas.microsoft.com/office/drawing/2014/main" id="{42A5EE27-DBC1-6A40-8B8E-82EA9D3E7631}"/>
              </a:ext>
            </a:extLst>
          </p:cNvPr>
          <p:cNvSpPr>
            <a:spLocks noGrp="1"/>
          </p:cNvSpPr>
          <p:nvPr>
            <p:ph type="title" hasCustomPrompt="1"/>
          </p:nvPr>
        </p:nvSpPr>
        <p:spPr>
          <a:xfrm>
            <a:off x="2195606" y="1797224"/>
            <a:ext cx="7800789" cy="2343711"/>
          </a:xfrm>
          <a:prstGeom prst="rect">
            <a:avLst/>
          </a:prstGeom>
        </p:spPr>
        <p:txBody>
          <a:bodyPr anchor="ctr">
            <a:normAutofit/>
          </a:bodyPr>
          <a:lstStyle>
            <a:lvl1pPr algn="ct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0" name="Tijdelijke aanduiding voor tekst 32">
            <a:extLst>
              <a:ext uri="{FF2B5EF4-FFF2-40B4-BE49-F238E27FC236}">
                <a16:creationId xmlns:a16="http://schemas.microsoft.com/office/drawing/2014/main" id="{6DACC24D-78C0-C14E-B9A6-23AFD9BFC3B6}"/>
              </a:ext>
            </a:extLst>
          </p:cNvPr>
          <p:cNvSpPr>
            <a:spLocks noGrp="1"/>
          </p:cNvSpPr>
          <p:nvPr>
            <p:ph type="body" sz="quarter" idx="12" hasCustomPrompt="1"/>
          </p:nvPr>
        </p:nvSpPr>
        <p:spPr>
          <a:xfrm>
            <a:off x="2195607" y="4180124"/>
            <a:ext cx="7800788" cy="354013"/>
          </a:xfrm>
          <a:prstGeom prst="rect">
            <a:avLst/>
          </a:prstGeom>
        </p:spPr>
        <p:txBody>
          <a:bodyPr>
            <a:noAutofit/>
          </a:bodyPr>
          <a:lstStyle>
            <a:lvl1pPr marL="0" indent="0" algn="ctr">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5" name="Tijdelijke aanduiding voor tekst 32">
            <a:extLst>
              <a:ext uri="{FF2B5EF4-FFF2-40B4-BE49-F238E27FC236}">
                <a16:creationId xmlns:a16="http://schemas.microsoft.com/office/drawing/2014/main" id="{CB788083-CA0D-D24B-8B18-9F58675CCEE8}"/>
              </a:ext>
            </a:extLst>
          </p:cNvPr>
          <p:cNvSpPr>
            <a:spLocks noGrp="1"/>
          </p:cNvSpPr>
          <p:nvPr>
            <p:ph type="body" sz="quarter" idx="13" hasCustomPrompt="1"/>
          </p:nvPr>
        </p:nvSpPr>
        <p:spPr>
          <a:xfrm>
            <a:off x="3892760" y="5871600"/>
            <a:ext cx="4406400" cy="352800"/>
          </a:xfrm>
          <a:prstGeom prst="rect">
            <a:avLst/>
          </a:prstGeom>
        </p:spPr>
        <p:txBody>
          <a:bodyPr anchor="ctr">
            <a:noAutofit/>
          </a:bodyPr>
          <a:lstStyle>
            <a:lvl1pPr marL="0" indent="0" algn="ct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sp>
        <p:nvSpPr>
          <p:cNvPr id="9"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8368938" y="5871600"/>
            <a:ext cx="1627457" cy="352800"/>
          </a:xfrm>
          <a:prstGeom prst="rect">
            <a:avLst/>
          </a:prstGeom>
        </p:spPr>
        <p:txBody>
          <a:bodyPr>
            <a:noAutofit/>
          </a:bodyPr>
          <a:lstStyle>
            <a:lvl1pPr marL="0" indent="0" algn="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spTree>
    <p:extLst>
      <p:ext uri="{BB962C8B-B14F-4D97-AF65-F5344CB8AC3E}">
        <p14:creationId xmlns:p14="http://schemas.microsoft.com/office/powerpoint/2010/main" val="3157110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dirty="0"/>
          </a:p>
        </p:txBody>
      </p:sp>
      <p:sp>
        <p:nvSpPr>
          <p:cNvPr id="6"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3788544336"/>
      </p:ext>
    </p:extLst>
  </p:cSld>
  <p:clrMapOvr>
    <a:masterClrMapping/>
  </p:clrMapOvr>
  <p:extLst>
    <p:ext uri="{DCECCB84-F9BA-43D5-87BE-67443E8EF086}">
      <p15:sldGuideLst xmlns:p15="http://schemas.microsoft.com/office/powerpoint/2012/main">
        <p15:guide id="1" orient="horz" pos="223" userDrawn="1">
          <p15:clr>
            <a:srgbClr val="FBAE40"/>
          </p15:clr>
        </p15:guide>
        <p15:guide id="2" pos="13237" userDrawn="1">
          <p15:clr>
            <a:srgbClr val="FBAE40"/>
          </p15:clr>
        </p15:guide>
        <p15:guide id="3" orient="horz" pos="3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dirty="0"/>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4089387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666573" y="1779344"/>
            <a:ext cx="10858859" cy="4518909"/>
          </a:xfrm>
          <a:prstGeom prst="rect">
            <a:avLst/>
          </a:prstGeom>
        </p:spPr>
        <p:txBody>
          <a:bodyPr/>
          <a:lstStyle>
            <a:lvl1pPr marL="0" indent="0" algn="l">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534597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List">
    <p:bg>
      <p:bgPr>
        <a:solidFill>
          <a:schemeClr val="tx2"/>
        </a:solidFill>
        <a:effectLst/>
      </p:bgPr>
    </p:bg>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08F3A2BC-D0BC-C747-AA3B-0FF2A563BD5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dirty="0"/>
          </a:p>
        </p:txBody>
      </p:sp>
      <p:sp>
        <p:nvSpPr>
          <p:cNvPr id="8" name="Text Placeholder 2"/>
          <p:cNvSpPr>
            <a:spLocks noGrp="1"/>
          </p:cNvSpPr>
          <p:nvPr>
            <p:ph type="body" sz="quarter" idx="22"/>
          </p:nvPr>
        </p:nvSpPr>
        <p:spPr>
          <a:xfrm>
            <a:off x="666572" y="1779342"/>
            <a:ext cx="5137821"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24"/>
          </p:nvPr>
        </p:nvSpPr>
        <p:spPr>
          <a:xfrm>
            <a:off x="6378845" y="1779342"/>
            <a:ext cx="5146587"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173583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ject + Title + Tex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6378846" y="1786074"/>
            <a:ext cx="5146585" cy="451217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766766" y="845232"/>
            <a:ext cx="4726425" cy="5576836"/>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110926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59" userDrawn="1">
          <p15:clr>
            <a:srgbClr val="FBAE40"/>
          </p15:clr>
        </p15:guide>
        <p15:guide id="3" pos="1291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667" y="1916113"/>
            <a:ext cx="10752667" cy="4176712"/>
          </a:xfrm>
        </p:spPr>
        <p:txBody>
          <a:bodyPr/>
          <a:lstStyle>
            <a:lvl1pPr>
              <a:buFontTx/>
              <a:buNone/>
              <a:defRPr sz="2000"/>
            </a:lvl1pPr>
            <a:lvl2pPr>
              <a:defRPr sz="2000"/>
            </a:lvl2pPr>
            <a:lvl4pPr>
              <a:defRPr sz="2000" i="0"/>
            </a:lvl4pPr>
            <a:lvl5pPr>
              <a:defRPr sz="2000"/>
            </a:lvl5pPr>
            <a:lvl6pPr>
              <a:defRPr/>
            </a:lvl6pPr>
            <a:lvl7pPr>
              <a:buFont typeface="Arial" pitchFamily="34" charset="0"/>
              <a:buChar char="•"/>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el 10"/>
          <p:cNvSpPr>
            <a:spLocks noGrp="1"/>
          </p:cNvSpPr>
          <p:nvPr>
            <p:ph type="title"/>
          </p:nvPr>
        </p:nvSpPr>
        <p:spPr/>
        <p:txBody>
          <a:bodyPr/>
          <a:lstStyle/>
          <a:p>
            <a:r>
              <a:rPr lang="nl-NL"/>
              <a:t>Klik om de stijl te bewerken</a:t>
            </a:r>
            <a:endParaRPr lang="nl-BE"/>
          </a:p>
        </p:txBody>
      </p:sp>
      <p:sp>
        <p:nvSpPr>
          <p:cNvPr id="5" name="Rectangle 5"/>
          <p:cNvSpPr>
            <a:spLocks noGrp="1" noChangeArrowheads="1"/>
          </p:cNvSpPr>
          <p:nvPr>
            <p:ph type="ftr" sz="quarter" idx="11"/>
          </p:nvPr>
        </p:nvSpPr>
        <p:spPr>
          <a:ln/>
        </p:spPr>
        <p:txBody>
          <a:bodyPr/>
          <a:lstStyle>
            <a:lvl1pPr>
              <a:defRPr/>
            </a:lvl1pPr>
          </a:lstStyle>
          <a:p>
            <a:pPr>
              <a:defRPr/>
            </a:pPr>
            <a:r>
              <a:rPr lang="nl-NL"/>
              <a:t>VA_Leider van het werk VV_Indringing Type I</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CB3F286-761E-42D2-9394-CC16C0F1ABCC}" type="slidenum">
              <a:rPr lang="en-GB" smtClean="0"/>
              <a:pPr>
                <a:defRPr/>
              </a:pPr>
              <a:t>‹nr.›</a:t>
            </a:fld>
            <a:r>
              <a:rPr lang="en-GB" dirty="0"/>
              <a:t>/78</a:t>
            </a:r>
          </a:p>
        </p:txBody>
      </p:sp>
      <p:sp>
        <p:nvSpPr>
          <p:cNvPr id="7"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ject + Title + Text 2">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1D8F43-F467-6241-A72E-B8BAA3607734}"/>
              </a:ext>
            </a:extLst>
          </p:cNvPr>
          <p:cNvSpPr>
            <a:spLocks noGrp="1"/>
          </p:cNvSpPr>
          <p:nvPr>
            <p:ph sz="quarter" idx="16"/>
          </p:nvPr>
        </p:nvSpPr>
        <p:spPr>
          <a:xfrm>
            <a:off x="0" y="44892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2" name="Tijdelijke aanduiding voor dianummer 5">
            <a:extLst>
              <a:ext uri="{FF2B5EF4-FFF2-40B4-BE49-F238E27FC236}">
                <a16:creationId xmlns:a16="http://schemas.microsoft.com/office/drawing/2014/main" id="{F0E76C92-10B1-5746-8A5B-50335A73238C}"/>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dirty="0"/>
          </a:p>
        </p:txBody>
      </p:sp>
      <p:pic>
        <p:nvPicPr>
          <p:cNvPr id="8"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sp>
        <p:nvSpPr>
          <p:cNvPr id="15"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10" name="Text Placeholder 2"/>
          <p:cNvSpPr>
            <a:spLocks noGrp="1"/>
          </p:cNvSpPr>
          <p:nvPr>
            <p:ph type="body" sz="quarter" idx="20"/>
          </p:nvPr>
        </p:nvSpPr>
        <p:spPr>
          <a:xfrm>
            <a:off x="637884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912144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Text + Objec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766766" y="1786074"/>
            <a:ext cx="5146585" cy="4520725"/>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6806766" y="845232"/>
            <a:ext cx="4726425" cy="5587398"/>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752931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59" userDrawn="1">
          <p15:clr>
            <a:srgbClr val="FBAE40"/>
          </p15:clr>
        </p15:guide>
        <p15:guide id="3" pos="1291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Text + Object 2">
    <p:bg>
      <p:bgPr>
        <a:solidFill>
          <a:schemeClr val="tx2"/>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CB18433-8BE9-BB40-A990-BEE1341FD4D5}"/>
              </a:ext>
            </a:extLst>
          </p:cNvPr>
          <p:cNvSpPr>
            <a:spLocks noGrp="1"/>
          </p:cNvSpPr>
          <p:nvPr>
            <p:ph sz="quarter" idx="16"/>
          </p:nvPr>
        </p:nvSpPr>
        <p:spPr>
          <a:xfrm>
            <a:off x="6538912" y="-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3DC0EF3F-9C1C-A547-8D7D-17031E94253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76676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815652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6" y="1568450"/>
            <a:ext cx="9180409" cy="3721100"/>
          </a:xfrm>
          <a:prstGeom prst="rect">
            <a:avLst/>
          </a:prstGeom>
        </p:spPr>
        <p:txBody>
          <a:bodyPr anchor="ctr"/>
          <a:lstStyle>
            <a:lvl1pPr marL="385763" indent="-385763">
              <a:buClr>
                <a:schemeClr val="accent2"/>
              </a:buClr>
              <a:buSzPct val="50000"/>
              <a:buFont typeface="+mj-lt"/>
              <a:buAutoNum type="arabicPeriod"/>
              <a:defRPr sz="4125" b="1" i="0">
                <a:solidFill>
                  <a:schemeClr val="accent2"/>
                </a:solidFill>
                <a:latin typeface="Calibri" panose="020F0502020204030204" pitchFamily="34" charset="0"/>
                <a:cs typeface="Calibri" panose="020F0502020204030204" pitchFamily="34" charset="0"/>
              </a:defRPr>
            </a:lvl1pPr>
          </a:lstStyle>
          <a:p>
            <a:pPr lvl="0"/>
            <a:r>
              <a:rPr lang="nl-NL" dirty="0" err="1"/>
              <a:t>Chapter</a:t>
            </a:r>
            <a:r>
              <a:rPr lang="nl-NL" dirty="0"/>
              <a:t> </a:t>
            </a:r>
            <a:r>
              <a:rPr lang="nl-NL" dirty="0" err="1"/>
              <a:t>title</a:t>
            </a:r>
            <a:endParaRPr lang="nl-NL" dirty="0"/>
          </a:p>
          <a:p>
            <a:pPr lvl="0"/>
            <a:r>
              <a:rPr lang="nl-NL" dirty="0" err="1"/>
              <a:t>Chapter</a:t>
            </a:r>
            <a:r>
              <a:rPr lang="nl-NL" dirty="0"/>
              <a:t> </a:t>
            </a:r>
            <a:r>
              <a:rPr lang="nl-BE" dirty="0" err="1"/>
              <a:t>title</a:t>
            </a:r>
            <a:endParaRPr lang="nl-BE" dirty="0"/>
          </a:p>
          <a:p>
            <a:pPr lvl="0"/>
            <a:r>
              <a:rPr lang="nl-NL" dirty="0" err="1"/>
              <a:t>Chapter</a:t>
            </a:r>
            <a:r>
              <a:rPr lang="nl-NL" dirty="0"/>
              <a:t> </a:t>
            </a:r>
            <a:r>
              <a:rPr lang="nl-BE" dirty="0" err="1"/>
              <a:t>title</a:t>
            </a:r>
            <a:endParaRPr lang="nl-BE" dirty="0"/>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484877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5"/>
            <a:ext cx="9180612" cy="1847917"/>
          </a:xfrm>
          <a:prstGeom prst="rect">
            <a:avLst/>
          </a:prstGeom>
        </p:spPr>
        <p:txBody>
          <a:bodyPr anchor="ctr">
            <a:noAutofit/>
          </a:bodyPr>
          <a:lstStyle>
            <a:lvl1pPr>
              <a:defRPr sz="4219" b="1" i="0">
                <a:solidFill>
                  <a:schemeClr val="accent2"/>
                </a:solidFill>
                <a:latin typeface="Calibri" panose="020F0502020204030204" pitchFamily="34" charset="0"/>
                <a:cs typeface="Calibri" panose="020F0502020204030204" pitchFamily="34" charset="0"/>
              </a:defRPr>
            </a:lvl1pPr>
          </a:lstStyle>
          <a:p>
            <a:r>
              <a:rPr lang="nl-NL" dirty="0" err="1"/>
              <a:t>Chapter</a:t>
            </a:r>
            <a:br>
              <a:rPr lang="nl-NL" dirty="0"/>
            </a:br>
            <a:r>
              <a:rPr lang="nl-NL" dirty="0" err="1"/>
              <a:t>title</a:t>
            </a:r>
            <a:endParaRPr lang="nl-BE" dirty="0"/>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2890129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dirty="0"/>
            </a:lvl1pPr>
          </a:lstStyle>
          <a:p>
            <a:pPr>
              <a:defRPr/>
            </a:pPr>
            <a:r>
              <a:rPr lang="nl-BE" dirty="0"/>
              <a:t>I-AM.11 / EV E04 / V1.02</a:t>
            </a:r>
            <a:endParaRPr lang="en-GB" dirty="0"/>
          </a:p>
        </p:txBody>
      </p:sp>
      <p:sp>
        <p:nvSpPr>
          <p:cNvPr id="3" name="Footer Placeholder 2"/>
          <p:cNvSpPr>
            <a:spLocks noGrp="1"/>
          </p:cNvSpPr>
          <p:nvPr>
            <p:ph type="ftr" sz="quarter" idx="11"/>
          </p:nvPr>
        </p:nvSpPr>
        <p:spPr>
          <a:xfrm>
            <a:off x="3791744" y="6308726"/>
            <a:ext cx="5856651" cy="288925"/>
          </a:xfrm>
        </p:spPr>
        <p:txBody>
          <a:bodyPr/>
          <a:lstStyle>
            <a:lvl1pPr>
              <a:defRPr b="1"/>
            </a:lvl1pPr>
          </a:lstStyle>
          <a:p>
            <a:pPr>
              <a:defRPr/>
            </a:pPr>
            <a:r>
              <a:rPr lang="nl-NL"/>
              <a:t>Gebruik van ZKL-staaf ter ondersteuning van de procedure S 460</a:t>
            </a:r>
            <a:endParaRPr lang="en-GB" dirty="0"/>
          </a:p>
        </p:txBody>
      </p:sp>
      <p:sp>
        <p:nvSpPr>
          <p:cNvPr id="4" name="Slide Number Placeholder 3"/>
          <p:cNvSpPr>
            <a:spLocks noGrp="1"/>
          </p:cNvSpPr>
          <p:nvPr>
            <p:ph type="sldNum" sz="quarter" idx="12"/>
          </p:nvPr>
        </p:nvSpPr>
        <p:spPr/>
        <p:txBody>
          <a:bodyPr/>
          <a:lstStyle>
            <a:lvl1pPr>
              <a:defRPr b="1"/>
            </a:lvl1pPr>
          </a:lstStyle>
          <a:p>
            <a:pPr>
              <a:defRPr/>
            </a:pPr>
            <a:fld id="{F589B018-ED39-4873-ADDC-36FB9B32DE69}" type="slidenum">
              <a:rPr lang="en-GB" smtClean="0"/>
              <a:pPr>
                <a:defRPr/>
              </a:pPr>
              <a:t>‹nr.›</a:t>
            </a:fld>
            <a:r>
              <a:rPr lang="en-GB" dirty="0"/>
              <a:t>/62</a:t>
            </a:r>
          </a:p>
        </p:txBody>
      </p:sp>
    </p:spTree>
    <p:extLst>
      <p:ext uri="{BB962C8B-B14F-4D97-AF65-F5344CB8AC3E}">
        <p14:creationId xmlns:p14="http://schemas.microsoft.com/office/powerpoint/2010/main" val="3780794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Light">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2700" b="1" i="0" dirty="0">
              <a:latin typeface="Calibri" panose="020F0502020204030204" pitchFamily="34" charset="0"/>
              <a:cs typeface="Calibri" panose="020F0502020204030204" pitchFamily="34" charset="0"/>
            </a:endParaRPr>
          </a:p>
        </p:txBody>
      </p:sp>
      <p:sp>
        <p:nvSpPr>
          <p:cNvPr id="4" name="Text Placeholder 2"/>
          <p:cNvSpPr>
            <a:spLocks noGrp="1"/>
          </p:cNvSpPr>
          <p:nvPr>
            <p:ph type="body" sz="quarter" idx="10" hasCustomPrompt="1"/>
          </p:nvPr>
        </p:nvSpPr>
        <p:spPr>
          <a:xfrm>
            <a:off x="1306799" y="1306800"/>
            <a:ext cx="9300879" cy="4244400"/>
          </a:xfrm>
          <a:prstGeom prst="rect">
            <a:avLst/>
          </a:prstGeom>
        </p:spPr>
        <p:txBody>
          <a:bodyPr anchor="ctr"/>
          <a:lstStyle>
            <a:lvl1pPr marL="0" indent="0">
              <a:buNone/>
              <a:defRPr sz="2700">
                <a:solidFill>
                  <a:schemeClr val="bg1"/>
                </a:solidFill>
              </a:defRPr>
            </a:lvl1pPr>
          </a:lstStyle>
          <a:p>
            <a:r>
              <a:rPr lang="nl-BE" b="1" i="0" dirty="0" err="1">
                <a:latin typeface="Calibri" panose="020F0502020204030204" pitchFamily="34" charset="0"/>
                <a:cs typeface="Calibri" panose="020F0502020204030204" pitchFamily="34" charset="0"/>
              </a:rPr>
              <a:t>Your</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closing</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phrase</a:t>
            </a:r>
            <a:endParaRPr lang="nl-BE"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505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dirty="0"/>
          </a:p>
        </p:txBody>
      </p:sp>
      <p:sp>
        <p:nvSpPr>
          <p:cNvPr id="6"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3670159552"/>
      </p:ext>
    </p:extLst>
  </p:cSld>
  <p:clrMapOvr>
    <a:masterClrMapping/>
  </p:clrMapOvr>
  <p:extLst>
    <p:ext uri="{DCECCB84-F9BA-43D5-87BE-67443E8EF086}">
      <p15:sldGuideLst xmlns:p15="http://schemas.microsoft.com/office/powerpoint/2012/main">
        <p15:guide id="1" orient="horz" pos="223">
          <p15:clr>
            <a:srgbClr val="FBAE40"/>
          </p15:clr>
        </p15:guide>
        <p15:guide id="2" pos="13237">
          <p15:clr>
            <a:srgbClr val="FBAE40"/>
          </p15:clr>
        </p15:guide>
        <p15:guide id="3" orient="horz" pos="3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4" name="Picture 20" descr="foto-ppt-title-master"/>
          <p:cNvPicPr>
            <a:picLocks noChangeAspect="1" noChangeArrowheads="1"/>
          </p:cNvPicPr>
          <p:nvPr userDrawn="1"/>
        </p:nvPicPr>
        <p:blipFill>
          <a:blip r:embed="rId2" cstate="print"/>
          <a:srcRect/>
          <a:stretch>
            <a:fillRect/>
          </a:stretch>
        </p:blipFill>
        <p:spPr bwMode="auto">
          <a:xfrm>
            <a:off x="4942418" y="0"/>
            <a:ext cx="7249583" cy="6872288"/>
          </a:xfrm>
          <a:prstGeom prst="rect">
            <a:avLst/>
          </a:prstGeom>
          <a:noFill/>
          <a:ln w="9525">
            <a:noFill/>
            <a:miter lim="800000"/>
            <a:headEnd/>
            <a:tailEnd/>
          </a:ln>
        </p:spPr>
      </p:pic>
      <p:sp>
        <p:nvSpPr>
          <p:cNvPr id="5" name="Freeform 24"/>
          <p:cNvSpPr>
            <a:spLocks/>
          </p:cNvSpPr>
          <p:nvPr userDrawn="1"/>
        </p:nvSpPr>
        <p:spPr bwMode="auto">
          <a:xfrm>
            <a:off x="1" y="-1588"/>
            <a:ext cx="7719484" cy="6859588"/>
          </a:xfrm>
          <a:custGeom>
            <a:avLst/>
            <a:gdLst/>
            <a:ahLst/>
            <a:cxnLst>
              <a:cxn ang="0">
                <a:pos x="0" y="0"/>
              </a:cxn>
              <a:cxn ang="0">
                <a:pos x="0" y="4354"/>
              </a:cxn>
              <a:cxn ang="0">
                <a:pos x="2359" y="4354"/>
              </a:cxn>
              <a:cxn ang="0">
                <a:pos x="3674" y="0"/>
              </a:cxn>
              <a:cxn ang="0">
                <a:pos x="0" y="0"/>
              </a:cxn>
            </a:cxnLst>
            <a:rect l="0" t="0" r="r" b="b"/>
            <a:pathLst>
              <a:path w="3674" h="4354">
                <a:moveTo>
                  <a:pt x="0" y="0"/>
                </a:moveTo>
                <a:lnTo>
                  <a:pt x="0" y="4354"/>
                </a:lnTo>
                <a:lnTo>
                  <a:pt x="2359" y="4354"/>
                </a:lnTo>
                <a:lnTo>
                  <a:pt x="3674" y="0"/>
                </a:lnTo>
                <a:lnTo>
                  <a:pt x="0" y="0"/>
                </a:lnTo>
                <a:close/>
              </a:path>
            </a:pathLst>
          </a:custGeom>
          <a:solidFill>
            <a:schemeClr val="bg1"/>
          </a:solidFill>
          <a:ln w="9525">
            <a:noFill/>
            <a:round/>
            <a:headEnd/>
            <a:tailEnd/>
          </a:ln>
          <a:effectLst/>
        </p:spPr>
        <p:txBody>
          <a:bodyPr/>
          <a:lstStyle/>
          <a:p>
            <a:pPr algn="ctr">
              <a:defRPr/>
            </a:pPr>
            <a:endParaRPr lang="nl-BE"/>
          </a:p>
        </p:txBody>
      </p:sp>
      <p:sp>
        <p:nvSpPr>
          <p:cNvPr id="6" name="AutoShape 8"/>
          <p:cNvSpPr>
            <a:spLocks noChangeArrowheads="1"/>
          </p:cNvSpPr>
          <p:nvPr userDrawn="1"/>
        </p:nvSpPr>
        <p:spPr bwMode="auto">
          <a:xfrm>
            <a:off x="702733" y="6310314"/>
            <a:ext cx="10769600" cy="287337"/>
          </a:xfrm>
          <a:prstGeom prst="roundRect">
            <a:avLst>
              <a:gd name="adj" fmla="val 16667"/>
            </a:avLst>
          </a:prstGeom>
          <a:solidFill>
            <a:srgbClr val="BDE2F6"/>
          </a:solidFill>
          <a:ln w="9525">
            <a:noFill/>
            <a:round/>
            <a:headEnd/>
            <a:tailEnd/>
          </a:ln>
          <a:effectLst/>
        </p:spPr>
        <p:txBody>
          <a:bodyPr wrap="none" anchor="ctr"/>
          <a:lstStyle/>
          <a:p>
            <a:pPr algn="ctr">
              <a:defRPr/>
            </a:pPr>
            <a:endParaRPr lang="nl-BE"/>
          </a:p>
        </p:txBody>
      </p:sp>
      <p:pic>
        <p:nvPicPr>
          <p:cNvPr id="7" name="Picture 17" descr="infrabel_logo_color_POS_RGB_90"/>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3684" y="303213"/>
            <a:ext cx="2159000" cy="431800"/>
          </a:xfrm>
          <a:prstGeom prst="rect">
            <a:avLst/>
          </a:prstGeom>
          <a:noFill/>
          <a:ln w="9525">
            <a:noFill/>
            <a:miter lim="800000"/>
            <a:headEnd/>
            <a:tailEnd/>
          </a:ln>
        </p:spPr>
      </p:pic>
      <p:sp>
        <p:nvSpPr>
          <p:cNvPr id="9" name="Title 1"/>
          <p:cNvSpPr>
            <a:spLocks noGrp="1"/>
          </p:cNvSpPr>
          <p:nvPr>
            <p:ph type="title"/>
          </p:nvPr>
        </p:nvSpPr>
        <p:spPr>
          <a:xfrm>
            <a:off x="719667" y="981075"/>
            <a:ext cx="6233589" cy="865188"/>
          </a:xfrm>
        </p:spPr>
        <p:txBody>
          <a:bodyPr/>
          <a:lstStyle/>
          <a:p>
            <a:r>
              <a:rPr lang="en-US" dirty="0"/>
              <a:t>Click to edit Master title style</a:t>
            </a:r>
          </a:p>
        </p:txBody>
      </p:sp>
      <p:sp>
        <p:nvSpPr>
          <p:cNvPr id="10" name="Content Placeholder 2"/>
          <p:cNvSpPr>
            <a:spLocks noGrp="1"/>
          </p:cNvSpPr>
          <p:nvPr>
            <p:ph idx="1"/>
          </p:nvPr>
        </p:nvSpPr>
        <p:spPr>
          <a:xfrm>
            <a:off x="719667" y="1916113"/>
            <a:ext cx="4614328" cy="4151312"/>
          </a:xfrm>
        </p:spPr>
        <p:txBody>
          <a:bodyPr/>
          <a:lstStyle/>
          <a:p>
            <a:pPr lvl="0"/>
            <a:r>
              <a:rPr lang="en-US"/>
              <a:t>Click to edit Master text styles</a:t>
            </a:r>
          </a:p>
        </p:txBody>
      </p:sp>
      <p:sp>
        <p:nvSpPr>
          <p:cNvPr id="11" name="Rectangle 5"/>
          <p:cNvSpPr>
            <a:spLocks noGrp="1" noChangeArrowheads="1"/>
          </p:cNvSpPr>
          <p:nvPr>
            <p:ph type="ftr" sz="quarter" idx="11"/>
          </p:nvPr>
        </p:nvSpPr>
        <p:spPr/>
        <p:txBody>
          <a:bodyPr/>
          <a:lstStyle>
            <a:lvl1pPr>
              <a:defRPr sz="1000" b="1"/>
            </a:lvl1pPr>
          </a:lstStyle>
          <a:p>
            <a:pPr>
              <a:defRPr/>
            </a:pPr>
            <a:r>
              <a:rPr lang="nl-NL"/>
              <a:t>VA_Leider van het werk VV_Indringing Type I</a:t>
            </a:r>
            <a:endParaRPr lang="en-GB"/>
          </a:p>
        </p:txBody>
      </p:sp>
      <p:sp>
        <p:nvSpPr>
          <p:cNvPr id="12" name="Rectangle 6"/>
          <p:cNvSpPr>
            <a:spLocks noGrp="1" noChangeArrowheads="1"/>
          </p:cNvSpPr>
          <p:nvPr>
            <p:ph type="sldNum" sz="quarter" idx="12"/>
          </p:nvPr>
        </p:nvSpPr>
        <p:spPr/>
        <p:txBody>
          <a:bodyPr/>
          <a:lstStyle>
            <a:lvl1pPr algn="r">
              <a:defRPr sz="1000" b="1"/>
            </a:lvl1pPr>
          </a:lstStyle>
          <a:p>
            <a:pPr>
              <a:defRPr/>
            </a:pPr>
            <a:fld id="{D7588929-A269-4E2D-9DF9-A2CF51C84516}" type="slidenum">
              <a:rPr lang="en-GB" smtClean="0"/>
              <a:pPr>
                <a:defRPr/>
              </a:pPr>
              <a:t>‹nr.›</a:t>
            </a:fld>
            <a:r>
              <a:rPr lang="en-GB" dirty="0"/>
              <a:t>/78</a:t>
            </a:r>
          </a:p>
        </p:txBody>
      </p:sp>
      <p:sp>
        <p:nvSpPr>
          <p:cNvPr id="13"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nl-BE" dirty="0"/>
          </a:p>
        </p:txBody>
      </p:sp>
      <p:sp>
        <p:nvSpPr>
          <p:cNvPr id="3" name="Content Placeholder 2"/>
          <p:cNvSpPr>
            <a:spLocks noGrp="1"/>
          </p:cNvSpPr>
          <p:nvPr>
            <p:ph sz="half" idx="1"/>
          </p:nvPr>
        </p:nvSpPr>
        <p:spPr>
          <a:xfrm>
            <a:off x="719667" y="1900239"/>
            <a:ext cx="5291667" cy="41671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Content Placeholder 3"/>
          <p:cNvSpPr>
            <a:spLocks noGrp="1"/>
          </p:cNvSpPr>
          <p:nvPr>
            <p:ph sz="half" idx="2"/>
          </p:nvPr>
        </p:nvSpPr>
        <p:spPr>
          <a:xfrm>
            <a:off x="6214533" y="1900239"/>
            <a:ext cx="5257800" cy="41671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Rectangle 5"/>
          <p:cNvSpPr>
            <a:spLocks noGrp="1" noChangeArrowheads="1"/>
          </p:cNvSpPr>
          <p:nvPr>
            <p:ph type="ftr" sz="quarter" idx="11"/>
          </p:nvPr>
        </p:nvSpPr>
        <p:spPr>
          <a:ln/>
        </p:spPr>
        <p:txBody>
          <a:bodyPr/>
          <a:lstStyle>
            <a:lvl1pPr>
              <a:defRPr/>
            </a:lvl1pPr>
          </a:lstStyle>
          <a:p>
            <a:pPr>
              <a:defRPr/>
            </a:pPr>
            <a:r>
              <a:rPr lang="nl-NL"/>
              <a:t>VA_Leider van het werk VV_Indringing Type I</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EDB05F8-DDF3-401A-B51F-2D60D43E759A}" type="slidenum">
              <a:rPr lang="en-GB" smtClean="0"/>
              <a:pPr>
                <a:defRPr/>
              </a:pPr>
              <a:t>‹nr.›</a:t>
            </a:fld>
            <a:r>
              <a:rPr lang="en-GB" dirty="0"/>
              <a:t>/78</a:t>
            </a:r>
          </a:p>
        </p:txBody>
      </p:sp>
      <p:sp>
        <p:nvSpPr>
          <p:cNvPr id="8" name="Rectangle 4"/>
          <p:cNvSpPr>
            <a:spLocks noGrp="1" noChangeArrowheads="1"/>
          </p:cNvSpPr>
          <p:nvPr>
            <p:ph type="dt" sz="half" idx="13"/>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nl-BE" dirty="0"/>
          </a:p>
        </p:txBody>
      </p:sp>
      <p:sp>
        <p:nvSpPr>
          <p:cNvPr id="4" name="Rectangle 5"/>
          <p:cNvSpPr>
            <a:spLocks noGrp="1" noChangeArrowheads="1"/>
          </p:cNvSpPr>
          <p:nvPr>
            <p:ph type="ftr" sz="quarter" idx="11"/>
          </p:nvPr>
        </p:nvSpPr>
        <p:spPr>
          <a:ln/>
        </p:spPr>
        <p:txBody>
          <a:bodyPr/>
          <a:lstStyle>
            <a:lvl1pPr>
              <a:defRPr/>
            </a:lvl1pPr>
          </a:lstStyle>
          <a:p>
            <a:pPr>
              <a:defRPr/>
            </a:pPr>
            <a:r>
              <a:rPr lang="nl-NL"/>
              <a:t>VA_Leider van het werk VV_Indringing Type I</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E3D8617-6532-4FB7-81A8-923E2D20F10C}" type="slidenum">
              <a:rPr lang="en-GB" smtClean="0"/>
              <a:pPr>
                <a:defRPr/>
              </a:pPr>
              <a:t>‹nr.›</a:t>
            </a:fld>
            <a:r>
              <a:rPr lang="en-GB" dirty="0"/>
              <a:t>/78</a:t>
            </a:r>
          </a:p>
        </p:txBody>
      </p:sp>
      <p:sp>
        <p:nvSpPr>
          <p:cNvPr id="6"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a:t>Klik om de stijl te bewerken</a:t>
            </a:r>
            <a:endParaRPr lang="nl-BE"/>
          </a:p>
        </p:txBody>
      </p:sp>
      <p:sp>
        <p:nvSpPr>
          <p:cNvPr id="4" name="Rectangle 5"/>
          <p:cNvSpPr>
            <a:spLocks noGrp="1" noChangeArrowheads="1"/>
          </p:cNvSpPr>
          <p:nvPr>
            <p:ph type="ftr" sz="quarter" idx="11"/>
          </p:nvPr>
        </p:nvSpPr>
        <p:spPr>
          <a:ln/>
        </p:spPr>
        <p:txBody>
          <a:bodyPr/>
          <a:lstStyle>
            <a:lvl1pPr>
              <a:defRPr/>
            </a:lvl1pPr>
          </a:lstStyle>
          <a:p>
            <a:pPr>
              <a:defRPr/>
            </a:pPr>
            <a:r>
              <a:rPr lang="nl-NL"/>
              <a:t>VA_Leider van het werk VV_Indringing Type I</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3DFBF0F-5AA5-433D-8FE3-74A4EA47EEC2}" type="slidenum">
              <a:rPr lang="en-GB" smtClean="0"/>
              <a:pPr>
                <a:defRPr/>
              </a:pPr>
              <a:t>‹nr.›</a:t>
            </a:fld>
            <a:r>
              <a:rPr lang="en-GB" dirty="0"/>
              <a:t>/78</a:t>
            </a:r>
          </a:p>
        </p:txBody>
      </p:sp>
      <p:sp>
        <p:nvSpPr>
          <p:cNvPr id="7"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4" name="Rectangle 5"/>
          <p:cNvSpPr>
            <a:spLocks noGrp="1" noChangeArrowheads="1"/>
          </p:cNvSpPr>
          <p:nvPr>
            <p:ph type="ftr" sz="quarter" idx="11"/>
          </p:nvPr>
        </p:nvSpPr>
        <p:spPr>
          <a:ln/>
        </p:spPr>
        <p:txBody>
          <a:bodyPr/>
          <a:lstStyle>
            <a:lvl1pPr>
              <a:defRPr/>
            </a:lvl1pPr>
          </a:lstStyle>
          <a:p>
            <a:pPr>
              <a:defRPr/>
            </a:pPr>
            <a:r>
              <a:rPr lang="nl-NL"/>
              <a:t>VA_Leider van het werk VV_Indringing Type I</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A00083D-A4CF-4E8A-B05F-BC0F2007C783}" type="slidenum">
              <a:rPr lang="en-GB" smtClean="0"/>
              <a:pPr>
                <a:defRPr/>
              </a:pPr>
              <a:t>‹nr.›</a:t>
            </a:fld>
            <a:r>
              <a:rPr lang="en-GB" dirty="0"/>
              <a:t>/78</a:t>
            </a:r>
          </a:p>
        </p:txBody>
      </p:sp>
      <p:sp>
        <p:nvSpPr>
          <p:cNvPr id="6"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19"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2" y="2052840"/>
            <a:ext cx="5268913" cy="2343711"/>
          </a:xfrm>
          <a:prstGeom prst="rect">
            <a:avLst/>
          </a:prstGeom>
        </p:spPr>
        <p:txBody>
          <a:bodyPr anchor="t">
            <a:normAutofit/>
          </a:bodyPr>
          <a:lstStyle>
            <a:lvl1pPr>
              <a:defRPr sz="3094"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2" y="4594550"/>
            <a:ext cx="5268913" cy="354013"/>
          </a:xfrm>
          <a:prstGeom prst="rect">
            <a:avLst/>
          </a:prstGeom>
        </p:spPr>
        <p:txBody>
          <a:bodyPr>
            <a:noAutofit/>
          </a:bodyPr>
          <a:lstStyle>
            <a:lvl1pPr marL="0" indent="0">
              <a:buNone/>
              <a:defRPr sz="1406"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2" y="5551204"/>
            <a:ext cx="4406479" cy="354013"/>
          </a:xfrm>
          <a:prstGeom prst="rect">
            <a:avLst/>
          </a:prstGeom>
        </p:spPr>
        <p:txBody>
          <a:bodyPr>
            <a:noAutofit/>
          </a:bodyPr>
          <a:lstStyle>
            <a:lvl1pPr marL="0" indent="0">
              <a:buNone/>
              <a:defRPr sz="1013"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2"/>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9"/>
            <a:ext cx="2522779" cy="354013"/>
          </a:xfrm>
          <a:prstGeom prst="rect">
            <a:avLst/>
          </a:prstGeom>
        </p:spPr>
        <p:txBody>
          <a:bodyPr>
            <a:noAutofit/>
          </a:bodyPr>
          <a:lstStyle>
            <a:lvl1pPr marL="0" indent="0">
              <a:buNone/>
              <a:defRPr sz="1013"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3" y="681743"/>
            <a:ext cx="743489" cy="338378"/>
          </a:xfrm>
          <a:prstGeom prst="rect">
            <a:avLst/>
          </a:prstGeom>
        </p:spPr>
      </p:pic>
    </p:spTree>
    <p:extLst>
      <p:ext uri="{BB962C8B-B14F-4D97-AF65-F5344CB8AC3E}">
        <p14:creationId xmlns:p14="http://schemas.microsoft.com/office/powerpoint/2010/main" val="1173205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6D0D3FB-DE49-5D46-81B2-9E2BF69EA7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2399398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AutoShape 8"/>
          <p:cNvSpPr>
            <a:spLocks noChangeArrowheads="1"/>
          </p:cNvSpPr>
          <p:nvPr/>
        </p:nvSpPr>
        <p:spPr bwMode="auto">
          <a:xfrm>
            <a:off x="702733" y="6310314"/>
            <a:ext cx="10769600" cy="287337"/>
          </a:xfrm>
          <a:prstGeom prst="roundRect">
            <a:avLst>
              <a:gd name="adj" fmla="val 16667"/>
            </a:avLst>
          </a:prstGeom>
          <a:solidFill>
            <a:srgbClr val="BDE2F6"/>
          </a:solidFill>
          <a:ln w="9525">
            <a:noFill/>
            <a:round/>
            <a:headEnd/>
            <a:tailEnd/>
          </a:ln>
          <a:effectLst/>
        </p:spPr>
        <p:txBody>
          <a:bodyPr wrap="none" anchor="ctr"/>
          <a:lstStyle/>
          <a:p>
            <a:pPr algn="ctr">
              <a:defRPr/>
            </a:pPr>
            <a:endParaRPr lang="nl-BE" b="1"/>
          </a:p>
        </p:txBody>
      </p:sp>
      <p:sp>
        <p:nvSpPr>
          <p:cNvPr id="1027" name="Rectangle 2"/>
          <p:cNvSpPr>
            <a:spLocks noGrp="1" noChangeArrowheads="1"/>
          </p:cNvSpPr>
          <p:nvPr>
            <p:ph type="title"/>
          </p:nvPr>
        </p:nvSpPr>
        <p:spPr bwMode="auto">
          <a:xfrm>
            <a:off x="719667" y="981076"/>
            <a:ext cx="10752667" cy="887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719667" y="1916113"/>
            <a:ext cx="10752667" cy="4151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888318" y="6321426"/>
            <a:ext cx="4991100" cy="2762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000" b="1"/>
            </a:lvl1pPr>
          </a:lstStyle>
          <a:p>
            <a:pPr>
              <a:defRPr/>
            </a:pPr>
            <a:r>
              <a:rPr lang="nl-NL"/>
              <a:t>VA_Leider van het werk VV_Indringing Type I</a:t>
            </a:r>
            <a:endParaRPr lang="en-GB"/>
          </a:p>
        </p:txBody>
      </p:sp>
      <p:sp>
        <p:nvSpPr>
          <p:cNvPr id="1030" name="Rectangle 6"/>
          <p:cNvSpPr>
            <a:spLocks noGrp="1" noChangeArrowheads="1"/>
          </p:cNvSpPr>
          <p:nvPr>
            <p:ph type="sldNum" sz="quarter" idx="4"/>
          </p:nvPr>
        </p:nvSpPr>
        <p:spPr bwMode="auto">
          <a:xfrm>
            <a:off x="10703984" y="6321426"/>
            <a:ext cx="590549"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1"/>
            </a:lvl1pPr>
          </a:lstStyle>
          <a:p>
            <a:pPr>
              <a:defRPr/>
            </a:pPr>
            <a:fld id="{46E1D794-068F-4324-8FA1-91A8FD8623D5}" type="slidenum">
              <a:rPr lang="en-GB" smtClean="0"/>
              <a:pPr>
                <a:defRPr/>
              </a:pPr>
              <a:t>‹nr.›</a:t>
            </a:fld>
            <a:r>
              <a:rPr lang="en-GB" dirty="0"/>
              <a:t>/78</a:t>
            </a:r>
          </a:p>
        </p:txBody>
      </p:sp>
      <p:pic>
        <p:nvPicPr>
          <p:cNvPr id="3" name="Picture 17" descr="infrabel_logo_color_POS_RGB_9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3684" y="303213"/>
            <a:ext cx="2159000" cy="431800"/>
          </a:xfrm>
          <a:prstGeom prst="rect">
            <a:avLst/>
          </a:prstGeom>
          <a:noFill/>
          <a:ln w="9525">
            <a:noFill/>
            <a:miter lim="800000"/>
            <a:headEnd/>
            <a:tailEnd/>
          </a:ln>
        </p:spPr>
      </p:pic>
      <p:sp>
        <p:nvSpPr>
          <p:cNvPr id="9"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 bg1="lt1" tx1="dk1" bg2="lt2" tx2="dk2" accent1="accent1" accent2="accent2" accent3="accent3" accent4="accent4" accent5="accent5" accent6="accent6" hlink="hlink" folHlink="folHlink"/>
  <p:sldLayoutIdLst>
    <p:sldLayoutId id="2147483719" r:id="rId1"/>
    <p:sldLayoutId id="2147483714" r:id="rId2"/>
    <p:sldLayoutId id="2147483720" r:id="rId3"/>
    <p:sldLayoutId id="2147483715" r:id="rId4"/>
    <p:sldLayoutId id="2147483716" r:id="rId5"/>
    <p:sldLayoutId id="2147483717" r:id="rId6"/>
    <p:sldLayoutId id="2147483718" r:id="rId7"/>
    <p:sldLayoutId id="2147483734" r:id="rId8"/>
  </p:sldLayoutIdLst>
  <p:hf hdr="0"/>
  <p:txStyles>
    <p:titleStyle>
      <a:lvl1pPr algn="l" rtl="0" eaLnBrk="0" fontAlgn="base" hangingPunct="0">
        <a:spcBef>
          <a:spcPct val="0"/>
        </a:spcBef>
        <a:spcAft>
          <a:spcPct val="0"/>
        </a:spcAft>
        <a:defRPr sz="2800" b="1">
          <a:solidFill>
            <a:srgbClr val="0070C0"/>
          </a:solidFill>
          <a:latin typeface="+mj-lt"/>
          <a:ea typeface="+mj-ea"/>
          <a:cs typeface="+mj-cs"/>
        </a:defRPr>
      </a:lvl1pPr>
      <a:lvl2pPr algn="l" rtl="0" eaLnBrk="0" fontAlgn="base" hangingPunct="0">
        <a:spcBef>
          <a:spcPct val="0"/>
        </a:spcBef>
        <a:spcAft>
          <a:spcPct val="0"/>
        </a:spcAft>
        <a:defRPr sz="2800" b="1">
          <a:solidFill>
            <a:srgbClr val="0070C0"/>
          </a:solidFill>
          <a:latin typeface="Arial" charset="0"/>
          <a:cs typeface="Arial" charset="0"/>
        </a:defRPr>
      </a:lvl2pPr>
      <a:lvl3pPr algn="l" rtl="0" eaLnBrk="0" fontAlgn="base" hangingPunct="0">
        <a:spcBef>
          <a:spcPct val="0"/>
        </a:spcBef>
        <a:spcAft>
          <a:spcPct val="0"/>
        </a:spcAft>
        <a:defRPr sz="2800" b="1">
          <a:solidFill>
            <a:srgbClr val="0070C0"/>
          </a:solidFill>
          <a:latin typeface="Arial" charset="0"/>
          <a:cs typeface="Arial" charset="0"/>
        </a:defRPr>
      </a:lvl3pPr>
      <a:lvl4pPr algn="l" rtl="0" eaLnBrk="0" fontAlgn="base" hangingPunct="0">
        <a:spcBef>
          <a:spcPct val="0"/>
        </a:spcBef>
        <a:spcAft>
          <a:spcPct val="0"/>
        </a:spcAft>
        <a:defRPr sz="2800" b="1">
          <a:solidFill>
            <a:srgbClr val="0070C0"/>
          </a:solidFill>
          <a:latin typeface="Arial" charset="0"/>
          <a:cs typeface="Arial" charset="0"/>
        </a:defRPr>
      </a:lvl4pPr>
      <a:lvl5pPr algn="l" rtl="0" eaLnBrk="0" fontAlgn="base" hangingPunct="0">
        <a:spcBef>
          <a:spcPct val="0"/>
        </a:spcBef>
        <a:spcAft>
          <a:spcPct val="0"/>
        </a:spcAft>
        <a:defRPr sz="2800" b="1">
          <a:solidFill>
            <a:srgbClr val="0070C0"/>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p:titleStyle>
    <p:body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6996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pic>
        <p:nvPicPr>
          <p:cNvPr id="5" name="Image 4"/>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84455" y="76925"/>
            <a:ext cx="698887" cy="318079"/>
          </a:xfrm>
          <a:prstGeom prst="rect">
            <a:avLst/>
          </a:prstGeom>
        </p:spPr>
      </p:pic>
    </p:spTree>
    <p:extLst>
      <p:ext uri="{BB962C8B-B14F-4D97-AF65-F5344CB8AC3E}">
        <p14:creationId xmlns:p14="http://schemas.microsoft.com/office/powerpoint/2010/main" val="17389272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5" r:id="rId1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136B0-1AB2-9C47-AC9F-ACFCCD2DEA8D}"/>
              </a:ext>
            </a:extLst>
          </p:cNvPr>
          <p:cNvSpPr/>
          <p:nvPr userDrawn="1"/>
        </p:nvSpPr>
        <p:spPr>
          <a:xfrm>
            <a:off x="-3"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37A65FAF-7228-264A-8AFA-F74C32CDC41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20C8C401-6BA1-674F-B962-BAC7E365E0B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2404882577"/>
      </p:ext>
    </p:extLst>
  </p:cSld>
  <p:clrMap bg1="lt1" tx1="dk1" bg2="lt2" tx2="dk2" accent1="accent1" accent2="accent2" accent3="accent3" accent4="accent4" accent5="accent5" accent6="accent6" hlink="hlink" folHlink="folHlink"/>
  <p:sldLayoutIdLst>
    <p:sldLayoutId id="2147483733" r:id="rId1"/>
    <p:sldLayoutId id="2147483743" r:id="rId2"/>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15.xml"/><Relationship Id="rId5" Type="http://schemas.openxmlformats.org/officeDocument/2006/relationships/image" Target="../media/image21.jpe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image" Target="../media/image55.emf"/><Relationship Id="rId3" Type="http://schemas.openxmlformats.org/officeDocument/2006/relationships/image" Target="../media/image45.emf"/><Relationship Id="rId7" Type="http://schemas.openxmlformats.org/officeDocument/2006/relationships/image" Target="../media/image49.emf"/><Relationship Id="rId12" Type="http://schemas.openxmlformats.org/officeDocument/2006/relationships/image" Target="../media/image54.emf"/><Relationship Id="rId2" Type="http://schemas.openxmlformats.org/officeDocument/2006/relationships/image" Target="../media/image44.emf"/><Relationship Id="rId1" Type="http://schemas.openxmlformats.org/officeDocument/2006/relationships/slideLayout" Target="../slideLayouts/slideLayout17.xml"/><Relationship Id="rId6" Type="http://schemas.openxmlformats.org/officeDocument/2006/relationships/image" Target="../media/image48.emf"/><Relationship Id="rId11" Type="http://schemas.openxmlformats.org/officeDocument/2006/relationships/image" Target="../media/image53.emf"/><Relationship Id="rId5" Type="http://schemas.openxmlformats.org/officeDocument/2006/relationships/image" Target="../media/image47.emf"/><Relationship Id="rId10" Type="http://schemas.openxmlformats.org/officeDocument/2006/relationships/image" Target="../media/image52.emf"/><Relationship Id="rId4" Type="http://schemas.openxmlformats.org/officeDocument/2006/relationships/image" Target="../media/image46.emf"/><Relationship Id="rId9" Type="http://schemas.openxmlformats.org/officeDocument/2006/relationships/image" Target="../media/image5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7.xml"/><Relationship Id="rId1" Type="http://schemas.openxmlformats.org/officeDocument/2006/relationships/video" Target="https://www.youtube.com/embed/R5M9-qo6oX8?feature=oembe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jpe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15.xml"/><Relationship Id="rId6" Type="http://schemas.openxmlformats.org/officeDocument/2006/relationships/image" Target="../media/image63.png"/><Relationship Id="rId5" Type="http://schemas.openxmlformats.org/officeDocument/2006/relationships/image" Target="../media/image62.jpeg"/><Relationship Id="rId10" Type="http://schemas.openxmlformats.org/officeDocument/2006/relationships/image" Target="../media/image58.png"/><Relationship Id="rId4" Type="http://schemas.openxmlformats.org/officeDocument/2006/relationships/image" Target="../media/image61.jpeg"/><Relationship Id="rId9" Type="http://schemas.openxmlformats.org/officeDocument/2006/relationships/image" Target="../media/image66.png"/></Relationships>
</file>

<file path=ppt/slides/_rels/slide2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21.jpeg"/><Relationship Id="rId7" Type="http://schemas.openxmlformats.org/officeDocument/2006/relationships/image" Target="../media/image26.png"/><Relationship Id="rId2" Type="http://schemas.openxmlformats.org/officeDocument/2006/relationships/image" Target="../media/image67.png"/><Relationship Id="rId1" Type="http://schemas.openxmlformats.org/officeDocument/2006/relationships/slideLayout" Target="../slideLayouts/slideLayout15.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5.xml"/><Relationship Id="rId5" Type="http://schemas.openxmlformats.org/officeDocument/2006/relationships/image" Target="../media/image75.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38.png"/><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78.png"/><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6.png"/><Relationship Id="rId1" Type="http://schemas.openxmlformats.org/officeDocument/2006/relationships/slideLayout" Target="../slideLayouts/slideLayout15.xml"/><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0.png"/><Relationship Id="rId7" Type="http://schemas.openxmlformats.org/officeDocument/2006/relationships/image" Target="../media/image78.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79.PNG"/><Relationship Id="rId5" Type="http://schemas.openxmlformats.org/officeDocument/2006/relationships/image" Target="../media/image77.png"/><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5.xml"/><Relationship Id="rId5" Type="http://schemas.openxmlformats.org/officeDocument/2006/relationships/image" Target="../media/image75.png"/><Relationship Id="rId4" Type="http://schemas.openxmlformats.org/officeDocument/2006/relationships/image" Target="../media/image83.png"/></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4.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G"/><Relationship Id="rId1" Type="http://schemas.openxmlformats.org/officeDocument/2006/relationships/slideLayout" Target="../slideLayouts/slideLayout15.xml"/><Relationship Id="rId4" Type="http://schemas.openxmlformats.org/officeDocument/2006/relationships/image" Target="../media/image87.png"/></Relationships>
</file>

<file path=ppt/slides/_rels/slide3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75.png"/><Relationship Id="rId4" Type="http://schemas.openxmlformats.org/officeDocument/2006/relationships/image" Target="../media/image83.png"/></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86.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5.xml"/><Relationship Id="rId4" Type="http://schemas.openxmlformats.org/officeDocument/2006/relationships/image" Target="../media/image95.png"/></Relationships>
</file>

<file path=ppt/slides/_rels/slide3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58.png"/><Relationship Id="rId1" Type="http://schemas.openxmlformats.org/officeDocument/2006/relationships/slideLayout" Target="../slideLayouts/slideLayout15.xml"/><Relationship Id="rId4" Type="http://schemas.openxmlformats.org/officeDocument/2006/relationships/image" Target="../media/image9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5.xml"/><Relationship Id="rId4" Type="http://schemas.openxmlformats.org/officeDocument/2006/relationships/image" Target="../media/image95.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98.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5.xml"/><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5.xml"/><Relationship Id="rId4" Type="http://schemas.openxmlformats.org/officeDocument/2006/relationships/image" Target="../media/image95.png"/></Relationships>
</file>

<file path=ppt/slides/_rels/slide4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5.xml"/><Relationship Id="rId5" Type="http://schemas.openxmlformats.org/officeDocument/2006/relationships/image" Target="../media/image57.PNG"/><Relationship Id="rId4" Type="http://schemas.openxmlformats.org/officeDocument/2006/relationships/image" Target="../media/image95.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5.xml"/><Relationship Id="rId4" Type="http://schemas.openxmlformats.org/officeDocument/2006/relationships/image" Target="../media/image95.png"/></Relationships>
</file>

<file path=ppt/slides/_rels/slide4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5.xml"/><Relationship Id="rId4" Type="http://schemas.openxmlformats.org/officeDocument/2006/relationships/image" Target="../media/image95.png"/></Relationships>
</file>

<file path=ppt/slides/_rels/slide4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5.xml"/><Relationship Id="rId4" Type="http://schemas.openxmlformats.org/officeDocument/2006/relationships/image" Target="../media/image95.png"/></Relationships>
</file>

<file path=ppt/slides/_rels/slide51.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5.xml"/><Relationship Id="rId4" Type="http://schemas.openxmlformats.org/officeDocument/2006/relationships/image" Target="../media/image9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5.xml"/><Relationship Id="rId4" Type="http://schemas.openxmlformats.org/officeDocument/2006/relationships/image" Target="../media/image95.pn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04.png"/><Relationship Id="rId1" Type="http://schemas.openxmlformats.org/officeDocument/2006/relationships/slideLayout" Target="../slideLayouts/slideLayout15.xml"/><Relationship Id="rId6" Type="http://schemas.openxmlformats.org/officeDocument/2006/relationships/image" Target="../media/image57.PNG"/><Relationship Id="rId5" Type="http://schemas.openxmlformats.org/officeDocument/2006/relationships/image" Target="../media/image27.png"/><Relationship Id="rId4" Type="http://schemas.openxmlformats.org/officeDocument/2006/relationships/image" Target="../media/image10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09.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15.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microsoft.com/office/2007/relationships/hdphoto" Target="../media/hdphoto1.wdp"/><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28048" y="1706588"/>
            <a:ext cx="4069614" cy="3594620"/>
          </a:xfrm>
        </p:spPr>
        <p:txBody>
          <a:bodyPr>
            <a:noAutofit/>
          </a:bodyPr>
          <a:lstStyle/>
          <a:p>
            <a:br>
              <a:rPr lang="nl-BE" sz="1800" noProof="0" dirty="0"/>
            </a:br>
            <a:br>
              <a:rPr lang="nl-BE" sz="1800" noProof="0" dirty="0"/>
            </a:br>
            <a:r>
              <a:rPr lang="nl-BE" sz="1800" noProof="0" dirty="0"/>
              <a:t>Directie Operations</a:t>
            </a:r>
            <a:br>
              <a:rPr lang="nl-BE" sz="1800" noProof="0" dirty="0"/>
            </a:br>
            <a:br>
              <a:rPr lang="nl-BE" sz="1800" noProof="0" dirty="0"/>
            </a:br>
            <a:r>
              <a:rPr lang="nl-BE" sz="1800" noProof="0" dirty="0">
                <a:solidFill>
                  <a:srgbClr val="FF0000"/>
                </a:solidFill>
              </a:rPr>
              <a:t>Eenheid 71</a:t>
            </a:r>
            <a:br>
              <a:rPr lang="nl-BE" sz="1800" noProof="0" dirty="0">
                <a:solidFill>
                  <a:srgbClr val="FF0000"/>
                </a:solidFill>
              </a:rPr>
            </a:br>
            <a:br>
              <a:rPr lang="nl-BE" sz="1800" noProof="0" dirty="0">
                <a:solidFill>
                  <a:srgbClr val="FF0000"/>
                </a:solidFill>
              </a:rPr>
            </a:br>
            <a:r>
              <a:rPr lang="nl-BE" sz="1800" noProof="0" dirty="0">
                <a:solidFill>
                  <a:srgbClr val="FF0000"/>
                </a:solidFill>
              </a:rPr>
              <a:t>Leider van het werk – </a:t>
            </a:r>
            <a:br>
              <a:rPr lang="nl-BE" sz="1800" noProof="0" dirty="0">
                <a:solidFill>
                  <a:srgbClr val="FF0000"/>
                </a:solidFill>
              </a:rPr>
            </a:br>
            <a:r>
              <a:rPr lang="nl-BE" sz="1800" noProof="0" dirty="0">
                <a:solidFill>
                  <a:srgbClr val="FF0000"/>
                </a:solidFill>
              </a:rPr>
              <a:t>Verantwoordelijke voor de Veiligheid</a:t>
            </a:r>
            <a:br>
              <a:rPr lang="nl-BE" sz="1800" noProof="0" dirty="0">
                <a:solidFill>
                  <a:srgbClr val="FF0000"/>
                </a:solidFill>
              </a:rPr>
            </a:br>
            <a:br>
              <a:rPr lang="nl-BE" sz="1800" noProof="0" dirty="0">
                <a:solidFill>
                  <a:srgbClr val="FF0000"/>
                </a:solidFill>
              </a:rPr>
            </a:br>
            <a:r>
              <a:rPr lang="nl-BE" sz="1800" noProof="0" dirty="0">
                <a:solidFill>
                  <a:srgbClr val="FF0000"/>
                </a:solidFill>
              </a:rPr>
              <a:t>ATWS – Automatisch treinaankondigingssysteem ter beveiliging van werken ZONDER voorziene indringing</a:t>
            </a:r>
            <a:endParaRPr lang="nl-BE" sz="1800" noProof="0" dirty="0"/>
          </a:p>
        </p:txBody>
      </p:sp>
      <p:sp>
        <p:nvSpPr>
          <p:cNvPr id="6" name="TextBox 4"/>
          <p:cNvSpPr txBox="1"/>
          <p:nvPr/>
        </p:nvSpPr>
        <p:spPr>
          <a:xfrm>
            <a:off x="6522221" y="5805264"/>
            <a:ext cx="3483877" cy="230832"/>
          </a:xfrm>
          <a:prstGeom prst="rect">
            <a:avLst/>
          </a:prstGeom>
          <a:solidFill>
            <a:schemeClr val="bg1">
              <a:lumMod val="85000"/>
            </a:schemeClr>
          </a:solidFill>
          <a:ln>
            <a:noFill/>
          </a:ln>
        </p:spPr>
        <p:txBody>
          <a:bodyPr wrap="square">
            <a:spAutoFit/>
          </a:bodyPr>
          <a:lstStyle/>
          <a:p>
            <a:pPr>
              <a:defRPr/>
            </a:pPr>
            <a:r>
              <a:rPr lang="nl-BE" sz="900" b="1" noProof="0" dirty="0"/>
              <a:t>Dit document vervangt de geldende reglementering niet!</a:t>
            </a:r>
          </a:p>
        </p:txBody>
      </p:sp>
    </p:spTree>
    <p:extLst>
      <p:ext uri="{BB962C8B-B14F-4D97-AF65-F5344CB8AC3E}">
        <p14:creationId xmlns:p14="http://schemas.microsoft.com/office/powerpoint/2010/main" val="263513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p:txBody>
          <a:bodyPr/>
          <a:lstStyle/>
          <a:p>
            <a:r>
              <a:rPr lang="nl-BE" noProof="0" dirty="0"/>
              <a:t>0. Inleiding</a:t>
            </a:r>
          </a:p>
        </p:txBody>
      </p:sp>
      <p:sp>
        <p:nvSpPr>
          <p:cNvPr id="27" name="Rechthoek 38"/>
          <p:cNvSpPr>
            <a:spLocks noChangeArrowheads="1"/>
          </p:cNvSpPr>
          <p:nvPr/>
        </p:nvSpPr>
        <p:spPr bwMode="auto">
          <a:xfrm>
            <a:off x="3359697" y="5588917"/>
            <a:ext cx="2952628" cy="360363"/>
          </a:xfrm>
          <a:prstGeom prst="rect">
            <a:avLst/>
          </a:prstGeom>
          <a:solidFill>
            <a:schemeClr val="bg1">
              <a:lumMod val="65000"/>
            </a:schemeClr>
          </a:solidFill>
          <a:ln w="31750" algn="ctr">
            <a:noFill/>
            <a:round/>
            <a:headEnd/>
            <a:tailEnd/>
          </a:ln>
        </p:spPr>
        <p:txBody>
          <a:bodyPr lIns="0" tIns="0" rIns="0" bIns="0" anchor="ctr"/>
          <a:lstStyle/>
          <a:p>
            <a:pPr algn="ctr"/>
            <a:r>
              <a:rPr lang="nl-BE" sz="1100" b="1" noProof="0" dirty="0">
                <a:solidFill>
                  <a:schemeClr val="bg1"/>
                </a:solidFill>
              </a:rPr>
              <a:t>WERKPOST</a:t>
            </a:r>
          </a:p>
        </p:txBody>
      </p:sp>
      <p:sp>
        <p:nvSpPr>
          <p:cNvPr id="69" name="Rounded Rectangle 12"/>
          <p:cNvSpPr/>
          <p:nvPr/>
        </p:nvSpPr>
        <p:spPr bwMode="auto">
          <a:xfrm>
            <a:off x="3027736" y="3080451"/>
            <a:ext cx="3338355" cy="739297"/>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ctr">
              <a:defRPr/>
            </a:pPr>
            <a:r>
              <a:rPr lang="nl-BE" sz="1400" b="1" noProof="0" dirty="0">
                <a:solidFill>
                  <a:schemeClr val="accent2"/>
                </a:solidFill>
                <a:latin typeface="+mn-lt"/>
              </a:rPr>
              <a:t>Het automatisch aankondigingssysteem ATWS kondigt de bewegingen aan voor meerdere werkposten</a:t>
            </a:r>
            <a:endParaRPr lang="nl-BE" sz="1400" noProof="0" dirty="0">
              <a:solidFill>
                <a:schemeClr val="accent2"/>
              </a:solidFill>
              <a:latin typeface="+mn-lt"/>
            </a:endParaRPr>
          </a:p>
        </p:txBody>
      </p:sp>
      <p:cxnSp>
        <p:nvCxnSpPr>
          <p:cNvPr id="6" name="Straight Arrow Connector 5"/>
          <p:cNvCxnSpPr>
            <a:cxnSpLocks/>
          </p:cNvCxnSpPr>
          <p:nvPr/>
        </p:nvCxnSpPr>
        <p:spPr>
          <a:xfrm>
            <a:off x="3431704" y="1844824"/>
            <a:ext cx="720080" cy="11934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327" y="4441872"/>
            <a:ext cx="1373440" cy="816835"/>
          </a:xfrm>
          <a:prstGeom prst="rect">
            <a:avLst/>
          </a:prstGeom>
          <a:ln w="25400">
            <a:noFill/>
          </a:ln>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100" y="4376268"/>
            <a:ext cx="1454225" cy="1073205"/>
          </a:xfrm>
          <a:prstGeom prst="rect">
            <a:avLst/>
          </a:prstGeom>
          <a:ln w="25400">
            <a:noFill/>
          </a:ln>
        </p:spPr>
      </p:pic>
      <p:sp>
        <p:nvSpPr>
          <p:cNvPr id="18" name="Rounded Rectangle 12">
            <a:extLst>
              <a:ext uri="{FF2B5EF4-FFF2-40B4-BE49-F238E27FC236}">
                <a16:creationId xmlns:a16="http://schemas.microsoft.com/office/drawing/2014/main" id="{E9FB700F-737E-4AEB-92E5-09EE7E58F44C}"/>
              </a:ext>
            </a:extLst>
          </p:cNvPr>
          <p:cNvSpPr/>
          <p:nvPr/>
        </p:nvSpPr>
        <p:spPr bwMode="auto">
          <a:xfrm>
            <a:off x="7032104" y="3767569"/>
            <a:ext cx="4680000" cy="2037696"/>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nl-BE" sz="1400" noProof="0" dirty="0">
                <a:solidFill>
                  <a:schemeClr val="accent2"/>
                </a:solidFill>
                <a:latin typeface="+mn-lt"/>
              </a:rPr>
              <a:t>Een </a:t>
            </a:r>
            <a:r>
              <a:rPr lang="nl-BE" sz="1400" b="1" noProof="0" dirty="0">
                <a:solidFill>
                  <a:schemeClr val="accent2"/>
                </a:solidFill>
                <a:latin typeface="+mn-lt"/>
              </a:rPr>
              <a:t>werkpost </a:t>
            </a:r>
            <a:r>
              <a:rPr lang="nl-BE" sz="1400" noProof="0" dirty="0">
                <a:solidFill>
                  <a:schemeClr val="accent2"/>
                </a:solidFill>
                <a:latin typeface="+mn-lt"/>
              </a:rPr>
              <a:t>is een eenheid die bestaat uit:</a:t>
            </a:r>
          </a:p>
          <a:p>
            <a:endParaRPr lang="nl-BE" sz="1400" noProof="0" dirty="0">
              <a:solidFill>
                <a:schemeClr val="accent2"/>
              </a:solidFill>
              <a:latin typeface="+mn-lt"/>
            </a:endParaRPr>
          </a:p>
          <a:p>
            <a:pPr marL="628650" lvl="1" indent="-171450">
              <a:buClr>
                <a:schemeClr val="bg2"/>
              </a:buClr>
              <a:buFont typeface="Arial" panose="020B0604020202020204" pitchFamily="34" charset="0"/>
              <a:buChar char="•"/>
            </a:pPr>
            <a:r>
              <a:rPr lang="nl-BE" sz="1400" noProof="0" dirty="0">
                <a:solidFill>
                  <a:schemeClr val="accent2"/>
                </a:solidFill>
                <a:latin typeface="+mn-lt"/>
              </a:rPr>
              <a:t>ofwel 1 machine;</a:t>
            </a:r>
          </a:p>
          <a:p>
            <a:pPr marL="628650" lvl="1" indent="-171450">
              <a:buClr>
                <a:schemeClr val="bg2"/>
              </a:buClr>
              <a:buFont typeface="Arial" panose="020B0604020202020204" pitchFamily="34" charset="0"/>
              <a:buChar char="•"/>
            </a:pPr>
            <a:endParaRPr lang="nl-BE" sz="1400" noProof="0" dirty="0">
              <a:solidFill>
                <a:schemeClr val="accent2"/>
              </a:solidFill>
              <a:latin typeface="+mn-lt"/>
            </a:endParaRPr>
          </a:p>
          <a:p>
            <a:pPr marL="628650" lvl="1" indent="-171450">
              <a:buClr>
                <a:schemeClr val="bg2"/>
              </a:buClr>
              <a:buFont typeface="Arial" panose="020B0604020202020204" pitchFamily="34" charset="0"/>
              <a:buChar char="•"/>
            </a:pPr>
            <a:r>
              <a:rPr lang="nl-BE" sz="1400" noProof="0" dirty="0">
                <a:solidFill>
                  <a:schemeClr val="accent2"/>
                </a:solidFill>
                <a:latin typeface="+mn-lt"/>
              </a:rPr>
              <a:t>ofwel 1 werkploeg (max. 4 opgeleide bedienden die samenwerken);</a:t>
            </a:r>
          </a:p>
          <a:p>
            <a:pPr marL="628650" lvl="1" indent="-171450">
              <a:buClr>
                <a:schemeClr val="bg2"/>
              </a:buClr>
              <a:buFont typeface="Arial" panose="020B0604020202020204" pitchFamily="34" charset="0"/>
              <a:buChar char="•"/>
            </a:pPr>
            <a:endParaRPr lang="nl-BE" sz="1400" noProof="0" dirty="0">
              <a:solidFill>
                <a:schemeClr val="accent2"/>
              </a:solidFill>
              <a:latin typeface="+mn-lt"/>
            </a:endParaRPr>
          </a:p>
          <a:p>
            <a:pPr marL="628650" lvl="1" indent="-171450">
              <a:buClr>
                <a:schemeClr val="bg2"/>
              </a:buClr>
              <a:buFont typeface="Arial" panose="020B0604020202020204" pitchFamily="34" charset="0"/>
              <a:buChar char="•"/>
            </a:pPr>
            <a:r>
              <a:rPr lang="nl-BE" sz="1400" noProof="0" dirty="0">
                <a:solidFill>
                  <a:schemeClr val="accent2"/>
                </a:solidFill>
                <a:latin typeface="+mn-lt"/>
              </a:rPr>
              <a:t>ofwel 1 machine en 1 werkploeg (die samenwerken).</a:t>
            </a:r>
          </a:p>
        </p:txBody>
      </p:sp>
      <p:cxnSp>
        <p:nvCxnSpPr>
          <p:cNvPr id="19" name="Straight Arrow Connector 18">
            <a:extLst>
              <a:ext uri="{FF2B5EF4-FFF2-40B4-BE49-F238E27FC236}">
                <a16:creationId xmlns:a16="http://schemas.microsoft.com/office/drawing/2014/main" id="{7D204EEF-978A-4440-8C60-755AB6136389}"/>
              </a:ext>
            </a:extLst>
          </p:cNvPr>
          <p:cNvCxnSpPr>
            <a:cxnSpLocks/>
          </p:cNvCxnSpPr>
          <p:nvPr/>
        </p:nvCxnSpPr>
        <p:spPr>
          <a:xfrm>
            <a:off x="6447371" y="3424010"/>
            <a:ext cx="368709" cy="3435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12">
            <a:extLst>
              <a:ext uri="{FF2B5EF4-FFF2-40B4-BE49-F238E27FC236}">
                <a16:creationId xmlns:a16="http://schemas.microsoft.com/office/drawing/2014/main" id="{A2969E5E-CEC6-49AF-941E-BD8917F20BA4}"/>
              </a:ext>
            </a:extLst>
          </p:cNvPr>
          <p:cNvSpPr/>
          <p:nvPr/>
        </p:nvSpPr>
        <p:spPr bwMode="auto">
          <a:xfrm>
            <a:off x="7032104" y="1844824"/>
            <a:ext cx="4680000" cy="1665604"/>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nl-BE" sz="1400" noProof="0" dirty="0">
                <a:solidFill>
                  <a:schemeClr val="accent2"/>
                </a:solidFill>
                <a:latin typeface="+mn-lt"/>
              </a:rPr>
              <a:t>Wanneer  elke bediende beschikt over </a:t>
            </a:r>
            <a:r>
              <a:rPr lang="nl-BE" sz="1400" b="1" noProof="0" dirty="0">
                <a:solidFill>
                  <a:schemeClr val="accent2"/>
                </a:solidFill>
                <a:latin typeface="+mn-lt"/>
              </a:rPr>
              <a:t>voldoende hoorbaarheid </a:t>
            </a:r>
            <a:r>
              <a:rPr lang="nl-BE" sz="1400" noProof="0" dirty="0">
                <a:solidFill>
                  <a:schemeClr val="accent2"/>
                </a:solidFill>
                <a:latin typeface="+mn-lt"/>
              </a:rPr>
              <a:t>van de toestellen die het alarm geven, </a:t>
            </a:r>
            <a:r>
              <a:rPr lang="nl-BE" sz="1400" b="1" noProof="0" dirty="0">
                <a:solidFill>
                  <a:schemeClr val="accent2"/>
                </a:solidFill>
                <a:latin typeface="+mn-lt"/>
              </a:rPr>
              <a:t>is het aantal werkposten</a:t>
            </a:r>
            <a:r>
              <a:rPr lang="nl-BE" sz="1400" noProof="0" dirty="0">
                <a:solidFill>
                  <a:schemeClr val="accent2"/>
                </a:solidFill>
                <a:latin typeface="+mn-lt"/>
              </a:rPr>
              <a:t> dat door een ATWS wordt beveiligd </a:t>
            </a:r>
            <a:r>
              <a:rPr lang="nl-BE" sz="1400" b="1" noProof="0" dirty="0">
                <a:solidFill>
                  <a:schemeClr val="accent2"/>
                </a:solidFill>
                <a:latin typeface="+mn-lt"/>
              </a:rPr>
              <a:t>niet</a:t>
            </a:r>
          </a:p>
          <a:p>
            <a:pPr algn="just"/>
            <a:r>
              <a:rPr lang="nl-BE" sz="1400" b="1" noProof="0" dirty="0">
                <a:solidFill>
                  <a:schemeClr val="accent2"/>
                </a:solidFill>
                <a:latin typeface="+mn-lt"/>
              </a:rPr>
              <a:t>gelimiteerd</a:t>
            </a:r>
            <a:r>
              <a:rPr lang="nl-BE" sz="1400" noProof="0" dirty="0">
                <a:solidFill>
                  <a:schemeClr val="accent2"/>
                </a:solidFill>
                <a:latin typeface="+mn-lt"/>
              </a:rPr>
              <a:t>.</a:t>
            </a:r>
            <a:endParaRPr lang="nl-BE" sz="1400" b="1" noProof="0" dirty="0">
              <a:solidFill>
                <a:schemeClr val="accent2"/>
              </a:solidFill>
              <a:latin typeface="+mn-lt"/>
            </a:endParaRPr>
          </a:p>
        </p:txBody>
      </p:sp>
      <p:cxnSp>
        <p:nvCxnSpPr>
          <p:cNvPr id="24" name="Straight Arrow Connector 18">
            <a:extLst>
              <a:ext uri="{FF2B5EF4-FFF2-40B4-BE49-F238E27FC236}">
                <a16:creationId xmlns:a16="http://schemas.microsoft.com/office/drawing/2014/main" id="{3964B191-0A0A-48B7-A8C3-7E04CDB99D30}"/>
              </a:ext>
            </a:extLst>
          </p:cNvPr>
          <p:cNvCxnSpPr>
            <a:cxnSpLocks/>
          </p:cNvCxnSpPr>
          <p:nvPr/>
        </p:nvCxnSpPr>
        <p:spPr>
          <a:xfrm flipV="1">
            <a:off x="6447371" y="2898165"/>
            <a:ext cx="368709" cy="3148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F8D959B8-08B3-48DE-85E2-4380DA0B17EA}"/>
              </a:ext>
            </a:extLst>
          </p:cNvPr>
          <p:cNvSpPr txBox="1">
            <a:spLocks/>
          </p:cNvSpPr>
          <p:nvPr/>
        </p:nvSpPr>
        <p:spPr>
          <a:xfrm>
            <a:off x="666570" y="417608"/>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r>
              <a:rPr lang="nl-BE" sz="2400" b="1" kern="0" noProof="0" dirty="0">
                <a:solidFill>
                  <a:srgbClr val="0070C0"/>
                </a:solidFill>
                <a:latin typeface="+mn-lt"/>
                <a:ea typeface="+mj-ea"/>
                <a:cs typeface="+mj-cs"/>
              </a:rPr>
              <a:t>0.1 Herhaling – Hiërarchie van de veiligheidsmaatregelen</a:t>
            </a:r>
          </a:p>
          <a:p>
            <a:endParaRPr lang="nl-BE" sz="3600" noProof="0" dirty="0"/>
          </a:p>
          <a:p>
            <a:pPr fontAlgn="auto">
              <a:spcAft>
                <a:spcPts val="0"/>
              </a:spcAft>
            </a:pPr>
            <a:endParaRPr lang="nl-BE" noProof="0" dirty="0"/>
          </a:p>
        </p:txBody>
      </p:sp>
      <p:pic>
        <p:nvPicPr>
          <p:cNvPr id="28" name="Image 7">
            <a:extLst>
              <a:ext uri="{FF2B5EF4-FFF2-40B4-BE49-F238E27FC236}">
                <a16:creationId xmlns:a16="http://schemas.microsoft.com/office/drawing/2014/main" id="{7AB5762C-2ADA-49D9-A3C2-428A8E13D8CE}"/>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4717749" y="1199543"/>
            <a:ext cx="770400" cy="572400"/>
          </a:xfrm>
          <a:prstGeom prst="rect">
            <a:avLst/>
          </a:prstGeom>
          <a:ln w="76200">
            <a:solidFill>
              <a:srgbClr val="FF9900"/>
            </a:solidFill>
          </a:ln>
        </p:spPr>
      </p:pic>
      <p:pic>
        <p:nvPicPr>
          <p:cNvPr id="2" name="Image 1" descr="Une image contenant diagramme&#10;&#10;Description générée automatiquement">
            <a:extLst>
              <a:ext uri="{FF2B5EF4-FFF2-40B4-BE49-F238E27FC236}">
                <a16:creationId xmlns:a16="http://schemas.microsoft.com/office/drawing/2014/main" id="{24FE9ABF-CD06-AAA4-0DA8-240F368A2EA8}"/>
              </a:ext>
            </a:extLst>
          </p:cNvPr>
          <p:cNvPicPr>
            <a:picLocks noChangeAspect="1"/>
          </p:cNvPicPr>
          <p:nvPr/>
        </p:nvPicPr>
        <p:blipFill rotWithShape="1">
          <a:blip r:embed="rId5"/>
          <a:srcRect l="17823" t="4005" r="17823" b="1052"/>
          <a:stretch/>
        </p:blipFill>
        <p:spPr>
          <a:xfrm>
            <a:off x="1086312" y="2846934"/>
            <a:ext cx="1581015" cy="1152128"/>
          </a:xfrm>
          <a:prstGeom prst="rect">
            <a:avLst/>
          </a:prstGeom>
        </p:spPr>
      </p:pic>
      <p:sp>
        <p:nvSpPr>
          <p:cNvPr id="7" name="Forme libre 37">
            <a:extLst>
              <a:ext uri="{FF2B5EF4-FFF2-40B4-BE49-F238E27FC236}">
                <a16:creationId xmlns:a16="http://schemas.microsoft.com/office/drawing/2014/main" id="{D5A6C5E4-7952-4BBB-2E54-A13FF2729BCE}"/>
              </a:ext>
            </a:extLst>
          </p:cNvPr>
          <p:cNvSpPr/>
          <p:nvPr/>
        </p:nvSpPr>
        <p:spPr>
          <a:xfrm>
            <a:off x="1997673" y="1178320"/>
            <a:ext cx="2361766" cy="618896"/>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180975" lvl="1" indent="-92075" defTabSz="355600">
              <a:lnSpc>
                <a:spcPct val="90000"/>
              </a:lnSpc>
              <a:spcAft>
                <a:spcPct val="15000"/>
              </a:spcAft>
              <a:buFont typeface="+mj-lt"/>
              <a:buAutoNum type="arabicParenR"/>
            </a:pPr>
            <a:r>
              <a:rPr lang="nl-BE" sz="900" noProof="0" dirty="0"/>
              <a:t>  Schildwachten – Radio met Afdekking</a:t>
            </a:r>
          </a:p>
          <a:p>
            <a:pPr marL="180975" lvl="1" indent="-92075" defTabSz="355600">
              <a:lnSpc>
                <a:spcPct val="90000"/>
              </a:lnSpc>
              <a:spcAft>
                <a:spcPct val="15000"/>
              </a:spcAft>
              <a:buFont typeface="+mj-lt"/>
              <a:buAutoNum type="arabicParenR"/>
            </a:pPr>
            <a:r>
              <a:rPr lang="nl-BE" sz="900" noProof="0" dirty="0"/>
              <a:t>  Schildwachten – Radio zonder Afdekking</a:t>
            </a:r>
          </a:p>
          <a:p>
            <a:pPr marL="180975" lvl="1" indent="-92075" defTabSz="355600">
              <a:lnSpc>
                <a:spcPct val="90000"/>
              </a:lnSpc>
              <a:spcAft>
                <a:spcPct val="15000"/>
              </a:spcAft>
              <a:buFont typeface="+mj-lt"/>
              <a:buAutoNum type="arabicParenR"/>
            </a:pPr>
            <a:r>
              <a:rPr lang="nl-BE" sz="900" spc="-20" noProof="0" dirty="0"/>
              <a:t>  Aankondigingssystemen door schildwacht(en)</a:t>
            </a:r>
          </a:p>
          <a:p>
            <a:pPr marL="180975" lvl="1" indent="-92075" defTabSz="355600">
              <a:lnSpc>
                <a:spcPct val="90000"/>
              </a:lnSpc>
              <a:spcAft>
                <a:spcPct val="15000"/>
              </a:spcAft>
              <a:buFont typeface="+mj-lt"/>
              <a:buAutoNum type="arabicParenR"/>
            </a:pPr>
            <a:r>
              <a:rPr lang="nl-BE" sz="900" b="1" noProof="0" dirty="0">
                <a:solidFill>
                  <a:schemeClr val="tx1"/>
                </a:solidFill>
              </a:rPr>
              <a:t>  Kijkuit / AANKONDIGER </a:t>
            </a:r>
            <a:r>
              <a:rPr lang="nl-BE" sz="900" b="1" noProof="0" dirty="0"/>
              <a:t>/ </a:t>
            </a:r>
            <a:r>
              <a:rPr lang="nl-BE" sz="900" b="1" noProof="0" dirty="0">
                <a:solidFill>
                  <a:schemeClr val="accent3"/>
                </a:solidFill>
              </a:rPr>
              <a:t>ATWS</a:t>
            </a:r>
          </a:p>
        </p:txBody>
      </p:sp>
      <p:sp>
        <p:nvSpPr>
          <p:cNvPr id="4" name="Rechthoek 35">
            <a:extLst>
              <a:ext uri="{FF2B5EF4-FFF2-40B4-BE49-F238E27FC236}">
                <a16:creationId xmlns:a16="http://schemas.microsoft.com/office/drawing/2014/main" id="{8F472329-1953-E75A-94E6-E35AB6AC23A0}"/>
              </a:ext>
            </a:extLst>
          </p:cNvPr>
          <p:cNvSpPr>
            <a:spLocks noChangeArrowheads="1"/>
          </p:cNvSpPr>
          <p:nvPr/>
        </p:nvSpPr>
        <p:spPr bwMode="auto">
          <a:xfrm>
            <a:off x="1086313" y="3992108"/>
            <a:ext cx="1581015" cy="360363"/>
          </a:xfrm>
          <a:prstGeom prst="rect">
            <a:avLst/>
          </a:prstGeom>
          <a:solidFill>
            <a:schemeClr val="bg1">
              <a:lumMod val="65000"/>
            </a:schemeClr>
          </a:solidFill>
          <a:ln w="31750" algn="ctr">
            <a:noFill/>
            <a:round/>
            <a:headEnd/>
            <a:tailEnd/>
          </a:ln>
        </p:spPr>
        <p:txBody>
          <a:bodyPr lIns="0" tIns="0" rIns="0" bIns="0" anchor="ctr"/>
          <a:lstStyle/>
          <a:p>
            <a:pPr algn="ctr"/>
            <a:r>
              <a:rPr lang="nl-BE" sz="800" b="1" noProof="0" dirty="0">
                <a:solidFill>
                  <a:schemeClr val="bg1"/>
                </a:solidFill>
              </a:rPr>
              <a:t>ATWS</a:t>
            </a:r>
          </a:p>
        </p:txBody>
      </p:sp>
      <p:sp>
        <p:nvSpPr>
          <p:cNvPr id="26" name="Forme libre 38">
            <a:extLst>
              <a:ext uri="{FF2B5EF4-FFF2-40B4-BE49-F238E27FC236}">
                <a16:creationId xmlns:a16="http://schemas.microsoft.com/office/drawing/2014/main" id="{71D07E5C-703C-445C-8A93-2B7632C539C2}"/>
              </a:ext>
            </a:extLst>
          </p:cNvPr>
          <p:cNvSpPr/>
          <p:nvPr/>
        </p:nvSpPr>
        <p:spPr>
          <a:xfrm>
            <a:off x="731348" y="1124744"/>
            <a:ext cx="1301942" cy="726049"/>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pPr>
            <a:r>
              <a:rPr lang="nl-BE" sz="1200" b="1" kern="0" noProof="0" dirty="0">
                <a:solidFill>
                  <a:schemeClr val="bg1"/>
                </a:solidFill>
                <a:latin typeface="+mn-lt"/>
                <a:cs typeface="Arial"/>
              </a:rPr>
              <a:t>Aankondigings-systemen</a:t>
            </a:r>
          </a:p>
        </p:txBody>
      </p:sp>
    </p:spTree>
    <p:extLst>
      <p:ext uri="{BB962C8B-B14F-4D97-AF65-F5344CB8AC3E}">
        <p14:creationId xmlns:p14="http://schemas.microsoft.com/office/powerpoint/2010/main" val="58700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7">
            <a:extLst>
              <a:ext uri="{FF2B5EF4-FFF2-40B4-BE49-F238E27FC236}">
                <a16:creationId xmlns:a16="http://schemas.microsoft.com/office/drawing/2014/main" id="{42BB7704-2E4F-BE4B-B05F-B0A486DC21F9}"/>
              </a:ext>
            </a:extLst>
          </p:cNvPr>
          <p:cNvSpPr/>
          <p:nvPr/>
        </p:nvSpPr>
        <p:spPr>
          <a:xfrm>
            <a:off x="1997673" y="1178320"/>
            <a:ext cx="2361766" cy="618896"/>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180975" lvl="1" indent="-92075" defTabSz="355600">
              <a:lnSpc>
                <a:spcPct val="90000"/>
              </a:lnSpc>
              <a:spcAft>
                <a:spcPct val="15000"/>
              </a:spcAft>
              <a:buFont typeface="+mj-lt"/>
              <a:buAutoNum type="arabicParenR"/>
            </a:pPr>
            <a:r>
              <a:rPr lang="nl-BE" sz="900" noProof="0" dirty="0"/>
              <a:t>  Schildwachten – Radio met Afdekking</a:t>
            </a:r>
          </a:p>
          <a:p>
            <a:pPr marL="180975" lvl="1" indent="-92075" defTabSz="355600">
              <a:lnSpc>
                <a:spcPct val="90000"/>
              </a:lnSpc>
              <a:spcAft>
                <a:spcPct val="15000"/>
              </a:spcAft>
              <a:buFont typeface="+mj-lt"/>
              <a:buAutoNum type="arabicParenR"/>
            </a:pPr>
            <a:r>
              <a:rPr lang="nl-BE" sz="900" noProof="0" dirty="0"/>
              <a:t>  Schildwachten – Radio zonder Afdekking</a:t>
            </a:r>
          </a:p>
          <a:p>
            <a:pPr marL="180975" lvl="1" indent="-92075" defTabSz="355600">
              <a:lnSpc>
                <a:spcPct val="90000"/>
              </a:lnSpc>
              <a:spcAft>
                <a:spcPct val="15000"/>
              </a:spcAft>
              <a:buFont typeface="+mj-lt"/>
              <a:buAutoNum type="arabicParenR"/>
            </a:pPr>
            <a:r>
              <a:rPr lang="nl-BE" sz="900" spc="-20" noProof="0" dirty="0"/>
              <a:t>  Aankondigingssystemen door schildwacht(en)</a:t>
            </a:r>
          </a:p>
          <a:p>
            <a:pPr marL="180975" lvl="1" indent="-92075" defTabSz="355600">
              <a:lnSpc>
                <a:spcPct val="90000"/>
              </a:lnSpc>
              <a:spcAft>
                <a:spcPct val="15000"/>
              </a:spcAft>
              <a:buFont typeface="+mj-lt"/>
              <a:buAutoNum type="arabicParenR"/>
            </a:pPr>
            <a:r>
              <a:rPr lang="nl-BE" sz="900" b="1" noProof="0" dirty="0">
                <a:solidFill>
                  <a:schemeClr val="tx1"/>
                </a:solidFill>
              </a:rPr>
              <a:t>  Kijkuit / AANKONDIGER </a:t>
            </a:r>
            <a:r>
              <a:rPr lang="nl-BE" sz="900" b="1" noProof="0" dirty="0"/>
              <a:t>/ </a:t>
            </a:r>
            <a:r>
              <a:rPr lang="nl-BE" sz="900" b="1" noProof="0" dirty="0">
                <a:solidFill>
                  <a:schemeClr val="accent3"/>
                </a:solidFill>
              </a:rPr>
              <a:t>ATWS</a:t>
            </a:r>
          </a:p>
        </p:txBody>
      </p:sp>
      <p:sp>
        <p:nvSpPr>
          <p:cNvPr id="3" name="Text Placeholder 2"/>
          <p:cNvSpPr>
            <a:spLocks noGrp="1"/>
          </p:cNvSpPr>
          <p:nvPr>
            <p:ph type="body" sz="quarter" idx="18"/>
          </p:nvPr>
        </p:nvSpPr>
        <p:spPr/>
        <p:txBody>
          <a:bodyPr/>
          <a:lstStyle/>
          <a:p>
            <a:r>
              <a:rPr lang="nl-BE" noProof="0" dirty="0"/>
              <a:t>0. Inleiding</a:t>
            </a:r>
          </a:p>
          <a:p>
            <a:endParaRPr lang="nl-BE" noProof="0" dirty="0"/>
          </a:p>
        </p:txBody>
      </p:sp>
      <p:pic>
        <p:nvPicPr>
          <p:cNvPr id="67" name="Image 7"/>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4717749" y="1199543"/>
            <a:ext cx="770400" cy="572400"/>
          </a:xfrm>
          <a:prstGeom prst="rect">
            <a:avLst/>
          </a:prstGeom>
          <a:ln w="76200">
            <a:solidFill>
              <a:srgbClr val="FF9900"/>
            </a:solidFill>
          </a:ln>
        </p:spPr>
      </p:pic>
      <p:pic>
        <p:nvPicPr>
          <p:cNvPr id="14" name="Picture 13"/>
          <p:cNvPicPr>
            <a:picLocks noChangeAspect="1"/>
          </p:cNvPicPr>
          <p:nvPr/>
        </p:nvPicPr>
        <p:blipFill>
          <a:blip r:embed="rId3"/>
          <a:stretch>
            <a:fillRect/>
          </a:stretch>
        </p:blipFill>
        <p:spPr>
          <a:xfrm>
            <a:off x="10304133" y="822720"/>
            <a:ext cx="770400" cy="1027199"/>
          </a:xfrm>
          <a:prstGeom prst="rect">
            <a:avLst/>
          </a:prstGeom>
        </p:spPr>
      </p:pic>
      <p:sp>
        <p:nvSpPr>
          <p:cNvPr id="18" name="TextBox 17"/>
          <p:cNvSpPr txBox="1"/>
          <p:nvPr/>
        </p:nvSpPr>
        <p:spPr>
          <a:xfrm>
            <a:off x="2605180" y="2000434"/>
            <a:ext cx="8675396" cy="1877437"/>
          </a:xfrm>
          <a:prstGeom prst="rect">
            <a:avLst/>
          </a:prstGeom>
          <a:noFill/>
        </p:spPr>
        <p:txBody>
          <a:bodyPr wrap="square" rtlCol="0">
            <a:spAutoFit/>
          </a:bodyPr>
          <a:lstStyle/>
          <a:p>
            <a:pPr algn="l"/>
            <a:r>
              <a:rPr lang="nl-BE" sz="1400" b="0" i="0" u="none" strike="noStrike" baseline="0" noProof="0" dirty="0">
                <a:solidFill>
                  <a:srgbClr val="213A53"/>
                </a:solidFill>
                <a:latin typeface="Calibri" panose="020F0502020204030204" pitchFamily="34" charset="0"/>
              </a:rPr>
              <a:t>Het automatisch aankondigingssysteem ATWS kan gebruikt worden voor:</a:t>
            </a:r>
          </a:p>
          <a:p>
            <a:pPr algn="l"/>
            <a:endParaRPr lang="nl-BE" sz="600" b="0" i="0" u="none" strike="noStrike" baseline="0" noProof="0" dirty="0">
              <a:solidFill>
                <a:srgbClr val="213A53"/>
              </a:solidFill>
              <a:latin typeface="Calibri" panose="020F0502020204030204" pitchFamily="34" charset="0"/>
            </a:endParaRPr>
          </a:p>
          <a:p>
            <a:pPr marL="285750" indent="-285750" algn="l">
              <a:buClr>
                <a:srgbClr val="00B0F0"/>
              </a:buClr>
              <a:buFont typeface="Arial" panose="020B0604020202020204" pitchFamily="34" charset="0"/>
              <a:buChar char="•"/>
            </a:pPr>
            <a:r>
              <a:rPr lang="nl-BE" sz="1400" b="0" i="0" u="none" strike="noStrike" baseline="0" noProof="0" dirty="0">
                <a:solidFill>
                  <a:srgbClr val="213A53"/>
                </a:solidFill>
                <a:latin typeface="Calibri" panose="020F0502020204030204" pitchFamily="34" charset="0"/>
              </a:rPr>
              <a:t>beveiliging van werken uitgevoerd </a:t>
            </a:r>
            <a:r>
              <a:rPr lang="nl-BE" sz="1400" b="1" i="0" u="none" strike="noStrike" baseline="0" noProof="0" dirty="0">
                <a:solidFill>
                  <a:srgbClr val="213A53"/>
                </a:solidFill>
                <a:latin typeface="Calibri-Bold"/>
              </a:rPr>
              <a:t>op een spoor buiten dienst zonder voorziene indringing type I of II </a:t>
            </a:r>
            <a:r>
              <a:rPr lang="nl-BE" sz="1400" b="0" i="0" u="none" strike="noStrike" baseline="0" noProof="0" dirty="0">
                <a:solidFill>
                  <a:srgbClr val="213A53"/>
                </a:solidFill>
                <a:latin typeface="Calibri" panose="020F0502020204030204" pitchFamily="34" charset="0"/>
              </a:rPr>
              <a:t>in het vrijeruimteprofiel van het nevenliggend spoor in dienst;</a:t>
            </a:r>
          </a:p>
          <a:p>
            <a:pPr marL="171450" indent="-171450" algn="l">
              <a:buClr>
                <a:srgbClr val="00B0F0"/>
              </a:buClr>
              <a:buFont typeface="Arial" panose="020B0604020202020204" pitchFamily="34" charset="0"/>
              <a:buChar char="•"/>
              <a:tabLst>
                <a:tab pos="273050" algn="ctr"/>
              </a:tabLst>
            </a:pPr>
            <a:endParaRPr lang="nl-BE" sz="600" b="0" i="0" u="none" strike="noStrike" baseline="0" noProof="0" dirty="0">
              <a:solidFill>
                <a:srgbClr val="213A53"/>
              </a:solidFill>
              <a:latin typeface="Calibri" panose="020F0502020204030204" pitchFamily="34" charset="0"/>
            </a:endParaRPr>
          </a:p>
          <a:p>
            <a:pPr marL="285750" indent="-285750" algn="l">
              <a:buClr>
                <a:srgbClr val="00B0F0"/>
              </a:buClr>
              <a:buFont typeface="Arial" panose="020B0604020202020204" pitchFamily="34" charset="0"/>
              <a:buChar char="•"/>
              <a:tabLst>
                <a:tab pos="273050" algn="ctr"/>
              </a:tabLst>
            </a:pPr>
            <a:r>
              <a:rPr lang="nl-BE" sz="1400" b="0" i="0" u="none" strike="noStrike" baseline="0" noProof="0" dirty="0">
                <a:solidFill>
                  <a:srgbClr val="213A53"/>
                </a:solidFill>
                <a:latin typeface="Calibri" panose="020F0502020204030204" pitchFamily="34" charset="0"/>
              </a:rPr>
              <a:t>beveiliging van werken uitgevoerd </a:t>
            </a:r>
            <a:r>
              <a:rPr lang="nl-BE" sz="1400" b="1" i="0" u="none" strike="noStrike" baseline="0" noProof="0" dirty="0">
                <a:solidFill>
                  <a:srgbClr val="213A53"/>
                </a:solidFill>
                <a:latin typeface="Calibri-Bold"/>
              </a:rPr>
              <a:t>naast het in dienst zijnde spoor zonder voorziene indringing type I of II </a:t>
            </a:r>
            <a:r>
              <a:rPr lang="nl-BE" sz="1400" b="0" i="0" u="none" strike="noStrike" baseline="0" noProof="0" dirty="0">
                <a:solidFill>
                  <a:srgbClr val="213A53"/>
                </a:solidFill>
                <a:latin typeface="Calibri" panose="020F0502020204030204" pitchFamily="34" charset="0"/>
              </a:rPr>
              <a:t>(d.w.z. werken uitgevoerd in de oranje </a:t>
            </a:r>
            <a:r>
              <a:rPr lang="nl-BE" sz="1400" b="0" i="0" u="sng" strike="noStrike" baseline="0" noProof="0" dirty="0">
                <a:solidFill>
                  <a:srgbClr val="213A53"/>
                </a:solidFill>
                <a:latin typeface="Calibri" panose="020F0502020204030204" pitchFamily="34" charset="0"/>
              </a:rPr>
              <a:t>of gele zone zonder voorziene indringing in de gevarenzone of in het vrijeruimteprofiel van het spoor in dienst</a:t>
            </a:r>
            <a:r>
              <a:rPr lang="nl-BE" sz="1400" b="0" i="0" u="none" strike="noStrike" baseline="0" noProof="0" dirty="0">
                <a:solidFill>
                  <a:srgbClr val="213A53"/>
                </a:solidFill>
                <a:latin typeface="Calibri" panose="020F0502020204030204" pitchFamily="34" charset="0"/>
              </a:rPr>
              <a:t>;</a:t>
            </a:r>
          </a:p>
          <a:p>
            <a:pPr marL="171450" indent="-171450" algn="l">
              <a:buClr>
                <a:srgbClr val="00B0F0"/>
              </a:buClr>
              <a:buFont typeface="Arial" panose="020B0604020202020204" pitchFamily="34" charset="0"/>
              <a:buChar char="•"/>
              <a:tabLst>
                <a:tab pos="273050" algn="ctr"/>
              </a:tabLst>
            </a:pPr>
            <a:endParaRPr lang="nl-BE" sz="600" b="0" i="0" u="none" strike="noStrike" baseline="0" noProof="0" dirty="0">
              <a:solidFill>
                <a:srgbClr val="213A53"/>
              </a:solidFill>
              <a:latin typeface="Calibri" panose="020F0502020204030204" pitchFamily="34" charset="0"/>
            </a:endParaRPr>
          </a:p>
          <a:p>
            <a:pPr marL="285750" indent="-285750" algn="l">
              <a:buClr>
                <a:srgbClr val="00B0F0"/>
              </a:buClr>
              <a:buFont typeface="Arial" panose="020B0604020202020204" pitchFamily="34" charset="0"/>
              <a:buChar char="•"/>
              <a:tabLst>
                <a:tab pos="273050" algn="ctr"/>
              </a:tabLst>
            </a:pPr>
            <a:r>
              <a:rPr lang="nl-BE" sz="1400" b="0" i="0" u="none" strike="noStrike" baseline="0" noProof="0" dirty="0">
                <a:solidFill>
                  <a:srgbClr val="213A53"/>
                </a:solidFill>
                <a:latin typeface="Calibri" panose="020F0502020204030204" pitchFamily="34" charset="0"/>
              </a:rPr>
              <a:t>Een eventuele aanvulling aan een andere veiligheidsmaatregel (voorziene indringing type II).</a:t>
            </a:r>
            <a:endParaRPr lang="nl-BE" sz="1400" noProof="0" dirty="0">
              <a:solidFill>
                <a:schemeClr val="accent2"/>
              </a:solidFill>
              <a:latin typeface="Calibri" panose="020F0502020204030204" pitchFamily="34" charset="0"/>
              <a:cs typeface="Calibri" panose="020F0502020204030204" pitchFamily="34" charset="0"/>
            </a:endParaRPr>
          </a:p>
        </p:txBody>
      </p:sp>
      <p:sp>
        <p:nvSpPr>
          <p:cNvPr id="19" name="Rounded Rectangle 18"/>
          <p:cNvSpPr/>
          <p:nvPr/>
        </p:nvSpPr>
        <p:spPr bwMode="auto">
          <a:xfrm>
            <a:off x="2427808" y="1931308"/>
            <a:ext cx="8996783" cy="2054802"/>
          </a:xfrm>
          <a:prstGeom prst="round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56" name="Text Placeholder 2">
            <a:extLst>
              <a:ext uri="{FF2B5EF4-FFF2-40B4-BE49-F238E27FC236}">
                <a16:creationId xmlns:a16="http://schemas.microsoft.com/office/drawing/2014/main" id="{2CE401E6-E5EB-4411-A53A-2BFA44F961F1}"/>
              </a:ext>
            </a:extLst>
          </p:cNvPr>
          <p:cNvSpPr txBox="1">
            <a:spLocks/>
          </p:cNvSpPr>
          <p:nvPr/>
        </p:nvSpPr>
        <p:spPr>
          <a:xfrm>
            <a:off x="666570" y="417608"/>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r>
              <a:rPr lang="nl-BE" sz="2400" b="1" kern="0" noProof="0" dirty="0">
                <a:solidFill>
                  <a:srgbClr val="0070C0"/>
                </a:solidFill>
                <a:latin typeface="+mn-lt"/>
                <a:ea typeface="+mj-ea"/>
                <a:cs typeface="+mj-cs"/>
              </a:rPr>
              <a:t>0.1 Herhaling – Hiërarchie van de veiligheidsmaatregelen</a:t>
            </a:r>
          </a:p>
          <a:p>
            <a:pPr marL="0" indent="0">
              <a:buNone/>
            </a:pPr>
            <a:endParaRPr lang="nl-BE" sz="3600" noProof="0" dirty="0"/>
          </a:p>
          <a:p>
            <a:pPr fontAlgn="auto">
              <a:spcAft>
                <a:spcPts val="0"/>
              </a:spcAft>
            </a:pPr>
            <a:r>
              <a:rPr lang="nl-BE" noProof="0" dirty="0"/>
              <a:t> </a:t>
            </a:r>
          </a:p>
        </p:txBody>
      </p:sp>
      <p:pic>
        <p:nvPicPr>
          <p:cNvPr id="5" name="Image 4" descr="Une image contenant diagramme&#10;&#10;Description générée automatiquement">
            <a:extLst>
              <a:ext uri="{FF2B5EF4-FFF2-40B4-BE49-F238E27FC236}">
                <a16:creationId xmlns:a16="http://schemas.microsoft.com/office/drawing/2014/main" id="{7525B82B-F0F8-FE02-1233-597DE3330565}"/>
              </a:ext>
            </a:extLst>
          </p:cNvPr>
          <p:cNvPicPr>
            <a:picLocks noChangeAspect="1"/>
          </p:cNvPicPr>
          <p:nvPr/>
        </p:nvPicPr>
        <p:blipFill rotWithShape="1">
          <a:blip r:embed="rId4"/>
          <a:srcRect l="17823" t="4005" r="17823" b="1052"/>
          <a:stretch/>
        </p:blipFill>
        <p:spPr>
          <a:xfrm>
            <a:off x="461039" y="2480572"/>
            <a:ext cx="1581015" cy="1152128"/>
          </a:xfrm>
          <a:prstGeom prst="rect">
            <a:avLst/>
          </a:prstGeom>
        </p:spPr>
      </p:pic>
      <p:sp>
        <p:nvSpPr>
          <p:cNvPr id="6" name="Rechthoek 35">
            <a:extLst>
              <a:ext uri="{FF2B5EF4-FFF2-40B4-BE49-F238E27FC236}">
                <a16:creationId xmlns:a16="http://schemas.microsoft.com/office/drawing/2014/main" id="{52E10CB1-85C3-1B69-31DF-3C3CA16CCC67}"/>
              </a:ext>
            </a:extLst>
          </p:cNvPr>
          <p:cNvSpPr>
            <a:spLocks noChangeArrowheads="1"/>
          </p:cNvSpPr>
          <p:nvPr/>
        </p:nvSpPr>
        <p:spPr bwMode="auto">
          <a:xfrm>
            <a:off x="461040" y="3625746"/>
            <a:ext cx="1581015" cy="360363"/>
          </a:xfrm>
          <a:prstGeom prst="rect">
            <a:avLst/>
          </a:prstGeom>
          <a:solidFill>
            <a:schemeClr val="bg1">
              <a:lumMod val="65000"/>
            </a:schemeClr>
          </a:solidFill>
          <a:ln w="31750" algn="ctr">
            <a:noFill/>
            <a:round/>
            <a:headEnd/>
            <a:tailEnd/>
          </a:ln>
        </p:spPr>
        <p:txBody>
          <a:bodyPr lIns="0" tIns="0" rIns="0" bIns="0" anchor="ctr"/>
          <a:lstStyle/>
          <a:p>
            <a:pPr algn="ctr"/>
            <a:r>
              <a:rPr lang="nl-BE" sz="800" b="1" noProof="0" dirty="0">
                <a:solidFill>
                  <a:schemeClr val="bg1"/>
                </a:solidFill>
              </a:rPr>
              <a:t>ATWS</a:t>
            </a:r>
          </a:p>
        </p:txBody>
      </p:sp>
      <p:sp>
        <p:nvSpPr>
          <p:cNvPr id="8" name="Forme libre 38">
            <a:extLst>
              <a:ext uri="{FF2B5EF4-FFF2-40B4-BE49-F238E27FC236}">
                <a16:creationId xmlns:a16="http://schemas.microsoft.com/office/drawing/2014/main" id="{AD8F5930-2175-763A-BCCF-EF3383E83EA5}"/>
              </a:ext>
            </a:extLst>
          </p:cNvPr>
          <p:cNvSpPr/>
          <p:nvPr/>
        </p:nvSpPr>
        <p:spPr>
          <a:xfrm>
            <a:off x="731348" y="1124744"/>
            <a:ext cx="1301942" cy="726049"/>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pPr>
            <a:r>
              <a:rPr lang="nl-BE" sz="1200" b="1" kern="0" noProof="0" dirty="0">
                <a:solidFill>
                  <a:schemeClr val="bg1"/>
                </a:solidFill>
                <a:latin typeface="+mn-lt"/>
                <a:cs typeface="Arial"/>
              </a:rPr>
              <a:t>Aankondigings-systemen</a:t>
            </a:r>
          </a:p>
        </p:txBody>
      </p:sp>
      <p:pic>
        <p:nvPicPr>
          <p:cNvPr id="2" name="Afbeelding 1">
            <a:extLst>
              <a:ext uri="{FF2B5EF4-FFF2-40B4-BE49-F238E27FC236}">
                <a16:creationId xmlns:a16="http://schemas.microsoft.com/office/drawing/2014/main" id="{2BBCB2FA-29AC-6AFB-292C-58508A051932}"/>
              </a:ext>
            </a:extLst>
          </p:cNvPr>
          <p:cNvPicPr>
            <a:picLocks noChangeAspect="1"/>
          </p:cNvPicPr>
          <p:nvPr/>
        </p:nvPicPr>
        <p:blipFill>
          <a:blip r:embed="rId5"/>
          <a:stretch>
            <a:fillRect/>
          </a:stretch>
        </p:blipFill>
        <p:spPr>
          <a:xfrm>
            <a:off x="2427808" y="4067499"/>
            <a:ext cx="3773751" cy="1481456"/>
          </a:xfrm>
          <a:prstGeom prst="rect">
            <a:avLst/>
          </a:prstGeom>
        </p:spPr>
      </p:pic>
      <p:pic>
        <p:nvPicPr>
          <p:cNvPr id="7" name="Afbeelding 6">
            <a:extLst>
              <a:ext uri="{FF2B5EF4-FFF2-40B4-BE49-F238E27FC236}">
                <a16:creationId xmlns:a16="http://schemas.microsoft.com/office/drawing/2014/main" id="{B8FFC90C-6FF6-B31F-0840-21FACB32F0ED}"/>
              </a:ext>
            </a:extLst>
          </p:cNvPr>
          <p:cNvPicPr>
            <a:picLocks noChangeAspect="1"/>
          </p:cNvPicPr>
          <p:nvPr/>
        </p:nvPicPr>
        <p:blipFill>
          <a:blip r:embed="rId6"/>
          <a:stretch>
            <a:fillRect/>
          </a:stretch>
        </p:blipFill>
        <p:spPr>
          <a:xfrm>
            <a:off x="2427807" y="5304491"/>
            <a:ext cx="3773751" cy="1554615"/>
          </a:xfrm>
          <a:prstGeom prst="rect">
            <a:avLst/>
          </a:prstGeom>
        </p:spPr>
      </p:pic>
      <p:pic>
        <p:nvPicPr>
          <p:cNvPr id="9" name="Afbeelding 8">
            <a:extLst>
              <a:ext uri="{FF2B5EF4-FFF2-40B4-BE49-F238E27FC236}">
                <a16:creationId xmlns:a16="http://schemas.microsoft.com/office/drawing/2014/main" id="{A249657A-0BF6-77B9-1722-44CEDF2834ED}"/>
              </a:ext>
            </a:extLst>
          </p:cNvPr>
          <p:cNvPicPr>
            <a:picLocks noChangeAspect="1"/>
          </p:cNvPicPr>
          <p:nvPr/>
        </p:nvPicPr>
        <p:blipFill>
          <a:blip r:embed="rId7"/>
          <a:stretch>
            <a:fillRect/>
          </a:stretch>
        </p:blipFill>
        <p:spPr>
          <a:xfrm>
            <a:off x="7018455" y="3994340"/>
            <a:ext cx="3773751" cy="1554615"/>
          </a:xfrm>
          <a:prstGeom prst="rect">
            <a:avLst/>
          </a:prstGeom>
        </p:spPr>
      </p:pic>
    </p:spTree>
    <p:extLst>
      <p:ext uri="{BB962C8B-B14F-4D97-AF65-F5344CB8AC3E}">
        <p14:creationId xmlns:p14="http://schemas.microsoft.com/office/powerpoint/2010/main" val="3057039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E79CF94-E2BC-4376-96A5-0668A6E0DE0C}"/>
              </a:ext>
            </a:extLst>
          </p:cNvPr>
          <p:cNvSpPr>
            <a:spLocks noGrp="1"/>
          </p:cNvSpPr>
          <p:nvPr>
            <p:ph type="body" sz="quarter" idx="18"/>
          </p:nvPr>
        </p:nvSpPr>
        <p:spPr/>
        <p:txBody>
          <a:bodyPr/>
          <a:lstStyle/>
          <a:p>
            <a:r>
              <a:rPr lang="nl-BE" noProof="0" dirty="0"/>
              <a:t>0. Inleiding</a:t>
            </a:r>
          </a:p>
          <a:p>
            <a:endParaRPr lang="nl-BE" noProof="0" dirty="0"/>
          </a:p>
        </p:txBody>
      </p:sp>
      <p:sp>
        <p:nvSpPr>
          <p:cNvPr id="10" name="Text Placeholder 2"/>
          <p:cNvSpPr>
            <a:spLocks noGrp="1"/>
          </p:cNvSpPr>
          <p:nvPr>
            <p:ph type="body" sz="quarter" idx="17"/>
          </p:nvPr>
        </p:nvSpPr>
        <p:spPr>
          <a:xfrm>
            <a:off x="666570" y="601570"/>
            <a:ext cx="10858859" cy="478554"/>
          </a:xfrm>
        </p:spPr>
        <p:txBody>
          <a:bodyPr/>
          <a:lstStyle/>
          <a:p>
            <a:pPr algn="l">
              <a:defRPr/>
            </a:pPr>
            <a:r>
              <a:rPr lang="nl-BE" sz="2400" b="1" kern="0" noProof="0" dirty="0">
                <a:solidFill>
                  <a:srgbClr val="0070C0"/>
                </a:solidFill>
                <a:latin typeface="+mn-lt"/>
                <a:ea typeface="+mj-ea"/>
                <a:cs typeface="+mj-cs"/>
              </a:rPr>
              <a:t>0.2 </a:t>
            </a:r>
            <a:r>
              <a:rPr lang="nl-BE" sz="2400" kern="0" noProof="0" dirty="0">
                <a:solidFill>
                  <a:srgbClr val="0070C0"/>
                </a:solidFill>
                <a:latin typeface="+mn-lt"/>
                <a:ea typeface="+mj-ea"/>
                <a:cs typeface="+mj-cs"/>
              </a:rPr>
              <a:t>Rol van de </a:t>
            </a:r>
            <a:r>
              <a:rPr lang="nl-BE" sz="2400" b="1" i="0" u="none" strike="noStrike" baseline="0" noProof="0" dirty="0">
                <a:solidFill>
                  <a:srgbClr val="0070C1"/>
                </a:solidFill>
                <a:latin typeface="Calibri-Bold"/>
              </a:rPr>
              <a:t>Verantwoordelijke van de ploeg – lid van de hiërarchische lijn</a:t>
            </a:r>
            <a:endParaRPr lang="nl-BE" sz="2400" b="1" kern="0" noProof="0" dirty="0">
              <a:solidFill>
                <a:srgbClr val="0070C0"/>
              </a:solidFill>
              <a:latin typeface="+mn-lt"/>
              <a:ea typeface="+mj-ea"/>
              <a:cs typeface="+mj-cs"/>
            </a:endParaRPr>
          </a:p>
        </p:txBody>
      </p:sp>
      <p:sp>
        <p:nvSpPr>
          <p:cNvPr id="12" name="TextBox 11"/>
          <p:cNvSpPr txBox="1"/>
          <p:nvPr/>
        </p:nvSpPr>
        <p:spPr>
          <a:xfrm>
            <a:off x="2375173" y="1166805"/>
            <a:ext cx="9150256" cy="1889879"/>
          </a:xfrm>
          <a:prstGeom prst="roundRect">
            <a:avLst/>
          </a:prstGeom>
          <a:noFill/>
          <a:ln w="12700">
            <a:solidFill>
              <a:schemeClr val="accent1"/>
            </a:solidFill>
            <a:prstDash val="dash"/>
          </a:ln>
        </p:spPr>
        <p:txBody>
          <a:bodyPr wrap="square" rtlCol="0">
            <a:spAutoFit/>
          </a:bodyPr>
          <a:lstStyle/>
          <a:p>
            <a:pPr algn="l"/>
            <a:r>
              <a:rPr lang="nl-BE" sz="1400" b="0" i="0" u="none" strike="noStrike" baseline="0" noProof="0" dirty="0">
                <a:solidFill>
                  <a:srgbClr val="213A53"/>
                </a:solidFill>
                <a:latin typeface="Calibri" panose="020F0502020204030204" pitchFamily="34" charset="0"/>
              </a:rPr>
              <a:t>Men verstaat onder </a:t>
            </a:r>
            <a:r>
              <a:rPr lang="nl-BE" sz="1400" b="1" i="0" u="none" strike="noStrike" baseline="0" noProof="0" dirty="0">
                <a:solidFill>
                  <a:srgbClr val="213A53"/>
                </a:solidFill>
                <a:latin typeface="Calibri" panose="020F0502020204030204" pitchFamily="34" charset="0"/>
              </a:rPr>
              <a:t>“</a:t>
            </a:r>
            <a:r>
              <a:rPr lang="nl-BE" sz="1400" b="1" i="0" u="none" strike="noStrike" baseline="0" noProof="0" dirty="0">
                <a:solidFill>
                  <a:srgbClr val="213A53"/>
                </a:solidFill>
                <a:latin typeface="Calibri-Bold"/>
              </a:rPr>
              <a:t>verantwoordelijke van de ploeg – lid van de hiërarchische lijn</a:t>
            </a:r>
            <a:r>
              <a:rPr lang="nl-BE" sz="1400" b="1" i="0" u="none" strike="noStrike" baseline="0" noProof="0" dirty="0">
                <a:solidFill>
                  <a:srgbClr val="213A53"/>
                </a:solidFill>
                <a:latin typeface="Calibri" panose="020F0502020204030204" pitchFamily="34" charset="0"/>
              </a:rPr>
              <a:t>”</a:t>
            </a:r>
            <a:r>
              <a:rPr lang="nl-BE" sz="1400" b="0" i="0" u="none" strike="noStrike" baseline="0" noProof="0" dirty="0">
                <a:solidFill>
                  <a:srgbClr val="213A53"/>
                </a:solidFill>
                <a:latin typeface="Calibri" panose="020F0502020204030204" pitchFamily="34" charset="0"/>
              </a:rPr>
              <a:t>: </a:t>
            </a:r>
            <a:r>
              <a:rPr lang="nl-BE" sz="1400" i="0" u="none" strike="noStrike" baseline="0" noProof="0" dirty="0">
                <a:solidFill>
                  <a:srgbClr val="213A53"/>
                </a:solidFill>
                <a:latin typeface="Calibri" panose="020F0502020204030204" pitchFamily="34" charset="0"/>
              </a:rPr>
              <a:t>de persoon/lid van de hiërarchische lijn (Infrabel, TUC Rail of Aannemer) </a:t>
            </a:r>
            <a:r>
              <a:rPr lang="nl-BE" sz="1400" b="0" i="0" u="none" strike="noStrike" baseline="0" noProof="0" dirty="0">
                <a:solidFill>
                  <a:srgbClr val="213A53"/>
                </a:solidFill>
                <a:latin typeface="Calibri" panose="020F0502020204030204" pitchFamily="34" charset="0"/>
              </a:rPr>
              <a:t>die betrokken is bij de organisatie van het werk, zijnde:</a:t>
            </a:r>
          </a:p>
          <a:p>
            <a:pPr marL="285750" indent="-285750" algn="l">
              <a:lnSpc>
                <a:spcPct val="150000"/>
              </a:lnSpc>
              <a:buClr>
                <a:srgbClr val="00B0F0"/>
              </a:buClr>
              <a:buFont typeface="Arial" panose="020B0604020202020204" pitchFamily="34" charset="0"/>
              <a:buChar char="•"/>
            </a:pPr>
            <a:r>
              <a:rPr lang="nl-BE" sz="1400" b="0" i="0" u="none" strike="noStrike" baseline="0" noProof="0" dirty="0">
                <a:solidFill>
                  <a:srgbClr val="213A53"/>
                </a:solidFill>
                <a:latin typeface="Calibri" panose="020F0502020204030204" pitchFamily="34" charset="0"/>
              </a:rPr>
              <a:t>de leden van de hiërarchische lijn belast met de planning van de werken;</a:t>
            </a:r>
            <a:r>
              <a:rPr lang="nl-BE" sz="1400" noProof="0" dirty="0">
                <a:solidFill>
                  <a:srgbClr val="213A53"/>
                </a:solidFill>
                <a:latin typeface="Calibri" panose="020F0502020204030204" pitchFamily="34" charset="0"/>
              </a:rPr>
              <a:t> </a:t>
            </a:r>
          </a:p>
          <a:p>
            <a:pPr marL="285750" indent="-285750" algn="l">
              <a:buClr>
                <a:srgbClr val="00B0F0"/>
              </a:buClr>
              <a:buFont typeface="Arial" panose="020B0604020202020204" pitchFamily="34" charset="0"/>
              <a:buChar char="•"/>
            </a:pPr>
            <a:r>
              <a:rPr lang="nl-BE" sz="1400" b="0" i="0" u="none" strike="noStrike" baseline="0" noProof="0" dirty="0">
                <a:solidFill>
                  <a:srgbClr val="213A53"/>
                </a:solidFill>
                <a:latin typeface="Calibri" panose="020F0502020204030204" pitchFamily="34" charset="0"/>
              </a:rPr>
              <a:t>de leden van de hiërarchische lijn belast met het geven van werkinstructies aan het personeel dat de werken zal uitvoeren (geven  van opdrachten);</a:t>
            </a:r>
          </a:p>
          <a:p>
            <a:pPr algn="l"/>
            <a:endParaRPr lang="nl-BE" sz="1400" b="0" i="0" u="none" strike="noStrike" baseline="0" noProof="0" dirty="0">
              <a:solidFill>
                <a:srgbClr val="213A53"/>
              </a:solidFill>
              <a:latin typeface="Calibri" panose="020F0502020204030204" pitchFamily="34" charset="0"/>
            </a:endParaRPr>
          </a:p>
          <a:p>
            <a:pPr algn="l"/>
            <a:r>
              <a:rPr lang="nl-BE" sz="1400" b="0" i="0" u="none" strike="noStrike" baseline="0" noProof="0" dirty="0">
                <a:solidFill>
                  <a:srgbClr val="213A53"/>
                </a:solidFill>
                <a:latin typeface="Calibri" panose="020F0502020204030204" pitchFamily="34" charset="0"/>
              </a:rPr>
              <a:t>Afhankelijk van de lokale organisatie kan een lid van de hiërarchische lijn één of meerdere rollen vervullen.</a:t>
            </a:r>
            <a:endParaRPr lang="nl-BE" sz="1400" noProof="0" dirty="0">
              <a:solidFill>
                <a:schemeClr val="accent2"/>
              </a:solidFill>
              <a:latin typeface="+mn-lt"/>
            </a:endParaRPr>
          </a:p>
        </p:txBody>
      </p:sp>
      <p:sp>
        <p:nvSpPr>
          <p:cNvPr id="14" name="TextBox 13"/>
          <p:cNvSpPr txBox="1"/>
          <p:nvPr/>
        </p:nvSpPr>
        <p:spPr>
          <a:xfrm>
            <a:off x="4079776" y="3284984"/>
            <a:ext cx="7445653" cy="2758202"/>
          </a:xfrm>
          <a:prstGeom prst="roundRect">
            <a:avLst/>
          </a:prstGeom>
          <a:noFill/>
          <a:ln w="12700">
            <a:solidFill>
              <a:schemeClr val="accent1"/>
            </a:solidFill>
            <a:prstDash val="dash"/>
          </a:ln>
        </p:spPr>
        <p:txBody>
          <a:bodyPr wrap="square" rtlCol="0">
            <a:spAutoFit/>
          </a:bodyPr>
          <a:lstStyle/>
          <a:p>
            <a:pPr marL="174625" indent="-174625" algn="l">
              <a:spcAft>
                <a:spcPts val="600"/>
              </a:spcAft>
              <a:buClr>
                <a:schemeClr val="bg2"/>
              </a:buClr>
              <a:buFont typeface="Arial" panose="020B0604020202020204" pitchFamily="34" charset="0"/>
              <a:buChar char="•"/>
            </a:pPr>
            <a:r>
              <a:rPr lang="nl-BE" sz="1400" b="0" i="0" u="none" strike="noStrike" baseline="0" noProof="0" dirty="0">
                <a:solidFill>
                  <a:srgbClr val="213A53"/>
                </a:solidFill>
                <a:latin typeface="Calibri" panose="020F0502020204030204" pitchFamily="34" charset="0"/>
              </a:rPr>
              <a:t>Hij/zij definieert de gebruiksvoorwaarden voor het automatisch aankondigingssysteem ATWS;</a:t>
            </a:r>
          </a:p>
          <a:p>
            <a:pPr marL="174625" indent="-174625" algn="l">
              <a:spcAft>
                <a:spcPts val="600"/>
              </a:spcAft>
              <a:buClr>
                <a:schemeClr val="bg2"/>
              </a:buClr>
              <a:buFont typeface="Arial" panose="020B0604020202020204" pitchFamily="34" charset="0"/>
              <a:buChar char="•"/>
            </a:pPr>
            <a:r>
              <a:rPr lang="nl-BE" sz="1400" b="0" i="0" u="none" strike="noStrike" baseline="0" noProof="0" dirty="0">
                <a:solidFill>
                  <a:srgbClr val="213A53"/>
                </a:solidFill>
                <a:latin typeface="Calibri" panose="020F0502020204030204" pitchFamily="34" charset="0"/>
              </a:rPr>
              <a:t>Hij/zij bepaalt de ATWS-aankondigingstijd;</a:t>
            </a:r>
          </a:p>
          <a:p>
            <a:pPr marL="174625" indent="-174625" algn="l">
              <a:spcAft>
                <a:spcPts val="600"/>
              </a:spcAft>
              <a:buClr>
                <a:schemeClr val="bg2"/>
              </a:buClr>
              <a:buFont typeface="Arial" panose="020B0604020202020204" pitchFamily="34" charset="0"/>
              <a:buChar char="•"/>
            </a:pPr>
            <a:r>
              <a:rPr lang="nl-BE" sz="1400" b="0" i="0" u="none" strike="noStrike" baseline="0" noProof="0" dirty="0">
                <a:solidFill>
                  <a:srgbClr val="213A53"/>
                </a:solidFill>
                <a:latin typeface="Calibri" panose="020F0502020204030204" pitchFamily="34" charset="0"/>
              </a:rPr>
              <a:t>Hij/zij bepaalt de te respecteren ATWS‐aankondigingsafstand;</a:t>
            </a:r>
          </a:p>
          <a:p>
            <a:pPr marL="174625" indent="-174625" algn="l">
              <a:spcAft>
                <a:spcPts val="600"/>
              </a:spcAft>
              <a:buClr>
                <a:schemeClr val="bg2"/>
              </a:buClr>
              <a:buFont typeface="Arial" panose="020B0604020202020204" pitchFamily="34" charset="0"/>
              <a:buChar char="•"/>
            </a:pPr>
            <a:r>
              <a:rPr lang="nl-BE" sz="1400" b="0" i="0" u="none" strike="noStrike" baseline="0" noProof="0" dirty="0">
                <a:solidFill>
                  <a:srgbClr val="213A53"/>
                </a:solidFill>
                <a:latin typeface="Calibri" panose="020F0502020204030204" pitchFamily="34" charset="0"/>
              </a:rPr>
              <a:t>Hij/zij duidt de sporen aan voor dewelke de bewegingen dienen te worden aangekondigd;</a:t>
            </a:r>
          </a:p>
          <a:p>
            <a:pPr marL="174625" indent="-174625" algn="l">
              <a:spcAft>
                <a:spcPts val="600"/>
              </a:spcAft>
              <a:buClr>
                <a:schemeClr val="bg2"/>
              </a:buClr>
              <a:buFont typeface="Arial" panose="020B0604020202020204" pitchFamily="34" charset="0"/>
              <a:buChar char="•"/>
            </a:pPr>
            <a:r>
              <a:rPr lang="nl-BE" sz="1400" b="0" i="0" u="none" strike="noStrike" baseline="0" noProof="0" dirty="0">
                <a:solidFill>
                  <a:srgbClr val="213A53"/>
                </a:solidFill>
                <a:latin typeface="Calibri" panose="020F0502020204030204" pitchFamily="34" charset="0"/>
              </a:rPr>
              <a:t>Hij/zij communiceert het installatieplan aan de erkend installateur;</a:t>
            </a:r>
          </a:p>
          <a:p>
            <a:pPr marL="174625" indent="-174625" algn="l">
              <a:spcAft>
                <a:spcPts val="600"/>
              </a:spcAft>
              <a:buClr>
                <a:schemeClr val="bg2"/>
              </a:buClr>
              <a:buFont typeface="Arial" panose="020B0604020202020204" pitchFamily="34" charset="0"/>
              <a:buChar char="•"/>
            </a:pPr>
            <a:r>
              <a:rPr lang="nl-BE" sz="1400" b="0" i="0" u="none" strike="noStrike" baseline="0" noProof="0" dirty="0">
                <a:solidFill>
                  <a:srgbClr val="213A53"/>
                </a:solidFill>
                <a:latin typeface="Calibri" panose="020F0502020204030204" pitchFamily="34" charset="0"/>
              </a:rPr>
              <a:t>Hij/zij valideert het, door het gekwalificeerde bedrijf, voorgestelde inplantingsplan van het automatisch aankondigingssysteem ATWS;</a:t>
            </a:r>
          </a:p>
          <a:p>
            <a:pPr marL="174625" indent="-174625" algn="l">
              <a:spcAft>
                <a:spcPts val="600"/>
              </a:spcAft>
              <a:buClr>
                <a:schemeClr val="bg2"/>
              </a:buClr>
              <a:buFont typeface="Arial" panose="020B0604020202020204" pitchFamily="34" charset="0"/>
              <a:buChar char="•"/>
            </a:pPr>
            <a:r>
              <a:rPr lang="nl-BE" sz="1400" b="0" i="0" u="none" strike="noStrike" baseline="0" noProof="0" dirty="0">
                <a:solidFill>
                  <a:srgbClr val="213A53"/>
                </a:solidFill>
                <a:latin typeface="Calibri" panose="020F0502020204030204" pitchFamily="34" charset="0"/>
              </a:rPr>
              <a:t>Hij/zij controleert het certificaat van de indienststelling van het automatisch aankondigingssysteem ATWS.</a:t>
            </a:r>
          </a:p>
        </p:txBody>
      </p:sp>
      <p:sp>
        <p:nvSpPr>
          <p:cNvPr id="17" name="Bent Arrow 16"/>
          <p:cNvSpPr/>
          <p:nvPr/>
        </p:nvSpPr>
        <p:spPr bwMode="auto">
          <a:xfrm flipV="1">
            <a:off x="3503712" y="3398894"/>
            <a:ext cx="395421" cy="750186"/>
          </a:xfrm>
          <a:prstGeom prst="bentArrow">
            <a:avLst>
              <a:gd name="adj1" fmla="val 11807"/>
              <a:gd name="adj2" fmla="val 16754"/>
              <a:gd name="adj3" fmla="val 17304"/>
              <a:gd name="adj4" fmla="val 43750"/>
            </a:avLst>
          </a:prstGeom>
          <a:solidFill>
            <a:schemeClr val="bg2"/>
          </a:solidFill>
          <a:ln w="31750" cap="flat" cmpd="sng" algn="ctr">
            <a:solidFill>
              <a:schemeClr val="bg2"/>
            </a:solidFill>
            <a:prstDash val="solid"/>
            <a:round/>
            <a:headEnd type="none" w="med" len="med"/>
            <a:tailEnd type="none" w="med" len="med"/>
          </a:ln>
          <a:effectLst/>
        </p:spPr>
        <p:txBody>
          <a:bodyPr wrap="none" anchor="ctr"/>
          <a:lstStyle/>
          <a:p>
            <a:pPr algn="ctr">
              <a:defRPr/>
            </a:pPr>
            <a:endParaRPr lang="nl-BE" noProof="0" dirty="0"/>
          </a:p>
        </p:txBody>
      </p:sp>
      <p:sp>
        <p:nvSpPr>
          <p:cNvPr id="18" name="Rechthoek 35">
            <a:extLst>
              <a:ext uri="{FF2B5EF4-FFF2-40B4-BE49-F238E27FC236}">
                <a16:creationId xmlns:a16="http://schemas.microsoft.com/office/drawing/2014/main" id="{8E700800-B6DE-4354-A2FC-B728D0442C45}"/>
              </a:ext>
            </a:extLst>
          </p:cNvPr>
          <p:cNvSpPr>
            <a:spLocks noChangeArrowheads="1"/>
          </p:cNvSpPr>
          <p:nvPr/>
        </p:nvSpPr>
        <p:spPr bwMode="auto">
          <a:xfrm>
            <a:off x="551384" y="2573631"/>
            <a:ext cx="1258514" cy="497072"/>
          </a:xfrm>
          <a:prstGeom prst="rect">
            <a:avLst/>
          </a:prstGeom>
          <a:solidFill>
            <a:schemeClr val="bg1">
              <a:lumMod val="65000"/>
            </a:schemeClr>
          </a:solidFill>
          <a:ln w="31750" algn="ctr">
            <a:noFill/>
            <a:round/>
            <a:headEnd/>
            <a:tailEnd/>
          </a:ln>
        </p:spPr>
        <p:txBody>
          <a:bodyPr lIns="0" tIns="0" rIns="0" bIns="0" anchor="ctr"/>
          <a:lstStyle/>
          <a:p>
            <a:pPr algn="ctr"/>
            <a:r>
              <a:rPr lang="nl-BE" sz="800" b="1" cap="all" noProof="0" dirty="0">
                <a:solidFill>
                  <a:schemeClr val="bg1"/>
                </a:solidFill>
              </a:rPr>
              <a:t>VERANTWOORDELIJKE VAN DE PLOEG – </a:t>
            </a:r>
            <a:br>
              <a:rPr lang="nl-BE" sz="800" b="1" cap="all" noProof="0" dirty="0">
                <a:solidFill>
                  <a:schemeClr val="bg1"/>
                </a:solidFill>
              </a:rPr>
            </a:br>
            <a:r>
              <a:rPr lang="nl-BE" sz="800" b="1" cap="all" noProof="0" dirty="0">
                <a:solidFill>
                  <a:schemeClr val="bg1"/>
                </a:solidFill>
              </a:rPr>
              <a:t>LID VAN DE HIËRARCHISCHE LIJN</a:t>
            </a:r>
          </a:p>
        </p:txBody>
      </p:sp>
      <p:pic>
        <p:nvPicPr>
          <p:cNvPr id="19" name="Picture 16">
            <a:extLst>
              <a:ext uri="{FF2B5EF4-FFF2-40B4-BE49-F238E27FC236}">
                <a16:creationId xmlns:a16="http://schemas.microsoft.com/office/drawing/2014/main" id="{AC688CCE-E0A4-4A92-88AD-97A6A06FC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686" y="1196752"/>
            <a:ext cx="366093" cy="1220309"/>
          </a:xfrm>
          <a:prstGeom prst="rect">
            <a:avLst/>
          </a:prstGeom>
          <a:ln w="25400">
            <a:noFill/>
          </a:ln>
        </p:spPr>
      </p:pic>
    </p:spTree>
    <p:extLst>
      <p:ext uri="{BB962C8B-B14F-4D97-AF65-F5344CB8AC3E}">
        <p14:creationId xmlns:p14="http://schemas.microsoft.com/office/powerpoint/2010/main" val="1545598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8"/>
          </p:nvPr>
        </p:nvSpPr>
        <p:spPr>
          <a:xfrm>
            <a:off x="9673619" y="154526"/>
            <a:ext cx="2237175" cy="360363"/>
          </a:xfrm>
        </p:spPr>
        <p:txBody>
          <a:bodyPr/>
          <a:lstStyle/>
          <a:p>
            <a:r>
              <a:rPr lang="nl-BE" noProof="0" dirty="0"/>
              <a:t>0. Inleiding</a:t>
            </a:r>
          </a:p>
        </p:txBody>
      </p:sp>
      <p:sp>
        <p:nvSpPr>
          <p:cNvPr id="12" name="TextBox 11"/>
          <p:cNvSpPr txBox="1"/>
          <p:nvPr/>
        </p:nvSpPr>
        <p:spPr>
          <a:xfrm>
            <a:off x="2351584" y="1163845"/>
            <a:ext cx="8784976" cy="1055608"/>
          </a:xfrm>
          <a:prstGeom prst="roundRect">
            <a:avLst/>
          </a:prstGeom>
          <a:noFill/>
          <a:ln w="12700">
            <a:solidFill>
              <a:schemeClr val="accent1"/>
            </a:solidFill>
            <a:prstDash val="dash"/>
          </a:ln>
        </p:spPr>
        <p:txBody>
          <a:bodyPr wrap="square" rtlCol="0">
            <a:spAutoFit/>
          </a:bodyPr>
          <a:lstStyle/>
          <a:p>
            <a:pPr algn="just"/>
            <a:r>
              <a:rPr lang="nl-BE" sz="1400" b="0" i="0" u="none" strike="noStrike" baseline="0" noProof="0" dirty="0">
                <a:solidFill>
                  <a:srgbClr val="213A53"/>
                </a:solidFill>
                <a:latin typeface="Calibri" panose="020F0502020204030204" pitchFamily="34" charset="0"/>
              </a:rPr>
              <a:t>Onder "</a:t>
            </a:r>
            <a:r>
              <a:rPr lang="nl-BE" sz="1400" b="1" i="0" u="none" strike="noStrike" baseline="0" noProof="0" dirty="0">
                <a:solidFill>
                  <a:srgbClr val="213A53"/>
                </a:solidFill>
                <a:latin typeface="Calibri-Bold"/>
              </a:rPr>
              <a:t>leider van het werk</a:t>
            </a:r>
            <a:r>
              <a:rPr lang="nl-BE" sz="1400" b="0" i="0" u="none" strike="noStrike" baseline="0" noProof="0" dirty="0">
                <a:solidFill>
                  <a:srgbClr val="213A53"/>
                </a:solidFill>
                <a:latin typeface="Calibri" panose="020F0502020204030204" pitchFamily="34" charset="0"/>
              </a:rPr>
              <a:t>" wordt verstaan het bevoegde personeel dat werkzaamheden of activiteiten uitvoert in de inrichting van Infrabel en op de spoorweginfrastructuur in het bijzonder en dat de verantwoordelijkheden van een ploegbaas heeft, ten minste voor wat betreft de risico’s eigen aan de infrastructuur van Infrabel in het algemeen en aan de spoorweginfrastructuur in het bijzonder en voor wat betreft de toepassing van de veiligheidsmaatregelen.</a:t>
            </a:r>
            <a:endParaRPr lang="nl-BE" sz="1400" noProof="0" dirty="0">
              <a:solidFill>
                <a:schemeClr val="accent2"/>
              </a:solidFill>
              <a:latin typeface="+mn-lt"/>
            </a:endParaRPr>
          </a:p>
        </p:txBody>
      </p:sp>
      <p:sp>
        <p:nvSpPr>
          <p:cNvPr id="14" name="TextBox 13"/>
          <p:cNvSpPr txBox="1"/>
          <p:nvPr/>
        </p:nvSpPr>
        <p:spPr>
          <a:xfrm>
            <a:off x="3622542" y="2636912"/>
            <a:ext cx="7514018" cy="3337084"/>
          </a:xfrm>
          <a:prstGeom prst="roundRect">
            <a:avLst/>
          </a:prstGeom>
          <a:noFill/>
          <a:ln w="12700">
            <a:solidFill>
              <a:schemeClr val="accent1"/>
            </a:solidFill>
            <a:prstDash val="dash"/>
          </a:ln>
        </p:spPr>
        <p:txBody>
          <a:bodyPr wrap="square" rtlCol="0">
            <a:spAutoFit/>
          </a:bodyPr>
          <a:lstStyle/>
          <a:p>
            <a:pPr marL="285750" indent="-285750" algn="l">
              <a:spcAft>
                <a:spcPts val="1200"/>
              </a:spcAft>
              <a:buClr>
                <a:srgbClr val="00B0F0"/>
              </a:buClr>
              <a:buFont typeface="Arial" panose="020B0604020202020204" pitchFamily="34" charset="0"/>
              <a:buChar char="•"/>
            </a:pPr>
            <a:r>
              <a:rPr lang="nl-BE" sz="1400" b="0" i="0" u="none" strike="noStrike" baseline="0" noProof="0" dirty="0">
                <a:solidFill>
                  <a:srgbClr val="213A53"/>
                </a:solidFill>
                <a:latin typeface="Calibri" panose="020F0502020204030204" pitchFamily="34" charset="0"/>
              </a:rPr>
              <a:t>Hij/zij is verantwoordelijk voor het uitvoeren van de voorziene veiligheidsmaatregelen;</a:t>
            </a:r>
          </a:p>
          <a:p>
            <a:pPr marL="285750" indent="-285750" algn="l">
              <a:spcAft>
                <a:spcPts val="1200"/>
              </a:spcAft>
              <a:buClr>
                <a:srgbClr val="00B0F0"/>
              </a:buClr>
              <a:buFont typeface="Arial" panose="020B0604020202020204" pitchFamily="34" charset="0"/>
              <a:buChar char="•"/>
            </a:pPr>
            <a:r>
              <a:rPr lang="nl-BE" sz="1400" b="0" i="0" u="none" strike="noStrike" baseline="0" noProof="0" dirty="0">
                <a:solidFill>
                  <a:srgbClr val="213A53"/>
                </a:solidFill>
                <a:latin typeface="Calibri" panose="020F0502020204030204" pitchFamily="34" charset="0"/>
              </a:rPr>
              <a:t>Hij/zij staat in voor de briefing van het personeel van de aannemers, dienstverleners en eventuele onderaannemers. De leider van het werk deelt onder andere de veiligheidsmaatregelen en de richtlijnen betreffende het automatisch aankondigingssysteem ATWS mee;</a:t>
            </a:r>
          </a:p>
          <a:p>
            <a:pPr marL="285750" indent="-285750" algn="l">
              <a:spcAft>
                <a:spcPts val="1200"/>
              </a:spcAft>
              <a:buClr>
                <a:srgbClr val="00B0F0"/>
              </a:buClr>
              <a:buFont typeface="Arial" panose="020B0604020202020204" pitchFamily="34" charset="0"/>
              <a:buChar char="•"/>
            </a:pPr>
            <a:r>
              <a:rPr lang="nl-BE" sz="1400" b="0" i="0" u="none" strike="noStrike" baseline="0" noProof="0" dirty="0">
                <a:solidFill>
                  <a:srgbClr val="213A53"/>
                </a:solidFill>
                <a:latin typeface="Calibri" panose="020F0502020204030204" pitchFamily="34" charset="0"/>
              </a:rPr>
              <a:t>Hij/zij controleert of elke werknemer/</a:t>
            </a:r>
            <a:r>
              <a:rPr lang="nl-BE" sz="1400" noProof="0" dirty="0">
                <a:solidFill>
                  <a:srgbClr val="213A53"/>
                </a:solidFill>
                <a:latin typeface="Calibri" panose="020F0502020204030204" pitchFamily="34" charset="0"/>
              </a:rPr>
              <a:t>elke operator</a:t>
            </a:r>
            <a:r>
              <a:rPr lang="nl-BE" sz="1400" b="0" i="0" u="none" strike="noStrike" baseline="0" noProof="0" dirty="0">
                <a:solidFill>
                  <a:srgbClr val="213A53"/>
                </a:solidFill>
                <a:latin typeface="Calibri" panose="020F0502020204030204" pitchFamily="34" charset="0"/>
              </a:rPr>
              <a:t> over voldoende hoorbaarheid beschikt;</a:t>
            </a:r>
          </a:p>
          <a:p>
            <a:pPr marL="285750" indent="-285750" algn="l">
              <a:spcAft>
                <a:spcPts val="1200"/>
              </a:spcAft>
              <a:buClr>
                <a:srgbClr val="00B0F0"/>
              </a:buClr>
              <a:buFont typeface="Arial" panose="020B0604020202020204" pitchFamily="34" charset="0"/>
              <a:buChar char="•"/>
            </a:pPr>
            <a:r>
              <a:rPr lang="nl-BE" sz="1400" b="0" i="0" u="none" strike="noStrike" baseline="0" noProof="0" dirty="0">
                <a:solidFill>
                  <a:srgbClr val="213A53"/>
                </a:solidFill>
                <a:latin typeface="Calibri" panose="020F0502020204030204" pitchFamily="34" charset="0"/>
              </a:rPr>
              <a:t>Hij/zij controleert of elke werknemer/elke operator de bepalingen naleeft met betrekking tot het gebruik van het automatisch aankondigingssysteem ATWS;</a:t>
            </a:r>
          </a:p>
          <a:p>
            <a:pPr marL="285750" indent="-285750" algn="l">
              <a:spcAft>
                <a:spcPts val="1200"/>
              </a:spcAft>
              <a:buClr>
                <a:srgbClr val="00B0F0"/>
              </a:buClr>
              <a:buFont typeface="Arial" panose="020B0604020202020204" pitchFamily="34" charset="0"/>
              <a:buChar char="•"/>
            </a:pPr>
            <a:r>
              <a:rPr lang="nl-BE" sz="1400" b="0" i="0" u="none" strike="noStrike" baseline="0" noProof="0" dirty="0">
                <a:solidFill>
                  <a:srgbClr val="213A53"/>
                </a:solidFill>
                <a:latin typeface="Calibri" panose="020F0502020204030204" pitchFamily="34" charset="0"/>
              </a:rPr>
              <a:t>Hij/zij valideert de tests voor aanvang van de activiteiten;</a:t>
            </a:r>
          </a:p>
          <a:p>
            <a:pPr marL="285750" indent="-285750" algn="l">
              <a:spcAft>
                <a:spcPts val="1200"/>
              </a:spcAft>
              <a:buClr>
                <a:srgbClr val="00B0F0"/>
              </a:buClr>
              <a:buFont typeface="Arial" panose="020B0604020202020204" pitchFamily="34" charset="0"/>
              <a:buChar char="•"/>
            </a:pPr>
            <a:r>
              <a:rPr lang="nl-BE" sz="1400" b="0" i="0" u="none" strike="noStrike" baseline="0" noProof="0" dirty="0">
                <a:solidFill>
                  <a:srgbClr val="213A53"/>
                </a:solidFill>
                <a:latin typeface="Calibri" panose="020F0502020204030204" pitchFamily="34" charset="0"/>
              </a:rPr>
              <a:t>Hij/zij neemt de gepaste maatregelen bij eventuele incidenten/storingen.</a:t>
            </a:r>
            <a:endParaRPr lang="nl-BE" sz="1400" noProof="0" dirty="0">
              <a:solidFill>
                <a:schemeClr val="accent2"/>
              </a:solidFill>
              <a:latin typeface="+mn-lt"/>
            </a:endParaRPr>
          </a:p>
        </p:txBody>
      </p:sp>
      <p:sp>
        <p:nvSpPr>
          <p:cNvPr id="15" name="Rechthoek 41"/>
          <p:cNvSpPr>
            <a:spLocks noChangeArrowheads="1"/>
          </p:cNvSpPr>
          <p:nvPr/>
        </p:nvSpPr>
        <p:spPr bwMode="auto">
          <a:xfrm>
            <a:off x="676219" y="2341559"/>
            <a:ext cx="1375892" cy="360363"/>
          </a:xfrm>
          <a:prstGeom prst="rect">
            <a:avLst/>
          </a:prstGeom>
          <a:solidFill>
            <a:schemeClr val="bg1">
              <a:lumMod val="65000"/>
            </a:schemeClr>
          </a:solidFill>
          <a:ln w="31750" algn="ctr">
            <a:noFill/>
            <a:round/>
            <a:headEnd/>
            <a:tailEnd/>
          </a:ln>
        </p:spPr>
        <p:txBody>
          <a:bodyPr wrap="none" anchor="ctr"/>
          <a:lstStyle/>
          <a:p>
            <a:pPr algn="ctr"/>
            <a:r>
              <a:rPr lang="nl-BE" sz="800" b="1" noProof="0" dirty="0">
                <a:solidFill>
                  <a:schemeClr val="bg1"/>
                </a:solidFill>
              </a:rPr>
              <a:t>LEIDER VAN HET WERK – </a:t>
            </a:r>
          </a:p>
          <a:p>
            <a:pPr algn="ctr"/>
            <a:r>
              <a:rPr lang="nl-BE" sz="800" b="1" noProof="0" dirty="0">
                <a:solidFill>
                  <a:schemeClr val="bg1"/>
                </a:solidFill>
              </a:rPr>
              <a:t>VV AANNEMER</a:t>
            </a:r>
          </a:p>
        </p:txBody>
      </p:sp>
      <p:sp>
        <p:nvSpPr>
          <p:cNvPr id="11" name="Text Placeholder 2">
            <a:extLst>
              <a:ext uri="{FF2B5EF4-FFF2-40B4-BE49-F238E27FC236}">
                <a16:creationId xmlns:a16="http://schemas.microsoft.com/office/drawing/2014/main" id="{834D38F6-EACF-4CDE-970D-11F41F023710}"/>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0.3 </a:t>
            </a:r>
            <a:r>
              <a:rPr lang="nl-BE" sz="2400" b="1" i="0" u="none" strike="noStrike" baseline="0" noProof="0" dirty="0">
                <a:solidFill>
                  <a:srgbClr val="0070C1"/>
                </a:solidFill>
                <a:latin typeface="Calibri-Bold"/>
              </a:rPr>
              <a:t>Rol van</a:t>
            </a:r>
            <a:r>
              <a:rPr lang="nl-BE" sz="2400" b="1" noProof="0" dirty="0">
                <a:solidFill>
                  <a:srgbClr val="0070C1"/>
                </a:solidFill>
                <a:latin typeface="Calibri-Bold"/>
              </a:rPr>
              <a:t> de l</a:t>
            </a:r>
            <a:r>
              <a:rPr lang="nl-BE" sz="2400" b="1" i="0" u="none" strike="noStrike" baseline="0" noProof="0" dirty="0">
                <a:solidFill>
                  <a:srgbClr val="0070C1"/>
                </a:solidFill>
                <a:latin typeface="Calibri-Bold"/>
              </a:rPr>
              <a:t>eider van het werk / Verantwoordelijke bediende voor de veiligheid</a:t>
            </a:r>
            <a:endParaRPr lang="nl-BE" sz="2400" b="1" kern="0" noProof="0" dirty="0">
              <a:solidFill>
                <a:srgbClr val="0070C0"/>
              </a:solidFill>
              <a:ea typeface="+mj-ea"/>
              <a:cs typeface="+mj-cs"/>
            </a:endParaRPr>
          </a:p>
        </p:txBody>
      </p:sp>
      <p:pic>
        <p:nvPicPr>
          <p:cNvPr id="9" name="Picture 20">
            <a:extLst>
              <a:ext uri="{FF2B5EF4-FFF2-40B4-BE49-F238E27FC236}">
                <a16:creationId xmlns:a16="http://schemas.microsoft.com/office/drawing/2014/main" id="{0E6D4397-FF99-4BB6-9FDE-A31E3B8C9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332" y="1127565"/>
            <a:ext cx="427665" cy="1128168"/>
          </a:xfrm>
          <a:prstGeom prst="rect">
            <a:avLst/>
          </a:prstGeom>
          <a:ln w="25400">
            <a:noFill/>
          </a:ln>
        </p:spPr>
      </p:pic>
      <p:sp>
        <p:nvSpPr>
          <p:cNvPr id="2" name="Bent Arrow 16">
            <a:extLst>
              <a:ext uri="{FF2B5EF4-FFF2-40B4-BE49-F238E27FC236}">
                <a16:creationId xmlns:a16="http://schemas.microsoft.com/office/drawing/2014/main" id="{87164115-2A0D-F3EA-DCB7-844FD01A233C}"/>
              </a:ext>
            </a:extLst>
          </p:cNvPr>
          <p:cNvSpPr/>
          <p:nvPr/>
        </p:nvSpPr>
        <p:spPr bwMode="auto">
          <a:xfrm flipV="1">
            <a:off x="2999656" y="2636912"/>
            <a:ext cx="395421" cy="750186"/>
          </a:xfrm>
          <a:prstGeom prst="bentArrow">
            <a:avLst>
              <a:gd name="adj1" fmla="val 11807"/>
              <a:gd name="adj2" fmla="val 16754"/>
              <a:gd name="adj3" fmla="val 17304"/>
              <a:gd name="adj4" fmla="val 43750"/>
            </a:avLst>
          </a:prstGeom>
          <a:solidFill>
            <a:schemeClr val="bg2"/>
          </a:solidFill>
          <a:ln w="31750" cap="flat" cmpd="sng" algn="ctr">
            <a:solidFill>
              <a:schemeClr val="bg2"/>
            </a:solidFill>
            <a:prstDash val="solid"/>
            <a:round/>
            <a:headEnd type="none" w="med" len="med"/>
            <a:tailEnd type="none" w="med" len="med"/>
          </a:ln>
          <a:effectLst/>
        </p:spPr>
        <p:txBody>
          <a:bodyPr wrap="none" anchor="ctr"/>
          <a:lstStyle/>
          <a:p>
            <a:pPr algn="ctr">
              <a:defRPr/>
            </a:pPr>
            <a:endParaRPr lang="nl-BE" noProof="0" dirty="0"/>
          </a:p>
        </p:txBody>
      </p:sp>
    </p:spTree>
    <p:extLst>
      <p:ext uri="{BB962C8B-B14F-4D97-AF65-F5344CB8AC3E}">
        <p14:creationId xmlns:p14="http://schemas.microsoft.com/office/powerpoint/2010/main" val="2476941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8"/>
          </p:nvPr>
        </p:nvSpPr>
        <p:spPr>
          <a:xfrm>
            <a:off x="9673619" y="154526"/>
            <a:ext cx="2237175" cy="360363"/>
          </a:xfrm>
        </p:spPr>
        <p:txBody>
          <a:bodyPr/>
          <a:lstStyle/>
          <a:p>
            <a:r>
              <a:rPr lang="nl-BE" noProof="0" dirty="0"/>
              <a:t>0. Inleiding</a:t>
            </a:r>
          </a:p>
        </p:txBody>
      </p:sp>
      <p:sp>
        <p:nvSpPr>
          <p:cNvPr id="12" name="TextBox 11"/>
          <p:cNvSpPr txBox="1"/>
          <p:nvPr/>
        </p:nvSpPr>
        <p:spPr>
          <a:xfrm>
            <a:off x="2279576" y="1192831"/>
            <a:ext cx="8712968" cy="578882"/>
          </a:xfrm>
          <a:prstGeom prst="roundRect">
            <a:avLst/>
          </a:prstGeom>
          <a:noFill/>
          <a:ln w="12700">
            <a:solidFill>
              <a:schemeClr val="accent1"/>
            </a:solidFill>
            <a:prstDash val="dash"/>
          </a:ln>
        </p:spPr>
        <p:txBody>
          <a:bodyPr wrap="square" rtlCol="0">
            <a:spAutoFit/>
          </a:bodyPr>
          <a:lstStyle/>
          <a:p>
            <a:pPr algn="l"/>
            <a:r>
              <a:rPr lang="nl-BE" sz="1400" noProof="0" dirty="0">
                <a:solidFill>
                  <a:srgbClr val="213A53"/>
                </a:solidFill>
                <a:latin typeface="Calibri" panose="020F0502020204030204" pitchFamily="34" charset="0"/>
              </a:rPr>
              <a:t>O</a:t>
            </a:r>
            <a:r>
              <a:rPr lang="nl-BE" sz="1400" b="0" i="0" u="none" strike="noStrike" baseline="0" noProof="0" dirty="0">
                <a:solidFill>
                  <a:srgbClr val="213A53"/>
                </a:solidFill>
                <a:latin typeface="Calibri" panose="020F0502020204030204" pitchFamily="34" charset="0"/>
              </a:rPr>
              <a:t>nder “</a:t>
            </a:r>
            <a:r>
              <a:rPr lang="nl-BE" sz="1400" b="1" i="0" u="none" strike="noStrike" baseline="0" noProof="0" dirty="0">
                <a:solidFill>
                  <a:srgbClr val="213A53"/>
                </a:solidFill>
                <a:latin typeface="Calibri-Bold"/>
              </a:rPr>
              <a:t>bediende aan </a:t>
            </a:r>
            <a:r>
              <a:rPr lang="nl-BE" sz="1400" b="1" noProof="0" dirty="0">
                <a:solidFill>
                  <a:srgbClr val="213A53"/>
                </a:solidFill>
                <a:latin typeface="Calibri-Bold"/>
              </a:rPr>
              <a:t>het werk</a:t>
            </a:r>
            <a:r>
              <a:rPr lang="nl-BE" sz="1400" b="0" i="0" u="none" strike="noStrike" baseline="0" noProof="0" dirty="0">
                <a:solidFill>
                  <a:srgbClr val="213A53"/>
                </a:solidFill>
                <a:latin typeface="Calibri" panose="020F0502020204030204" pitchFamily="34" charset="0"/>
              </a:rPr>
              <a:t>” verstaan we het personeel dat werken of activiteiten uitvoert binnen de installaties van Infrabel en aan de spoorweginfrastructuur in het bijzonder.</a:t>
            </a:r>
            <a:endParaRPr lang="nl-BE" sz="1400" noProof="0" dirty="0">
              <a:solidFill>
                <a:schemeClr val="accent2"/>
              </a:solidFill>
              <a:effectLst/>
              <a:latin typeface="Calibri "/>
              <a:ea typeface="Calibri" panose="020F0502020204030204" pitchFamily="34" charset="0"/>
              <a:cs typeface="Times New Roman" panose="02020603050405020304" pitchFamily="18" charset="0"/>
            </a:endParaRPr>
          </a:p>
        </p:txBody>
      </p:sp>
      <p:sp>
        <p:nvSpPr>
          <p:cNvPr id="14" name="TextBox 13"/>
          <p:cNvSpPr txBox="1"/>
          <p:nvPr/>
        </p:nvSpPr>
        <p:spPr>
          <a:xfrm>
            <a:off x="3791745" y="1949378"/>
            <a:ext cx="7200800" cy="2485787"/>
          </a:xfrm>
          <a:prstGeom prst="roundRect">
            <a:avLst/>
          </a:prstGeom>
          <a:noFill/>
          <a:ln w="12700">
            <a:solidFill>
              <a:schemeClr val="accent1"/>
            </a:solidFill>
            <a:prstDash val="dash"/>
          </a:ln>
        </p:spPr>
        <p:txBody>
          <a:bodyPr wrap="square" rtlCol="0">
            <a:spAutoFit/>
          </a:bodyPr>
          <a:lstStyle/>
          <a:p>
            <a:pPr algn="l">
              <a:lnSpc>
                <a:spcPct val="150000"/>
              </a:lnSpc>
            </a:pPr>
            <a:r>
              <a:rPr lang="nl-BE" sz="1400" b="0" i="0" u="none" strike="noStrike" baseline="0" noProof="0" dirty="0">
                <a:solidFill>
                  <a:srgbClr val="213A53"/>
                </a:solidFill>
                <a:latin typeface="Calibri" panose="020F0502020204030204" pitchFamily="34" charset="0"/>
              </a:rPr>
              <a:t>Van zodra ze het alarmsignaal van het automatisch aankondigingssysteem ATWS ontvangen, moeten de bedienden aan het werk:</a:t>
            </a:r>
          </a:p>
          <a:p>
            <a:pPr marL="285750" indent="-285750" algn="l">
              <a:lnSpc>
                <a:spcPct val="150000"/>
              </a:lnSpc>
              <a:buClr>
                <a:srgbClr val="00B0F0"/>
              </a:buClr>
              <a:buFont typeface="Arial" panose="020B0604020202020204" pitchFamily="34" charset="0"/>
              <a:buChar char="•"/>
            </a:pPr>
            <a:r>
              <a:rPr lang="nl-BE" sz="1400" b="0" i="0" u="none" strike="noStrike" baseline="0" noProof="0" dirty="0">
                <a:solidFill>
                  <a:srgbClr val="213A53"/>
                </a:solidFill>
                <a:latin typeface="Calibri" panose="020F0502020204030204" pitchFamily="34" charset="0"/>
              </a:rPr>
              <a:t>onmiddellijk alle activiteiten, die een indringing kunnen veroorzaken, stopzetten;</a:t>
            </a:r>
          </a:p>
          <a:p>
            <a:pPr marL="285750" indent="-285750" algn="l">
              <a:lnSpc>
                <a:spcPct val="150000"/>
              </a:lnSpc>
              <a:buClr>
                <a:srgbClr val="00B0F0"/>
              </a:buClr>
              <a:buFont typeface="Arial" panose="020B0604020202020204" pitchFamily="34" charset="0"/>
              <a:buChar char="•"/>
            </a:pPr>
            <a:r>
              <a:rPr lang="nl-BE" sz="1400" b="0" i="0" u="none" strike="noStrike" baseline="0" noProof="0" dirty="0">
                <a:solidFill>
                  <a:srgbClr val="213A53"/>
                </a:solidFill>
                <a:latin typeface="Calibri" panose="020F0502020204030204" pitchFamily="34" charset="0"/>
              </a:rPr>
              <a:t>aandachtig blijven en de naderende beweging in het oog houden.</a:t>
            </a:r>
          </a:p>
          <a:p>
            <a:pPr algn="l"/>
            <a:endParaRPr lang="nl-BE" sz="1400" b="0" i="0" u="none" strike="noStrike" baseline="0" noProof="0" dirty="0">
              <a:solidFill>
                <a:srgbClr val="213A53"/>
              </a:solidFill>
              <a:latin typeface="Calibri" panose="020F0502020204030204" pitchFamily="34" charset="0"/>
            </a:endParaRPr>
          </a:p>
          <a:p>
            <a:pPr algn="l"/>
            <a:r>
              <a:rPr lang="nl-BE" sz="1400" b="0" i="0" u="none" strike="noStrike" baseline="0" noProof="0" dirty="0">
                <a:solidFill>
                  <a:srgbClr val="213A53"/>
                </a:solidFill>
                <a:latin typeface="Calibri" panose="020F0502020204030204" pitchFamily="34" charset="0"/>
              </a:rPr>
              <a:t>Alvorens het werk te hervatten, moeten de bedienden aan het werk wachten op de toelating van de leider van het werk en zich ervan vergewissen dat er geen enkele andere beweging in hun nabijheid opduikt of gemeld is.</a:t>
            </a:r>
            <a:endParaRPr lang="nl-BE" sz="1400" noProof="0" dirty="0">
              <a:solidFill>
                <a:schemeClr val="accent2"/>
              </a:solidFill>
              <a:latin typeface="Calibri "/>
            </a:endParaRPr>
          </a:p>
        </p:txBody>
      </p:sp>
      <p:sp>
        <p:nvSpPr>
          <p:cNvPr id="13" name="Rechthoek 35">
            <a:extLst>
              <a:ext uri="{FF2B5EF4-FFF2-40B4-BE49-F238E27FC236}">
                <a16:creationId xmlns:a16="http://schemas.microsoft.com/office/drawing/2014/main" id="{9F42F627-213E-41F1-8FD7-C0C6606800BE}"/>
              </a:ext>
            </a:extLst>
          </p:cNvPr>
          <p:cNvSpPr>
            <a:spLocks noChangeArrowheads="1"/>
          </p:cNvSpPr>
          <p:nvPr/>
        </p:nvSpPr>
        <p:spPr bwMode="auto">
          <a:xfrm>
            <a:off x="496329" y="2577767"/>
            <a:ext cx="1453203" cy="635209"/>
          </a:xfrm>
          <a:prstGeom prst="rect">
            <a:avLst/>
          </a:prstGeom>
          <a:solidFill>
            <a:schemeClr val="bg1">
              <a:lumMod val="65000"/>
            </a:schemeClr>
          </a:solidFill>
          <a:ln w="31750" algn="ctr">
            <a:noFill/>
            <a:round/>
            <a:headEnd/>
            <a:tailEnd/>
          </a:ln>
        </p:spPr>
        <p:txBody>
          <a:bodyPr lIns="0" tIns="0" rIns="0" bIns="0" anchor="ctr"/>
          <a:lstStyle/>
          <a:p>
            <a:pPr algn="ctr"/>
            <a:r>
              <a:rPr lang="nl-BE" sz="800" b="1" noProof="0" dirty="0">
                <a:solidFill>
                  <a:schemeClr val="bg1"/>
                </a:solidFill>
              </a:rPr>
              <a:t>WERKPOST</a:t>
            </a:r>
          </a:p>
          <a:p>
            <a:pPr algn="ctr"/>
            <a:endParaRPr lang="nl-BE" sz="800" b="1" noProof="0" dirty="0">
              <a:solidFill>
                <a:schemeClr val="bg1"/>
              </a:solidFill>
            </a:endParaRPr>
          </a:p>
          <a:p>
            <a:pPr algn="ctr"/>
            <a:r>
              <a:rPr lang="nl-BE" sz="800" b="1" noProof="0" dirty="0">
                <a:solidFill>
                  <a:schemeClr val="bg1"/>
                </a:solidFill>
              </a:rPr>
              <a:t>OPGELEID PERSONEEL</a:t>
            </a:r>
          </a:p>
        </p:txBody>
      </p:sp>
      <p:pic>
        <p:nvPicPr>
          <p:cNvPr id="11" name="Picture 20">
            <a:extLst>
              <a:ext uri="{FF2B5EF4-FFF2-40B4-BE49-F238E27FC236}">
                <a16:creationId xmlns:a16="http://schemas.microsoft.com/office/drawing/2014/main" id="{6CC088AC-CBC8-414E-BE77-B77D9DD97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819" y="1412776"/>
            <a:ext cx="1454225" cy="1073205"/>
          </a:xfrm>
          <a:prstGeom prst="rect">
            <a:avLst/>
          </a:prstGeom>
          <a:ln w="25400">
            <a:noFill/>
          </a:ln>
        </p:spPr>
      </p:pic>
      <p:sp>
        <p:nvSpPr>
          <p:cNvPr id="15" name="Text Placeholder 2">
            <a:extLst>
              <a:ext uri="{FF2B5EF4-FFF2-40B4-BE49-F238E27FC236}">
                <a16:creationId xmlns:a16="http://schemas.microsoft.com/office/drawing/2014/main" id="{434707C1-8AE6-4800-B790-0FFC585F3440}"/>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0.4 </a:t>
            </a:r>
            <a:r>
              <a:rPr lang="nl-BE" sz="2400" b="1" i="0" u="none" strike="noStrike" baseline="0" noProof="0" dirty="0">
                <a:solidFill>
                  <a:srgbClr val="0070C1"/>
                </a:solidFill>
                <a:latin typeface="Calibri-Bold"/>
              </a:rPr>
              <a:t>Rol van de bediende aan het werk</a:t>
            </a:r>
            <a:endParaRPr lang="nl-BE" sz="2400" b="1" kern="0" noProof="0" dirty="0">
              <a:solidFill>
                <a:srgbClr val="0070C0"/>
              </a:solidFill>
              <a:ea typeface="+mj-ea"/>
              <a:cs typeface="+mj-cs"/>
            </a:endParaRPr>
          </a:p>
        </p:txBody>
      </p:sp>
      <p:sp>
        <p:nvSpPr>
          <p:cNvPr id="2" name="Bent Arrow 16">
            <a:extLst>
              <a:ext uri="{FF2B5EF4-FFF2-40B4-BE49-F238E27FC236}">
                <a16:creationId xmlns:a16="http://schemas.microsoft.com/office/drawing/2014/main" id="{135869D2-2EC3-F557-DD14-2A5A8794BA4C}"/>
              </a:ext>
            </a:extLst>
          </p:cNvPr>
          <p:cNvSpPr/>
          <p:nvPr/>
        </p:nvSpPr>
        <p:spPr bwMode="auto">
          <a:xfrm flipV="1">
            <a:off x="3143672" y="2007474"/>
            <a:ext cx="395421" cy="750186"/>
          </a:xfrm>
          <a:prstGeom prst="bentArrow">
            <a:avLst>
              <a:gd name="adj1" fmla="val 11807"/>
              <a:gd name="adj2" fmla="val 16754"/>
              <a:gd name="adj3" fmla="val 17304"/>
              <a:gd name="adj4" fmla="val 43750"/>
            </a:avLst>
          </a:prstGeom>
          <a:solidFill>
            <a:schemeClr val="bg2"/>
          </a:solidFill>
          <a:ln w="31750" cap="flat" cmpd="sng" algn="ctr">
            <a:solidFill>
              <a:schemeClr val="bg2"/>
            </a:solidFill>
            <a:prstDash val="solid"/>
            <a:round/>
            <a:headEnd type="none" w="med" len="med"/>
            <a:tailEnd type="none" w="med" len="med"/>
          </a:ln>
          <a:effectLst/>
        </p:spPr>
        <p:txBody>
          <a:bodyPr wrap="none" anchor="ctr"/>
          <a:lstStyle/>
          <a:p>
            <a:pPr algn="ctr">
              <a:defRPr/>
            </a:pPr>
            <a:endParaRPr lang="nl-BE" noProof="0" dirty="0"/>
          </a:p>
        </p:txBody>
      </p:sp>
    </p:spTree>
    <p:extLst>
      <p:ext uri="{BB962C8B-B14F-4D97-AF65-F5344CB8AC3E}">
        <p14:creationId xmlns:p14="http://schemas.microsoft.com/office/powerpoint/2010/main" val="243310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8"/>
          </p:nvPr>
        </p:nvSpPr>
        <p:spPr>
          <a:xfrm>
            <a:off x="9673619" y="154526"/>
            <a:ext cx="2237175" cy="360363"/>
          </a:xfrm>
        </p:spPr>
        <p:txBody>
          <a:bodyPr/>
          <a:lstStyle/>
          <a:p>
            <a:r>
              <a:rPr lang="nl-BE" noProof="0" dirty="0"/>
              <a:t>0. Inleiding</a:t>
            </a:r>
          </a:p>
        </p:txBody>
      </p:sp>
      <p:sp>
        <p:nvSpPr>
          <p:cNvPr id="12" name="TextBox 11"/>
          <p:cNvSpPr txBox="1"/>
          <p:nvPr/>
        </p:nvSpPr>
        <p:spPr>
          <a:xfrm>
            <a:off x="1775520" y="1192831"/>
            <a:ext cx="9217024" cy="340519"/>
          </a:xfrm>
          <a:prstGeom prst="roundRect">
            <a:avLst/>
          </a:prstGeom>
          <a:noFill/>
          <a:ln w="12700">
            <a:solidFill>
              <a:schemeClr val="accent1"/>
            </a:solidFill>
            <a:prstDash val="dash"/>
          </a:ln>
        </p:spPr>
        <p:txBody>
          <a:bodyPr wrap="square" rtlCol="0">
            <a:spAutoFit/>
          </a:bodyPr>
          <a:lstStyle/>
          <a:p>
            <a:pPr algn="l"/>
            <a:r>
              <a:rPr lang="nl-BE" sz="1400" b="0" i="0" u="none" strike="noStrike" baseline="0" noProof="0" dirty="0">
                <a:solidFill>
                  <a:srgbClr val="213A53"/>
                </a:solidFill>
                <a:latin typeface="Calibri" panose="020F0502020204030204" pitchFamily="34" charset="0"/>
              </a:rPr>
              <a:t>De installatie van het automatisch aankondigingssysteem ATWS </a:t>
            </a:r>
            <a:r>
              <a:rPr lang="nl-BE" sz="1400" b="1" i="0" u="none" strike="noStrike" baseline="0" noProof="0" dirty="0">
                <a:solidFill>
                  <a:srgbClr val="213A53"/>
                </a:solidFill>
                <a:latin typeface="Calibri-Bold"/>
              </a:rPr>
              <a:t>kan enkel uitgevoerd worden door erkende installateurs</a:t>
            </a:r>
            <a:r>
              <a:rPr lang="nl-BE" sz="1400" noProof="0" dirty="0">
                <a:solidFill>
                  <a:schemeClr val="accent2"/>
                </a:solidFill>
                <a:latin typeface="+mn-lt"/>
              </a:rPr>
              <a:t>. </a:t>
            </a:r>
          </a:p>
        </p:txBody>
      </p:sp>
      <p:sp>
        <p:nvSpPr>
          <p:cNvPr id="14" name="TextBox 13"/>
          <p:cNvSpPr txBox="1"/>
          <p:nvPr/>
        </p:nvSpPr>
        <p:spPr>
          <a:xfrm>
            <a:off x="3469365" y="2091340"/>
            <a:ext cx="7523179" cy="3183850"/>
          </a:xfrm>
          <a:prstGeom prst="roundRect">
            <a:avLst/>
          </a:prstGeom>
          <a:noFill/>
          <a:ln w="12700">
            <a:solidFill>
              <a:schemeClr val="accent1"/>
            </a:solidFill>
            <a:prstDash val="dash"/>
          </a:ln>
        </p:spPr>
        <p:txBody>
          <a:bodyPr wrap="square" rtlCol="0">
            <a:spAutoFit/>
          </a:bodyPr>
          <a:lstStyle/>
          <a:p>
            <a:pPr algn="just">
              <a:defRPr/>
            </a:pPr>
            <a:r>
              <a:rPr lang="nl-BE" sz="1400" noProof="0" dirty="0">
                <a:solidFill>
                  <a:schemeClr val="accent2"/>
                </a:solidFill>
                <a:latin typeface="+mn-lt"/>
              </a:rPr>
              <a:t>De erkend installateur:</a:t>
            </a:r>
          </a:p>
          <a:p>
            <a:pPr algn="just">
              <a:defRPr/>
            </a:pPr>
            <a:endParaRPr lang="nl-BE" sz="1400" noProof="0" dirty="0">
              <a:solidFill>
                <a:schemeClr val="accent2"/>
              </a:solidFill>
              <a:latin typeface="+mn-lt"/>
            </a:endParaRPr>
          </a:p>
          <a:p>
            <a:pPr marL="285750" indent="-285750" algn="l">
              <a:spcAft>
                <a:spcPts val="600"/>
              </a:spcAft>
              <a:buClr>
                <a:schemeClr val="bg2"/>
              </a:buClr>
              <a:buFont typeface="Arial" panose="020B0604020202020204" pitchFamily="34" charset="0"/>
              <a:buChar char="•"/>
            </a:pPr>
            <a:r>
              <a:rPr lang="nl-BE" sz="1400" b="0" i="0" u="none" strike="noStrike" baseline="0" noProof="0" dirty="0">
                <a:solidFill>
                  <a:srgbClr val="213A53"/>
                </a:solidFill>
                <a:latin typeface="Calibri" panose="020F0502020204030204" pitchFamily="34" charset="0"/>
              </a:rPr>
              <a:t>is verantwoordelijk voor de installatie en de wegname van de detectiesystemen voor naderende of zich verwijderende spoorvoertuigen, het bedieningstoestel en voor de toestellen die het alarm geven;</a:t>
            </a:r>
          </a:p>
          <a:p>
            <a:pPr marL="285750" indent="-285750" algn="l">
              <a:lnSpc>
                <a:spcPct val="150000"/>
              </a:lnSpc>
              <a:spcAft>
                <a:spcPts val="600"/>
              </a:spcAft>
              <a:buClr>
                <a:schemeClr val="bg2"/>
              </a:buClr>
              <a:buFont typeface="Arial" panose="020B0604020202020204" pitchFamily="34" charset="0"/>
              <a:buChar char="•"/>
            </a:pPr>
            <a:r>
              <a:rPr lang="nl-BE" sz="1400" b="0" i="0" u="none" strike="noStrike" baseline="0" noProof="0" dirty="0">
                <a:solidFill>
                  <a:srgbClr val="213A53"/>
                </a:solidFill>
                <a:latin typeface="Calibri" panose="020F0502020204030204" pitchFamily="34" charset="0"/>
              </a:rPr>
              <a:t>is verantwoordelijk voor het opstarten van het automatisch aankondigingssysteem ATWS;</a:t>
            </a:r>
          </a:p>
          <a:p>
            <a:pPr marL="285750" indent="-285750" algn="l">
              <a:lnSpc>
                <a:spcPct val="150000"/>
              </a:lnSpc>
              <a:spcAft>
                <a:spcPts val="600"/>
              </a:spcAft>
              <a:buClr>
                <a:schemeClr val="bg2"/>
              </a:buClr>
              <a:buFont typeface="Arial" panose="020B0604020202020204" pitchFamily="34" charset="0"/>
              <a:buChar char="•"/>
            </a:pPr>
            <a:r>
              <a:rPr lang="nl-BE" sz="1400" b="0" i="0" u="none" strike="noStrike" baseline="0" noProof="0" dirty="0">
                <a:solidFill>
                  <a:srgbClr val="213A53"/>
                </a:solidFill>
                <a:latin typeface="Calibri" panose="020F0502020204030204" pitchFamily="34" charset="0"/>
              </a:rPr>
              <a:t>voert de opstarttesten van het systeem uit voor de aanvang van de activiteiten;</a:t>
            </a:r>
          </a:p>
          <a:p>
            <a:pPr marL="285750" indent="-285750" algn="l">
              <a:lnSpc>
                <a:spcPct val="150000"/>
              </a:lnSpc>
              <a:spcAft>
                <a:spcPts val="600"/>
              </a:spcAft>
              <a:buClr>
                <a:schemeClr val="bg2"/>
              </a:buClr>
              <a:buFont typeface="Arial" panose="020B0604020202020204" pitchFamily="34" charset="0"/>
              <a:buChar char="•"/>
            </a:pPr>
            <a:r>
              <a:rPr lang="nl-BE" sz="1400" b="0" i="0" u="none" strike="noStrike" spc="-20" noProof="0" dirty="0">
                <a:solidFill>
                  <a:srgbClr val="213A53"/>
                </a:solidFill>
                <a:latin typeface="Calibri" panose="020F0502020204030204" pitchFamily="34" charset="0"/>
              </a:rPr>
              <a:t>neemt de gepaste maatregelen bij storingen van het automatisch aankondigingssysteem ATWS;</a:t>
            </a:r>
          </a:p>
          <a:p>
            <a:pPr marL="285750" indent="-285750" algn="l">
              <a:spcAft>
                <a:spcPts val="600"/>
              </a:spcAft>
              <a:buClr>
                <a:schemeClr val="bg2"/>
              </a:buClr>
              <a:buFont typeface="Arial" panose="020B0604020202020204" pitchFamily="34" charset="0"/>
              <a:buChar char="•"/>
            </a:pPr>
            <a:r>
              <a:rPr lang="nl-BE" sz="1400" b="0" i="0" u="none" strike="noStrike" baseline="0" noProof="0" dirty="0">
                <a:solidFill>
                  <a:srgbClr val="213A53"/>
                </a:solidFill>
                <a:latin typeface="Calibri" panose="020F0502020204030204" pitchFamily="34" charset="0"/>
              </a:rPr>
              <a:t>voorziet in de opleiding en ondersteuning van het personeel van de gebruiker van het automatisch aankondigingssysteem ATWS.</a:t>
            </a:r>
          </a:p>
        </p:txBody>
      </p:sp>
      <p:sp>
        <p:nvSpPr>
          <p:cNvPr id="13" name="Rechthoek 35">
            <a:extLst>
              <a:ext uri="{FF2B5EF4-FFF2-40B4-BE49-F238E27FC236}">
                <a16:creationId xmlns:a16="http://schemas.microsoft.com/office/drawing/2014/main" id="{9F42F627-213E-41F1-8FD7-C0C6606800BE}"/>
              </a:ext>
            </a:extLst>
          </p:cNvPr>
          <p:cNvSpPr>
            <a:spLocks noChangeArrowheads="1"/>
          </p:cNvSpPr>
          <p:nvPr/>
        </p:nvSpPr>
        <p:spPr bwMode="auto">
          <a:xfrm>
            <a:off x="682872" y="2557435"/>
            <a:ext cx="1080120" cy="360239"/>
          </a:xfrm>
          <a:prstGeom prst="rect">
            <a:avLst/>
          </a:prstGeom>
          <a:solidFill>
            <a:schemeClr val="bg1">
              <a:lumMod val="65000"/>
            </a:schemeClr>
          </a:solidFill>
          <a:ln w="31750" algn="ctr">
            <a:noFill/>
            <a:round/>
            <a:headEnd/>
            <a:tailEnd/>
          </a:ln>
        </p:spPr>
        <p:txBody>
          <a:bodyPr lIns="0" tIns="0" rIns="0" bIns="0" anchor="ctr"/>
          <a:lstStyle/>
          <a:p>
            <a:pPr algn="ctr"/>
            <a:r>
              <a:rPr lang="nl-BE" sz="800" b="1" cap="all" noProof="0" dirty="0">
                <a:solidFill>
                  <a:schemeClr val="bg1"/>
                </a:solidFill>
              </a:rPr>
              <a:t>ERKEND Installateur</a:t>
            </a:r>
          </a:p>
        </p:txBody>
      </p:sp>
      <p:pic>
        <p:nvPicPr>
          <p:cNvPr id="16" name="Picture 14">
            <a:extLst>
              <a:ext uri="{FF2B5EF4-FFF2-40B4-BE49-F238E27FC236}">
                <a16:creationId xmlns:a16="http://schemas.microsoft.com/office/drawing/2014/main" id="{786289BC-74FF-4929-9F14-50D305C2B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250" y="1368772"/>
            <a:ext cx="474412" cy="1117700"/>
          </a:xfrm>
          <a:prstGeom prst="rect">
            <a:avLst/>
          </a:prstGeom>
          <a:ln w="25400">
            <a:noFill/>
          </a:ln>
        </p:spPr>
      </p:pic>
      <p:pic>
        <p:nvPicPr>
          <p:cNvPr id="18" name="Image 17" descr="Une image contenant diagramme&#10;&#10;Description générée automatiquement">
            <a:extLst>
              <a:ext uri="{FF2B5EF4-FFF2-40B4-BE49-F238E27FC236}">
                <a16:creationId xmlns:a16="http://schemas.microsoft.com/office/drawing/2014/main" id="{7CF21850-0BBC-40C0-AA23-6F8D5919A85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33061" r="34897"/>
          <a:stretch/>
        </p:blipFill>
        <p:spPr>
          <a:xfrm>
            <a:off x="962250" y="1838134"/>
            <a:ext cx="328510" cy="506413"/>
          </a:xfrm>
          <a:prstGeom prst="rect">
            <a:avLst/>
          </a:prstGeom>
        </p:spPr>
      </p:pic>
      <p:pic>
        <p:nvPicPr>
          <p:cNvPr id="19" name="Picture 2" descr="Agrément à la certification - Iperia">
            <a:extLst>
              <a:ext uri="{FF2B5EF4-FFF2-40B4-BE49-F238E27FC236}">
                <a16:creationId xmlns:a16="http://schemas.microsoft.com/office/drawing/2014/main" id="{03BE8BF5-6AC8-4723-8EE2-204D514B7D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9628" y="1715068"/>
            <a:ext cx="416450" cy="403956"/>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2">
            <a:extLst>
              <a:ext uri="{FF2B5EF4-FFF2-40B4-BE49-F238E27FC236}">
                <a16:creationId xmlns:a16="http://schemas.microsoft.com/office/drawing/2014/main" id="{6650ED63-56F7-41DE-B857-9EFB7CFFBB22}"/>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0.5 </a:t>
            </a:r>
            <a:r>
              <a:rPr lang="nl-BE" sz="2400" b="1" i="0" u="none" strike="noStrike" baseline="0" noProof="0" dirty="0">
                <a:solidFill>
                  <a:srgbClr val="0070C1"/>
                </a:solidFill>
                <a:latin typeface="Calibri-Bold"/>
              </a:rPr>
              <a:t>Rol van de erkend installateur</a:t>
            </a:r>
            <a:endParaRPr lang="nl-BE" sz="2400" b="1" kern="0" noProof="0" dirty="0">
              <a:solidFill>
                <a:srgbClr val="0070C0"/>
              </a:solidFill>
              <a:ea typeface="+mj-ea"/>
              <a:cs typeface="+mj-cs"/>
            </a:endParaRPr>
          </a:p>
        </p:txBody>
      </p:sp>
      <p:sp>
        <p:nvSpPr>
          <p:cNvPr id="2" name="Bent Arrow 16">
            <a:extLst>
              <a:ext uri="{FF2B5EF4-FFF2-40B4-BE49-F238E27FC236}">
                <a16:creationId xmlns:a16="http://schemas.microsoft.com/office/drawing/2014/main" id="{8DB403A1-852A-614F-DCC9-5F1D9E40AE41}"/>
              </a:ext>
            </a:extLst>
          </p:cNvPr>
          <p:cNvSpPr/>
          <p:nvPr/>
        </p:nvSpPr>
        <p:spPr bwMode="auto">
          <a:xfrm flipV="1">
            <a:off x="2822791" y="2119024"/>
            <a:ext cx="395421" cy="750186"/>
          </a:xfrm>
          <a:prstGeom prst="bentArrow">
            <a:avLst>
              <a:gd name="adj1" fmla="val 11807"/>
              <a:gd name="adj2" fmla="val 16754"/>
              <a:gd name="adj3" fmla="val 17304"/>
              <a:gd name="adj4" fmla="val 43750"/>
            </a:avLst>
          </a:prstGeom>
          <a:solidFill>
            <a:schemeClr val="bg2"/>
          </a:solidFill>
          <a:ln w="31750" cap="flat" cmpd="sng" algn="ctr">
            <a:solidFill>
              <a:schemeClr val="bg2"/>
            </a:solidFill>
            <a:prstDash val="solid"/>
            <a:round/>
            <a:headEnd type="none" w="med" len="med"/>
            <a:tailEnd type="none" w="med" len="med"/>
          </a:ln>
          <a:effectLst/>
        </p:spPr>
        <p:txBody>
          <a:bodyPr wrap="none" anchor="ctr"/>
          <a:lstStyle/>
          <a:p>
            <a:pPr algn="ctr">
              <a:defRPr/>
            </a:pPr>
            <a:endParaRPr lang="nl-BE" noProof="0" dirty="0"/>
          </a:p>
        </p:txBody>
      </p:sp>
    </p:spTree>
    <p:extLst>
      <p:ext uri="{BB962C8B-B14F-4D97-AF65-F5344CB8AC3E}">
        <p14:creationId xmlns:p14="http://schemas.microsoft.com/office/powerpoint/2010/main" val="2466513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8"/>
          </p:nvPr>
        </p:nvSpPr>
        <p:spPr>
          <a:xfrm>
            <a:off x="9673619" y="154526"/>
            <a:ext cx="2237175" cy="360363"/>
          </a:xfrm>
        </p:spPr>
        <p:txBody>
          <a:bodyPr/>
          <a:lstStyle/>
          <a:p>
            <a:r>
              <a:rPr lang="nl-BE" noProof="0" dirty="0"/>
              <a:t>0. Inleiding</a:t>
            </a:r>
          </a:p>
        </p:txBody>
      </p:sp>
      <p:sp>
        <p:nvSpPr>
          <p:cNvPr id="12" name="TextBox 11"/>
          <p:cNvSpPr txBox="1"/>
          <p:nvPr/>
        </p:nvSpPr>
        <p:spPr>
          <a:xfrm>
            <a:off x="2279576" y="1282323"/>
            <a:ext cx="8784976" cy="5465326"/>
          </a:xfrm>
          <a:prstGeom prst="roundRect">
            <a:avLst/>
          </a:prstGeom>
          <a:noFill/>
          <a:ln w="12700">
            <a:solidFill>
              <a:schemeClr val="accent1"/>
            </a:solidFill>
            <a:prstDash val="dash"/>
          </a:ln>
        </p:spPr>
        <p:txBody>
          <a:bodyPr wrap="square" rtlCol="0">
            <a:spAutoFit/>
          </a:bodyPr>
          <a:lstStyle/>
          <a:p>
            <a:pPr marL="72000" algn="l">
              <a:spcBef>
                <a:spcPts val="600"/>
              </a:spcBef>
              <a:spcAft>
                <a:spcPts val="1200"/>
              </a:spcAft>
            </a:pPr>
            <a:r>
              <a:rPr lang="nl-BE" sz="1400" b="0" i="0" u="none" strike="noStrike" baseline="0" noProof="0" dirty="0">
                <a:solidFill>
                  <a:srgbClr val="213A53"/>
                </a:solidFill>
                <a:latin typeface="Calibri" panose="020F0502020204030204" pitchFamily="34" charset="0"/>
              </a:rPr>
              <a:t>De operatoren van werktuigen:</a:t>
            </a:r>
          </a:p>
          <a:p>
            <a:pPr marL="285750" indent="-285750" algn="l">
              <a:spcBef>
                <a:spcPts val="600"/>
              </a:spcBef>
              <a:spcAft>
                <a:spcPts val="1200"/>
              </a:spcAft>
              <a:buClr>
                <a:schemeClr val="bg2"/>
              </a:buClr>
              <a:buFont typeface="Arial" panose="020B0604020202020204" pitchFamily="34" charset="0"/>
              <a:buChar char="•"/>
            </a:pPr>
            <a:r>
              <a:rPr lang="nl-BE" sz="1400" noProof="0" dirty="0">
                <a:solidFill>
                  <a:srgbClr val="213A53"/>
                </a:solidFill>
                <a:latin typeface="+mn-lt"/>
              </a:rPr>
              <a:t>Z</a:t>
            </a:r>
            <a:r>
              <a:rPr lang="nl-BE" sz="1400" b="0" i="0" u="none" strike="noStrike" baseline="0" noProof="0" dirty="0">
                <a:solidFill>
                  <a:srgbClr val="213A53"/>
                </a:solidFill>
                <a:latin typeface="+mn-lt"/>
              </a:rPr>
              <a:t>ijn </a:t>
            </a:r>
            <a:r>
              <a:rPr lang="nl-BE" sz="1400" b="1" i="0" u="none" strike="noStrike" baseline="0" noProof="0" dirty="0">
                <a:solidFill>
                  <a:srgbClr val="213A53"/>
                </a:solidFill>
                <a:latin typeface="+mn-lt"/>
              </a:rPr>
              <a:t>opgeleid inzake de risico's van rijdende spoorvoertuigen </a:t>
            </a:r>
            <a:r>
              <a:rPr lang="nl-BE" sz="1400" b="0" i="0" u="none" strike="noStrike" baseline="0" noProof="0" dirty="0">
                <a:solidFill>
                  <a:srgbClr val="213A53"/>
                </a:solidFill>
                <a:latin typeface="+mn-lt"/>
              </a:rPr>
              <a:t>en meer specifiek inzake de gevolgen van een aanrijding tussen een spoorvoertuig en een werktuig;</a:t>
            </a:r>
          </a:p>
          <a:p>
            <a:pPr marL="285750" indent="-285750" algn="l">
              <a:spcBef>
                <a:spcPts val="600"/>
              </a:spcBef>
              <a:spcAft>
                <a:spcPts val="1200"/>
              </a:spcAft>
              <a:buClr>
                <a:schemeClr val="bg2"/>
              </a:buClr>
              <a:buFont typeface="Arial" panose="020B0604020202020204" pitchFamily="34" charset="0"/>
              <a:buChar char="•"/>
            </a:pPr>
            <a:r>
              <a:rPr lang="nl-BE" sz="1400" b="0" i="0" u="none" strike="noStrike" baseline="0" noProof="0" dirty="0">
                <a:solidFill>
                  <a:srgbClr val="213A53"/>
                </a:solidFill>
                <a:latin typeface="+mn-lt"/>
              </a:rPr>
              <a:t>Hebben kennis van de in acht te nemen </a:t>
            </a:r>
            <a:r>
              <a:rPr lang="nl-BE" sz="1400" b="1" i="0" u="none" strike="noStrike" baseline="0" noProof="0" dirty="0">
                <a:solidFill>
                  <a:srgbClr val="213A53"/>
                </a:solidFill>
                <a:latin typeface="+mn-lt"/>
              </a:rPr>
              <a:t>veiligheidsafstanden</a:t>
            </a:r>
            <a:r>
              <a:rPr lang="nl-BE" sz="1400" b="0" i="0" u="none" strike="noStrike" baseline="0" noProof="0" dirty="0">
                <a:solidFill>
                  <a:srgbClr val="213A53"/>
                </a:solidFill>
                <a:latin typeface="+mn-lt"/>
              </a:rPr>
              <a:t> bij het werken en het verplaatsen van werktuigen langs het spoor;</a:t>
            </a:r>
          </a:p>
          <a:p>
            <a:pPr marL="285750" indent="-285750" algn="l">
              <a:spcBef>
                <a:spcPts val="600"/>
              </a:spcBef>
              <a:spcAft>
                <a:spcPts val="1200"/>
              </a:spcAft>
              <a:buClr>
                <a:schemeClr val="bg2"/>
              </a:buClr>
              <a:buFont typeface="Arial" panose="020B0604020202020204" pitchFamily="34" charset="0"/>
              <a:buChar char="•"/>
            </a:pPr>
            <a:r>
              <a:rPr lang="nl-BE" sz="1400" b="0" i="0" u="none" strike="noStrike" baseline="0" noProof="0" dirty="0">
                <a:solidFill>
                  <a:srgbClr val="213A53"/>
                </a:solidFill>
                <a:latin typeface="+mn-lt"/>
              </a:rPr>
              <a:t>Respecteren te allen tijde </a:t>
            </a:r>
            <a:r>
              <a:rPr lang="nl-BE" sz="1400" b="1" i="0" u="none" strike="noStrike" baseline="0" noProof="0" dirty="0">
                <a:solidFill>
                  <a:srgbClr val="213A53"/>
                </a:solidFill>
                <a:latin typeface="+mn-lt"/>
              </a:rPr>
              <a:t>de grenzen van de werfzone die door de verantwoordelijk bediende voor de veiligheid zijn bepaald en op het terrein zijn aangegeven</a:t>
            </a:r>
            <a:r>
              <a:rPr lang="nl-BE" sz="1400" b="0" i="0" u="none" strike="noStrike" baseline="0" noProof="0" dirty="0">
                <a:solidFill>
                  <a:srgbClr val="213A53"/>
                </a:solidFill>
                <a:latin typeface="+mn-lt"/>
              </a:rPr>
              <a:t> (oranje netten, </a:t>
            </a:r>
            <a:r>
              <a:rPr lang="nl-BE" sz="1400" noProof="0" dirty="0">
                <a:solidFill>
                  <a:srgbClr val="213A53"/>
                </a:solidFill>
                <a:latin typeface="+mn-lt"/>
              </a:rPr>
              <a:t>..</a:t>
            </a:r>
            <a:r>
              <a:rPr lang="nl-BE" sz="1400" b="0" i="0" u="none" strike="noStrike" baseline="0" noProof="0" dirty="0">
                <a:solidFill>
                  <a:srgbClr val="213A53"/>
                </a:solidFill>
                <a:latin typeface="+mn-lt"/>
              </a:rPr>
              <a:t>.);</a:t>
            </a:r>
          </a:p>
          <a:p>
            <a:pPr marL="285750" indent="-285750" algn="l">
              <a:spcBef>
                <a:spcPts val="600"/>
              </a:spcBef>
              <a:spcAft>
                <a:spcPts val="1200"/>
              </a:spcAft>
              <a:buClr>
                <a:schemeClr val="bg2"/>
              </a:buClr>
              <a:buFont typeface="Arial" panose="020B0604020202020204" pitchFamily="34" charset="0"/>
              <a:buChar char="•"/>
            </a:pPr>
            <a:r>
              <a:rPr lang="nl-BE" sz="1400" b="1" i="0" u="none" strike="noStrike" baseline="0" noProof="0" dirty="0">
                <a:solidFill>
                  <a:srgbClr val="213A53"/>
                </a:solidFill>
                <a:latin typeface="+mn-lt"/>
              </a:rPr>
              <a:t>Stoppen onmiddellijk alle activiteiten die kunnen leiden tot een indringing type II </a:t>
            </a:r>
            <a:r>
              <a:rPr lang="nl-BE" sz="1400" b="0" i="0" u="sng" strike="noStrike" baseline="0" noProof="0" dirty="0">
                <a:solidFill>
                  <a:srgbClr val="213A53"/>
                </a:solidFill>
                <a:latin typeface="+mn-lt"/>
              </a:rPr>
              <a:t>zodra ze door het automatisch aankondigingssysteem ATWS op de hoogte worden gebracht van naderend verkeer</a:t>
            </a:r>
            <a:r>
              <a:rPr lang="nl-BE" sz="1400" b="0" i="0" u="none" strike="noStrike" baseline="0" noProof="0" dirty="0">
                <a:solidFill>
                  <a:srgbClr val="213A53"/>
                </a:solidFill>
                <a:latin typeface="+mn-lt"/>
              </a:rPr>
              <a:t>;</a:t>
            </a:r>
          </a:p>
          <a:p>
            <a:pPr marL="285750" indent="-285750" algn="l">
              <a:spcBef>
                <a:spcPts val="600"/>
              </a:spcBef>
              <a:spcAft>
                <a:spcPts val="1200"/>
              </a:spcAft>
              <a:buClr>
                <a:schemeClr val="bg2"/>
              </a:buClr>
              <a:buFont typeface="Arial" panose="020B0604020202020204" pitchFamily="34" charset="0"/>
              <a:buChar char="•"/>
            </a:pPr>
            <a:r>
              <a:rPr lang="nl-BE" sz="1400" b="0" i="0" u="none" strike="noStrike" baseline="0" noProof="0" dirty="0">
                <a:solidFill>
                  <a:srgbClr val="213A53"/>
                </a:solidFill>
                <a:latin typeface="+mn-lt"/>
              </a:rPr>
              <a:t>Stoppen onmiddellijk alle activiteiten als ze visueel en/of auditief contact met het automatisch aankondigingssysteem ATWS verliezen;</a:t>
            </a:r>
          </a:p>
          <a:p>
            <a:pPr marL="285750" indent="-285750" algn="l">
              <a:spcBef>
                <a:spcPts val="600"/>
              </a:spcBef>
              <a:spcAft>
                <a:spcPts val="1200"/>
              </a:spcAft>
              <a:buClr>
                <a:schemeClr val="bg2"/>
              </a:buClr>
              <a:buFont typeface="Arial" panose="020B0604020202020204" pitchFamily="34" charset="0"/>
              <a:buChar char="•"/>
            </a:pPr>
            <a:r>
              <a:rPr lang="nl-BE" sz="1400" b="0" i="0" u="none" strike="noStrike" baseline="0" noProof="0" dirty="0">
                <a:solidFill>
                  <a:srgbClr val="213A53"/>
                </a:solidFill>
                <a:latin typeface="+mn-lt"/>
              </a:rPr>
              <a:t>Moeten alle activiteiten stoppen </a:t>
            </a:r>
            <a:r>
              <a:rPr lang="nl-BE" sz="1400" b="0" i="0" u="sng" strike="noStrike" baseline="0" noProof="0" dirty="0">
                <a:solidFill>
                  <a:srgbClr val="213A53"/>
                </a:solidFill>
                <a:latin typeface="+mn-lt"/>
              </a:rPr>
              <a:t>wanneer de stabiliteit van de werktuigen en/of de gemanipuleerde lasten niet langer gegarandeerd kan worden</a:t>
            </a:r>
            <a:r>
              <a:rPr lang="nl-BE" sz="1400" b="0" i="0" u="none" strike="noStrike" baseline="0" noProof="0" dirty="0">
                <a:solidFill>
                  <a:srgbClr val="213A53"/>
                </a:solidFill>
                <a:latin typeface="+mn-lt"/>
              </a:rPr>
              <a:t>;</a:t>
            </a:r>
          </a:p>
          <a:p>
            <a:pPr marL="285750" indent="-285750" algn="l">
              <a:spcBef>
                <a:spcPts val="600"/>
              </a:spcBef>
              <a:spcAft>
                <a:spcPts val="1200"/>
              </a:spcAft>
              <a:buClr>
                <a:schemeClr val="bg2"/>
              </a:buClr>
              <a:buFont typeface="Arial" panose="020B0604020202020204" pitchFamily="34" charset="0"/>
              <a:buChar char="•"/>
            </a:pPr>
            <a:r>
              <a:rPr lang="nl-BE" sz="1400" b="0" i="0" u="none" strike="noStrike" baseline="0" noProof="0" dirty="0">
                <a:solidFill>
                  <a:srgbClr val="213A53"/>
                </a:solidFill>
                <a:latin typeface="+mn-lt"/>
              </a:rPr>
              <a:t>Nemen, als ze over een radio beschikken, deel aan </a:t>
            </a:r>
            <a:r>
              <a:rPr lang="nl-BE" sz="1400" b="1" i="0" u="none" strike="noStrike" baseline="0" noProof="0" dirty="0">
                <a:solidFill>
                  <a:srgbClr val="213A53"/>
                </a:solidFill>
                <a:latin typeface="+mn-lt"/>
              </a:rPr>
              <a:t>regelmatige controles </a:t>
            </a:r>
            <a:r>
              <a:rPr lang="nl-BE" sz="1400" b="0" i="0" u="none" strike="noStrike" baseline="0" noProof="0" dirty="0">
                <a:solidFill>
                  <a:srgbClr val="213A53"/>
                </a:solidFill>
                <a:latin typeface="+mn-lt"/>
              </a:rPr>
              <a:t>van de kwaliteit van de  radioverbinding.</a:t>
            </a:r>
            <a:endParaRPr lang="nl-BE" sz="1400" noProof="0" dirty="0">
              <a:solidFill>
                <a:schemeClr val="accent2"/>
              </a:solidFill>
              <a:latin typeface="+mn-lt"/>
            </a:endParaRPr>
          </a:p>
        </p:txBody>
      </p:sp>
      <p:sp>
        <p:nvSpPr>
          <p:cNvPr id="7" name="Rechthoek 38"/>
          <p:cNvSpPr>
            <a:spLocks noChangeArrowheads="1"/>
          </p:cNvSpPr>
          <p:nvPr/>
        </p:nvSpPr>
        <p:spPr bwMode="auto">
          <a:xfrm>
            <a:off x="119336" y="2996952"/>
            <a:ext cx="1971993" cy="720080"/>
          </a:xfrm>
          <a:prstGeom prst="rect">
            <a:avLst/>
          </a:prstGeom>
          <a:solidFill>
            <a:schemeClr val="bg1">
              <a:lumMod val="65000"/>
            </a:schemeClr>
          </a:solidFill>
          <a:ln w="31750" algn="ctr">
            <a:noFill/>
            <a:round/>
            <a:headEnd/>
            <a:tailEnd/>
          </a:ln>
        </p:spPr>
        <p:txBody>
          <a:bodyPr lIns="0" tIns="0" rIns="0" bIns="0" anchor="ctr"/>
          <a:lstStyle/>
          <a:p>
            <a:pPr algn="ctr"/>
            <a:r>
              <a:rPr lang="nl-BE" sz="800" b="1" noProof="0" dirty="0">
                <a:solidFill>
                  <a:schemeClr val="bg1"/>
                </a:solidFill>
              </a:rPr>
              <a:t>WERKPOST</a:t>
            </a:r>
          </a:p>
          <a:p>
            <a:pPr algn="ctr"/>
            <a:endParaRPr lang="nl-BE" sz="800" b="1" noProof="0" dirty="0">
              <a:solidFill>
                <a:schemeClr val="bg1"/>
              </a:solidFill>
            </a:endParaRPr>
          </a:p>
          <a:p>
            <a:pPr algn="ctr"/>
            <a:r>
              <a:rPr lang="nl-BE" sz="800" b="1" noProof="0" dirty="0">
                <a:solidFill>
                  <a:schemeClr val="bg1"/>
                </a:solidFill>
              </a:rPr>
              <a:t>WERFMACHINES</a:t>
            </a:r>
          </a:p>
        </p:txBody>
      </p:sp>
      <p:pic>
        <p:nvPicPr>
          <p:cNvPr id="13"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12" y="1916832"/>
            <a:ext cx="1373440" cy="816835"/>
          </a:xfrm>
          <a:prstGeom prst="rect">
            <a:avLst/>
          </a:prstGeom>
          <a:ln w="25400">
            <a:noFill/>
          </a:ln>
        </p:spPr>
      </p:pic>
      <p:sp>
        <p:nvSpPr>
          <p:cNvPr id="11" name="Text Placeholder 2">
            <a:extLst>
              <a:ext uri="{FF2B5EF4-FFF2-40B4-BE49-F238E27FC236}">
                <a16:creationId xmlns:a16="http://schemas.microsoft.com/office/drawing/2014/main" id="{BE87900B-DC68-4BB9-A0A7-FB7F8E576A39}"/>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0.6 </a:t>
            </a:r>
            <a:r>
              <a:rPr lang="nl-BE" sz="2400" b="1" i="0" u="none" strike="noStrike" baseline="0" noProof="0" dirty="0">
                <a:solidFill>
                  <a:srgbClr val="0070C1"/>
                </a:solidFill>
                <a:latin typeface="Calibri-Bold"/>
              </a:rPr>
              <a:t>Operatoren van werktuigen: algemene richtlijnen</a:t>
            </a:r>
            <a:endParaRPr lang="nl-BE" sz="2400" b="1" kern="0" noProof="0" dirty="0">
              <a:solidFill>
                <a:srgbClr val="0070C0"/>
              </a:solidFill>
              <a:ea typeface="+mj-ea"/>
              <a:cs typeface="+mj-cs"/>
            </a:endParaRPr>
          </a:p>
        </p:txBody>
      </p:sp>
    </p:spTree>
    <p:extLst>
      <p:ext uri="{BB962C8B-B14F-4D97-AF65-F5344CB8AC3E}">
        <p14:creationId xmlns:p14="http://schemas.microsoft.com/office/powerpoint/2010/main" val="2392377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8443333" cy="4244400"/>
          </a:xfrm>
        </p:spPr>
        <p:txBody>
          <a:bodyPr/>
          <a:lstStyle/>
          <a:p>
            <a:r>
              <a:rPr lang="nl-BE" sz="2000" b="1" noProof="0" dirty="0">
                <a:solidFill>
                  <a:schemeClr val="tx1"/>
                </a:solidFill>
              </a:rPr>
              <a:t>Familieportret</a:t>
            </a:r>
            <a:br>
              <a:rPr lang="nl-BE" sz="2000" b="1" noProof="0" dirty="0">
                <a:solidFill>
                  <a:schemeClr val="tx1"/>
                </a:solidFill>
              </a:rPr>
            </a:br>
            <a:br>
              <a:rPr lang="nl-BE" sz="2800" b="1" noProof="0" dirty="0"/>
            </a:br>
            <a:r>
              <a:rPr lang="nl-BE" sz="2000" b="1" noProof="0" dirty="0">
                <a:solidFill>
                  <a:schemeClr val="tx1"/>
                </a:solidFill>
              </a:rPr>
              <a:t>0. Inleiding</a:t>
            </a:r>
            <a:br>
              <a:rPr lang="nl-BE" sz="2000" b="1" noProof="0" dirty="0">
                <a:solidFill>
                  <a:schemeClr val="tx1"/>
                </a:solidFill>
              </a:rPr>
            </a:br>
            <a:br>
              <a:rPr lang="nl-BE" sz="2000" b="1" noProof="0" dirty="0">
                <a:solidFill>
                  <a:schemeClr val="tx1"/>
                </a:solidFill>
              </a:rPr>
            </a:br>
            <a:r>
              <a:rPr lang="nl-BE" sz="2800" b="1" noProof="0" dirty="0"/>
              <a:t>1. Beschrijving en principe van het automatisch aankondigingssysteem ATWS</a:t>
            </a:r>
          </a:p>
          <a:p>
            <a:br>
              <a:rPr lang="nl-BE" sz="2000" b="1" noProof="0" dirty="0">
                <a:solidFill>
                  <a:schemeClr val="tx1"/>
                </a:solidFill>
              </a:rPr>
            </a:br>
            <a:r>
              <a:rPr lang="nl-BE" sz="2000" b="1" noProof="0" dirty="0">
                <a:solidFill>
                  <a:schemeClr val="tx1"/>
                </a:solidFill>
              </a:rPr>
              <a:t>2. Opstellen van het automatisch aankondigingssysteem ATWS</a:t>
            </a:r>
          </a:p>
          <a:p>
            <a:endParaRPr lang="nl-BE" sz="2000" b="1" noProof="0" dirty="0"/>
          </a:p>
          <a:p>
            <a:r>
              <a:rPr lang="nl-BE" sz="2000" b="1" noProof="0" dirty="0">
                <a:solidFill>
                  <a:schemeClr val="tx1"/>
                </a:solidFill>
              </a:rPr>
              <a:t>3. Opstart van de werken</a:t>
            </a:r>
          </a:p>
          <a:p>
            <a:endParaRPr lang="nl-BE" sz="2000" b="1" noProof="0" dirty="0">
              <a:solidFill>
                <a:schemeClr val="tx1"/>
              </a:solidFill>
            </a:endParaRPr>
          </a:p>
          <a:p>
            <a:r>
              <a:rPr lang="nl-BE" sz="2000" b="1" noProof="0" dirty="0">
                <a:solidFill>
                  <a:schemeClr val="tx1"/>
                </a:solidFill>
              </a:rPr>
              <a:t>4. Incidenten</a:t>
            </a:r>
          </a:p>
          <a:p>
            <a:br>
              <a:rPr lang="nl-BE" sz="2000" noProof="0" dirty="0">
                <a:solidFill>
                  <a:schemeClr val="tx1"/>
                </a:solidFill>
              </a:rPr>
            </a:br>
            <a:endParaRPr lang="nl-BE" sz="2000" noProof="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marL="0" marR="0" lvl="0" indent="0" algn="l" defTabSz="514350" rtl="0" eaLnBrk="1" fontAlgn="auto" latinLnBrk="0" hangingPunct="1">
              <a:lnSpc>
                <a:spcPct val="90000"/>
              </a:lnSpc>
              <a:spcBef>
                <a:spcPct val="0"/>
              </a:spcBef>
              <a:spcAft>
                <a:spcPts val="0"/>
              </a:spcAft>
              <a:buClrTx/>
              <a:buSzTx/>
              <a:buFontTx/>
              <a:buNone/>
              <a:tabLst/>
              <a:defRPr/>
            </a:pPr>
            <a:r>
              <a:rPr kumimoji="0" lang="nl-BE" sz="4800" b="1" i="0" u="none" strike="noStrike" kern="1200" cap="none" spc="0" normalizeH="0" baseline="0" noProof="0" dirty="0">
                <a:ln>
                  <a:noFill/>
                </a:ln>
                <a:solidFill>
                  <a:srgbClr val="000000"/>
                </a:solidFill>
                <a:effectLst/>
                <a:uLnTx/>
                <a:uFillTx/>
                <a:latin typeface="Calibri" panose="020F0502020204030204"/>
                <a:ea typeface="+mj-ea"/>
                <a:cs typeface="Arial" panose="020B0604020202020204" pitchFamily="34" charset="0"/>
              </a:rPr>
              <a:t>Inhoud</a:t>
            </a:r>
          </a:p>
        </p:txBody>
      </p:sp>
    </p:spTree>
    <p:extLst>
      <p:ext uri="{BB962C8B-B14F-4D97-AF65-F5344CB8AC3E}">
        <p14:creationId xmlns:p14="http://schemas.microsoft.com/office/powerpoint/2010/main" val="808517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ACF262-9335-6DFA-CAC0-91150EF8561F}"/>
              </a:ext>
            </a:extLst>
          </p:cNvPr>
          <p:cNvPicPr>
            <a:picLocks noChangeAspect="1"/>
          </p:cNvPicPr>
          <p:nvPr/>
        </p:nvPicPr>
        <p:blipFill>
          <a:blip r:embed="rId2"/>
          <a:stretch>
            <a:fillRect/>
          </a:stretch>
        </p:blipFill>
        <p:spPr>
          <a:xfrm>
            <a:off x="682351" y="1340768"/>
            <a:ext cx="6912768" cy="4375255"/>
          </a:xfrm>
          <a:prstGeom prst="rect">
            <a:avLst/>
          </a:prstGeom>
        </p:spPr>
      </p:pic>
      <p:sp>
        <p:nvSpPr>
          <p:cNvPr id="17" name="Espace réservé du texte 16">
            <a:extLst>
              <a:ext uri="{FF2B5EF4-FFF2-40B4-BE49-F238E27FC236}">
                <a16:creationId xmlns:a16="http://schemas.microsoft.com/office/drawing/2014/main" id="{0CE156B5-522F-48C3-8D33-E96AD603F5A0}"/>
              </a:ext>
            </a:extLst>
          </p:cNvPr>
          <p:cNvSpPr>
            <a:spLocks noGrp="1"/>
          </p:cNvSpPr>
          <p:nvPr>
            <p:ph type="body" sz="quarter" idx="18"/>
          </p:nvPr>
        </p:nvSpPr>
        <p:spPr/>
        <p:txBody>
          <a:bodyPr/>
          <a:lstStyle/>
          <a:p>
            <a:r>
              <a:rPr lang="nl-BE" noProof="0" dirty="0"/>
              <a:t>1. Beschrijving en principe</a:t>
            </a:r>
          </a:p>
        </p:txBody>
      </p:sp>
      <p:sp>
        <p:nvSpPr>
          <p:cNvPr id="7" name="Text Placeholder 2">
            <a:extLst>
              <a:ext uri="{FF2B5EF4-FFF2-40B4-BE49-F238E27FC236}">
                <a16:creationId xmlns:a16="http://schemas.microsoft.com/office/drawing/2014/main" id="{730E8719-0010-4B15-A24D-1578DC1C2E67}"/>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1. Beschrijving</a:t>
            </a:r>
          </a:p>
        </p:txBody>
      </p:sp>
      <p:sp>
        <p:nvSpPr>
          <p:cNvPr id="12" name="ZoneTexte 11">
            <a:extLst>
              <a:ext uri="{FF2B5EF4-FFF2-40B4-BE49-F238E27FC236}">
                <a16:creationId xmlns:a16="http://schemas.microsoft.com/office/drawing/2014/main" id="{21FC8BF3-6814-4D96-85E4-0421635AD066}"/>
              </a:ext>
            </a:extLst>
          </p:cNvPr>
          <p:cNvSpPr txBox="1"/>
          <p:nvPr/>
        </p:nvSpPr>
        <p:spPr>
          <a:xfrm>
            <a:off x="666570" y="5877272"/>
            <a:ext cx="6928549" cy="307777"/>
          </a:xfrm>
          <a:prstGeom prst="rect">
            <a:avLst/>
          </a:prstGeom>
          <a:noFill/>
        </p:spPr>
        <p:txBody>
          <a:bodyPr wrap="square" rtlCol="0">
            <a:spAutoFit/>
          </a:bodyPr>
          <a:lstStyle/>
          <a:p>
            <a:pPr algn="ctr"/>
            <a:r>
              <a:rPr lang="nl-BE" sz="1400" b="1" i="0" u="none" strike="noStrike" baseline="0" noProof="0" dirty="0">
                <a:solidFill>
                  <a:srgbClr val="000000"/>
                </a:solidFill>
                <a:latin typeface="Calibri-Bold"/>
              </a:rPr>
              <a:t>Bron: Schweizer‐Electronic (Minimel Lynx ATWS – Automatic </a:t>
            </a:r>
            <a:r>
              <a:rPr lang="en-GB" sz="1400" b="1" i="0" u="none" strike="noStrike" baseline="0" noProof="0" dirty="0">
                <a:solidFill>
                  <a:srgbClr val="000000"/>
                </a:solidFill>
                <a:latin typeface="Calibri-Bold"/>
              </a:rPr>
              <a:t>Radio Announcement System</a:t>
            </a:r>
            <a:r>
              <a:rPr lang="nl-BE" sz="1400" b="1" i="0" u="none" strike="noStrike" baseline="0" noProof="0" dirty="0">
                <a:solidFill>
                  <a:srgbClr val="0A0A0A"/>
                </a:solidFill>
                <a:latin typeface="Calibri-Bold"/>
              </a:rPr>
              <a:t>)</a:t>
            </a:r>
            <a:endParaRPr lang="nl-BE" sz="1400" b="1" noProof="0" dirty="0">
              <a:latin typeface="+mn-lt"/>
            </a:endParaRPr>
          </a:p>
        </p:txBody>
      </p:sp>
      <p:grpSp>
        <p:nvGrpSpPr>
          <p:cNvPr id="30" name="Groupe 29">
            <a:extLst>
              <a:ext uri="{FF2B5EF4-FFF2-40B4-BE49-F238E27FC236}">
                <a16:creationId xmlns:a16="http://schemas.microsoft.com/office/drawing/2014/main" id="{7B33D77C-F4DB-463A-8D98-EDB53CE25C0F}"/>
              </a:ext>
            </a:extLst>
          </p:cNvPr>
          <p:cNvGrpSpPr/>
          <p:nvPr/>
        </p:nvGrpSpPr>
        <p:grpSpPr>
          <a:xfrm>
            <a:off x="2351584" y="1080124"/>
            <a:ext cx="9721080" cy="3499795"/>
            <a:chOff x="2436446" y="1105889"/>
            <a:chExt cx="9852242" cy="3499795"/>
          </a:xfrm>
        </p:grpSpPr>
        <p:cxnSp>
          <p:nvCxnSpPr>
            <p:cNvPr id="16" name="Connecteur droit 15">
              <a:extLst>
                <a:ext uri="{FF2B5EF4-FFF2-40B4-BE49-F238E27FC236}">
                  <a16:creationId xmlns:a16="http://schemas.microsoft.com/office/drawing/2014/main" id="{FA9B7DCB-9FA3-49C2-9406-D3C9EF316A93}"/>
                </a:ext>
              </a:extLst>
            </p:cNvPr>
            <p:cNvCxnSpPr>
              <a:cxnSpLocks/>
            </p:cNvCxnSpPr>
            <p:nvPr/>
          </p:nvCxnSpPr>
          <p:spPr>
            <a:xfrm flipH="1">
              <a:off x="2436446" y="1916832"/>
              <a:ext cx="5774544" cy="2688852"/>
            </a:xfrm>
            <a:prstGeom prst="line">
              <a:avLst/>
            </a:prstGeom>
            <a:ln w="12700">
              <a:solidFill>
                <a:srgbClr val="213A53"/>
              </a:solidFill>
            </a:ln>
          </p:spPr>
          <p:style>
            <a:lnRef idx="1">
              <a:schemeClr val="accent1"/>
            </a:lnRef>
            <a:fillRef idx="0">
              <a:schemeClr val="accent1"/>
            </a:fillRef>
            <a:effectRef idx="0">
              <a:schemeClr val="accent1"/>
            </a:effectRef>
            <a:fontRef idx="minor">
              <a:schemeClr val="tx1"/>
            </a:fontRef>
          </p:style>
        </p:cxnSp>
        <p:sp>
          <p:nvSpPr>
            <p:cNvPr id="14" name="Légende : encadrée à une bordure 13">
              <a:extLst>
                <a:ext uri="{FF2B5EF4-FFF2-40B4-BE49-F238E27FC236}">
                  <a16:creationId xmlns:a16="http://schemas.microsoft.com/office/drawing/2014/main" id="{D4740410-FEC6-4423-BA14-859ACB637FC3}"/>
                </a:ext>
              </a:extLst>
            </p:cNvPr>
            <p:cNvSpPr/>
            <p:nvPr/>
          </p:nvSpPr>
          <p:spPr>
            <a:xfrm>
              <a:off x="8544272" y="1105889"/>
              <a:ext cx="3744416" cy="936104"/>
            </a:xfrm>
            <a:prstGeom prst="accentCallout1">
              <a:avLst>
                <a:gd name="adj1" fmla="val 18750"/>
                <a:gd name="adj2" fmla="val -8333"/>
                <a:gd name="adj3" fmla="val 340125"/>
                <a:gd name="adj4" fmla="val -185416"/>
              </a:avLst>
            </a:prstGeom>
          </p:spPr>
          <p:style>
            <a:lnRef idx="2">
              <a:schemeClr val="accent2"/>
            </a:lnRef>
            <a:fillRef idx="1">
              <a:schemeClr val="lt1"/>
            </a:fillRef>
            <a:effectRef idx="0">
              <a:schemeClr val="accent2"/>
            </a:effectRef>
            <a:fontRef idx="minor">
              <a:schemeClr val="dk1"/>
            </a:fontRef>
          </p:style>
          <p:txBody>
            <a:bodyPr rtlCol="0" anchor="ctr"/>
            <a:lstStyle/>
            <a:p>
              <a:pPr algn="l"/>
              <a:r>
                <a:rPr lang="nl-BE" sz="1600" b="1" i="0" u="none" strike="noStrike" baseline="0" noProof="0" dirty="0">
                  <a:solidFill>
                    <a:schemeClr val="accent2">
                      <a:lumMod val="75000"/>
                    </a:schemeClr>
                  </a:solidFill>
                  <a:latin typeface="Calibri-Bold"/>
                </a:rPr>
                <a:t>Detectiesystemen voor naderende</a:t>
              </a:r>
            </a:p>
            <a:p>
              <a:pPr algn="l"/>
              <a:r>
                <a:rPr lang="nl-BE" sz="1600" b="1" noProof="0" dirty="0">
                  <a:solidFill>
                    <a:schemeClr val="accent2">
                      <a:lumMod val="75000"/>
                    </a:schemeClr>
                  </a:solidFill>
                  <a:latin typeface="Calibri-Bold"/>
                </a:rPr>
                <a:t>o</a:t>
              </a:r>
              <a:r>
                <a:rPr lang="nl-BE" sz="1600" b="1" i="0" u="none" strike="noStrike" baseline="0" noProof="0" dirty="0">
                  <a:solidFill>
                    <a:schemeClr val="accent2">
                      <a:lumMod val="75000"/>
                    </a:schemeClr>
                  </a:solidFill>
                  <a:latin typeface="Calibri-Bold"/>
                </a:rPr>
                <a:t>f zich verwijderende spoorvoertuigen</a:t>
              </a:r>
              <a:endParaRPr lang="nl-BE" sz="1600" b="1" noProof="0" dirty="0">
                <a:solidFill>
                  <a:schemeClr val="accent2">
                    <a:lumMod val="75000"/>
                  </a:schemeClr>
                </a:solidFill>
                <a:latin typeface="+mn-lt"/>
              </a:endParaRPr>
            </a:p>
          </p:txBody>
        </p:sp>
      </p:grpSp>
      <p:sp>
        <p:nvSpPr>
          <p:cNvPr id="28" name="Légende : encadrée à une bordure 27">
            <a:extLst>
              <a:ext uri="{FF2B5EF4-FFF2-40B4-BE49-F238E27FC236}">
                <a16:creationId xmlns:a16="http://schemas.microsoft.com/office/drawing/2014/main" id="{A9863258-2B20-4D7E-91C8-71A0BF387D62}"/>
              </a:ext>
            </a:extLst>
          </p:cNvPr>
          <p:cNvSpPr/>
          <p:nvPr/>
        </p:nvSpPr>
        <p:spPr>
          <a:xfrm>
            <a:off x="8544272" y="2530231"/>
            <a:ext cx="3528392" cy="936104"/>
          </a:xfrm>
          <a:prstGeom prst="accentCallout1">
            <a:avLst>
              <a:gd name="adj1" fmla="val 50964"/>
              <a:gd name="adj2" fmla="val -9632"/>
              <a:gd name="adj3" fmla="val -3075"/>
              <a:gd name="adj4" fmla="val -114265"/>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nl-BE" sz="1600" b="1" noProof="0" dirty="0">
                <a:solidFill>
                  <a:schemeClr val="accent2">
                    <a:lumMod val="75000"/>
                  </a:schemeClr>
                </a:solidFill>
                <a:latin typeface="Calibri-Bold"/>
              </a:rPr>
              <a:t>Bedieningstoestel</a:t>
            </a:r>
          </a:p>
        </p:txBody>
      </p:sp>
      <p:grpSp>
        <p:nvGrpSpPr>
          <p:cNvPr id="31" name="Groupe 30">
            <a:extLst>
              <a:ext uri="{FF2B5EF4-FFF2-40B4-BE49-F238E27FC236}">
                <a16:creationId xmlns:a16="http://schemas.microsoft.com/office/drawing/2014/main" id="{E5BFCE27-AD50-4094-BDCA-9F28D6BC74D0}"/>
              </a:ext>
            </a:extLst>
          </p:cNvPr>
          <p:cNvGrpSpPr/>
          <p:nvPr/>
        </p:nvGrpSpPr>
        <p:grpSpPr>
          <a:xfrm>
            <a:off x="4727848" y="3789040"/>
            <a:ext cx="7464152" cy="1117455"/>
            <a:chOff x="4727848" y="3789040"/>
            <a:chExt cx="7560840" cy="1117455"/>
          </a:xfrm>
        </p:grpSpPr>
        <p:sp>
          <p:nvSpPr>
            <p:cNvPr id="21" name="Légende : encadrée à une bordure 20">
              <a:extLst>
                <a:ext uri="{FF2B5EF4-FFF2-40B4-BE49-F238E27FC236}">
                  <a16:creationId xmlns:a16="http://schemas.microsoft.com/office/drawing/2014/main" id="{2ACAC4B7-0240-4895-9C71-E8BA7A0EDD1C}"/>
                </a:ext>
              </a:extLst>
            </p:cNvPr>
            <p:cNvSpPr/>
            <p:nvPr/>
          </p:nvSpPr>
          <p:spPr>
            <a:xfrm>
              <a:off x="8544272" y="3970391"/>
              <a:ext cx="3744416" cy="936104"/>
            </a:xfrm>
            <a:prstGeom prst="accentCallout1">
              <a:avLst>
                <a:gd name="adj1" fmla="val 18750"/>
                <a:gd name="adj2" fmla="val -8333"/>
                <a:gd name="adj3" fmla="val -42014"/>
                <a:gd name="adj4" fmla="val -83491"/>
              </a:avLst>
            </a:prstGeom>
          </p:spPr>
          <p:style>
            <a:lnRef idx="2">
              <a:schemeClr val="accent2"/>
            </a:lnRef>
            <a:fillRef idx="1">
              <a:schemeClr val="lt1"/>
            </a:fillRef>
            <a:effectRef idx="0">
              <a:schemeClr val="accent2"/>
            </a:effectRef>
            <a:fontRef idx="minor">
              <a:schemeClr val="dk1"/>
            </a:fontRef>
          </p:style>
          <p:txBody>
            <a:bodyPr rtlCol="0" anchor="ctr"/>
            <a:lstStyle/>
            <a:p>
              <a:pPr algn="l"/>
              <a:r>
                <a:rPr lang="nl-BE" sz="1600" b="1" noProof="0" dirty="0">
                  <a:solidFill>
                    <a:schemeClr val="accent2">
                      <a:lumMod val="75000"/>
                    </a:schemeClr>
                  </a:solidFill>
                  <a:latin typeface="Calibri-Bold"/>
                </a:rPr>
                <a:t>Toestellen die het akoestisch</a:t>
              </a:r>
            </a:p>
            <a:p>
              <a:pPr algn="l"/>
              <a:r>
                <a:rPr lang="nl-BE" sz="1600" b="1" noProof="0" dirty="0">
                  <a:solidFill>
                    <a:schemeClr val="accent2">
                      <a:lumMod val="75000"/>
                    </a:schemeClr>
                  </a:solidFill>
                  <a:latin typeface="Calibri-Bold"/>
                </a:rPr>
                <a:t>en optische alarm geven</a:t>
              </a:r>
            </a:p>
          </p:txBody>
        </p:sp>
        <p:cxnSp>
          <p:nvCxnSpPr>
            <p:cNvPr id="29" name="Connecteur droit 28">
              <a:extLst>
                <a:ext uri="{FF2B5EF4-FFF2-40B4-BE49-F238E27FC236}">
                  <a16:creationId xmlns:a16="http://schemas.microsoft.com/office/drawing/2014/main" id="{98D833E2-FFD1-464F-8F72-550B6A20869E}"/>
                </a:ext>
              </a:extLst>
            </p:cNvPr>
            <p:cNvCxnSpPr>
              <a:cxnSpLocks/>
            </p:cNvCxnSpPr>
            <p:nvPr/>
          </p:nvCxnSpPr>
          <p:spPr>
            <a:xfrm flipH="1" flipV="1">
              <a:off x="4727848" y="3789040"/>
              <a:ext cx="3483143" cy="1008112"/>
            </a:xfrm>
            <a:prstGeom prst="line">
              <a:avLst/>
            </a:prstGeom>
            <a:ln w="12700">
              <a:solidFill>
                <a:srgbClr val="213A53"/>
              </a:solidFill>
            </a:ln>
          </p:spPr>
          <p:style>
            <a:lnRef idx="1">
              <a:schemeClr val="accent1"/>
            </a:lnRef>
            <a:fillRef idx="0">
              <a:schemeClr val="accent1"/>
            </a:fillRef>
            <a:effectRef idx="0">
              <a:schemeClr val="accent1"/>
            </a:effectRef>
            <a:fontRef idx="minor">
              <a:schemeClr val="tx1"/>
            </a:fontRef>
          </p:style>
        </p:cxnSp>
      </p:grpSp>
      <p:pic>
        <p:nvPicPr>
          <p:cNvPr id="6" name="Afbeelding 5">
            <a:extLst>
              <a:ext uri="{FF2B5EF4-FFF2-40B4-BE49-F238E27FC236}">
                <a16:creationId xmlns:a16="http://schemas.microsoft.com/office/drawing/2014/main" id="{3C0ADEE8-BD29-D014-A02F-2F8CF0B22533}"/>
              </a:ext>
            </a:extLst>
          </p:cNvPr>
          <p:cNvPicPr>
            <a:picLocks noChangeAspect="1"/>
          </p:cNvPicPr>
          <p:nvPr/>
        </p:nvPicPr>
        <p:blipFill>
          <a:blip r:embed="rId3"/>
          <a:stretch>
            <a:fillRect/>
          </a:stretch>
        </p:blipFill>
        <p:spPr>
          <a:xfrm>
            <a:off x="775845" y="1628800"/>
            <a:ext cx="1632033" cy="540000"/>
          </a:xfrm>
          <a:prstGeom prst="rect">
            <a:avLst/>
          </a:prstGeom>
        </p:spPr>
      </p:pic>
    </p:spTree>
    <p:extLst>
      <p:ext uri="{BB962C8B-B14F-4D97-AF65-F5344CB8AC3E}">
        <p14:creationId xmlns:p14="http://schemas.microsoft.com/office/powerpoint/2010/main" val="128174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dissolv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28"/>
                                        </p:tgtEl>
                                      </p:cBhvr>
                                    </p:animEffect>
                                    <p:set>
                                      <p:cBhvr>
                                        <p:cTn id="20" dur="1" fill="hold">
                                          <p:stCondLst>
                                            <p:cond delay="499"/>
                                          </p:stCondLst>
                                        </p:cTn>
                                        <p:tgtEl>
                                          <p:spTgt spid="28"/>
                                        </p:tgtEl>
                                        <p:attrNameLst>
                                          <p:attrName>style.visibility</p:attrName>
                                        </p:attrNameLst>
                                      </p:cBhvr>
                                      <p:to>
                                        <p:strVal val="hidden"/>
                                      </p:to>
                                    </p:set>
                                  </p:childTnLst>
                                </p:cTn>
                              </p:par>
                              <p:par>
                                <p:cTn id="21" presetID="9"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dissolve">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texte 16">
            <a:extLst>
              <a:ext uri="{FF2B5EF4-FFF2-40B4-BE49-F238E27FC236}">
                <a16:creationId xmlns:a16="http://schemas.microsoft.com/office/drawing/2014/main" id="{0CE156B5-522F-48C3-8D33-E96AD603F5A0}"/>
              </a:ext>
            </a:extLst>
          </p:cNvPr>
          <p:cNvSpPr>
            <a:spLocks noGrp="1"/>
          </p:cNvSpPr>
          <p:nvPr>
            <p:ph type="body" sz="quarter" idx="18"/>
          </p:nvPr>
        </p:nvSpPr>
        <p:spPr/>
        <p:txBody>
          <a:bodyPr/>
          <a:lstStyle/>
          <a:p>
            <a:r>
              <a:rPr lang="nl-BE" noProof="0" dirty="0"/>
              <a:t>1. Beschrijving en principe</a:t>
            </a:r>
          </a:p>
          <a:p>
            <a:endParaRPr lang="nl-BE" noProof="0" dirty="0"/>
          </a:p>
        </p:txBody>
      </p:sp>
      <p:sp>
        <p:nvSpPr>
          <p:cNvPr id="32" name="Forme libre : forme 31">
            <a:extLst>
              <a:ext uri="{FF2B5EF4-FFF2-40B4-BE49-F238E27FC236}">
                <a16:creationId xmlns:a16="http://schemas.microsoft.com/office/drawing/2014/main" id="{6AD8D41F-F107-46E8-AA81-C6C729920385}"/>
              </a:ext>
            </a:extLst>
          </p:cNvPr>
          <p:cNvSpPr/>
          <p:nvPr/>
        </p:nvSpPr>
        <p:spPr>
          <a:xfrm>
            <a:off x="1121206" y="1482654"/>
            <a:ext cx="4660773" cy="1529315"/>
          </a:xfrm>
          <a:custGeom>
            <a:avLst/>
            <a:gdLst>
              <a:gd name="connsiteX0" fmla="*/ 0 w 4660773"/>
              <a:gd name="connsiteY0" fmla="*/ 0 h 1456491"/>
              <a:gd name="connsiteX1" fmla="*/ 4660773 w 4660773"/>
              <a:gd name="connsiteY1" fmla="*/ 0 h 1456491"/>
              <a:gd name="connsiteX2" fmla="*/ 4660773 w 4660773"/>
              <a:gd name="connsiteY2" fmla="*/ 1456491 h 1456491"/>
              <a:gd name="connsiteX3" fmla="*/ 0 w 4660773"/>
              <a:gd name="connsiteY3" fmla="*/ 1456491 h 1456491"/>
              <a:gd name="connsiteX4" fmla="*/ 0 w 4660773"/>
              <a:gd name="connsiteY4" fmla="*/ 0 h 1456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773" h="1456491">
                <a:moveTo>
                  <a:pt x="0" y="0"/>
                </a:moveTo>
                <a:lnTo>
                  <a:pt x="4660773" y="0"/>
                </a:lnTo>
                <a:lnTo>
                  <a:pt x="4660773" y="1456491"/>
                </a:lnTo>
                <a:lnTo>
                  <a:pt x="0" y="145649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86530" tIns="45720" rIns="45720" bIns="45720" numCol="1" spcCol="1270" anchor="ctr" anchorCtr="0">
            <a:noAutofit/>
          </a:bodyPr>
          <a:lstStyle/>
          <a:p>
            <a:pPr algn="l"/>
            <a:r>
              <a:rPr lang="nl-BE" sz="1200" b="1" i="0" u="none" strike="noStrike" baseline="0" noProof="0" dirty="0">
                <a:solidFill>
                  <a:srgbClr val="213A53"/>
                </a:solidFill>
                <a:latin typeface="Calibri-Bold"/>
              </a:rPr>
              <a:t>De detectiesystemen voor naderende of zich</a:t>
            </a:r>
          </a:p>
          <a:p>
            <a:pPr algn="l">
              <a:spcAft>
                <a:spcPts val="400"/>
              </a:spcAft>
            </a:pPr>
            <a:r>
              <a:rPr lang="nl-BE" sz="1200" b="1" i="0" u="none" strike="noStrike" baseline="0" noProof="0" dirty="0">
                <a:solidFill>
                  <a:srgbClr val="213A53"/>
                </a:solidFill>
                <a:latin typeface="Calibri-Bold"/>
              </a:rPr>
              <a:t>verwijderende spoorvoertuigen</a:t>
            </a:r>
          </a:p>
          <a:p>
            <a:pPr algn="l"/>
            <a:r>
              <a:rPr lang="nl-BE" sz="1200" b="0" i="0" u="none" strike="noStrike" baseline="0" noProof="0" dirty="0">
                <a:solidFill>
                  <a:srgbClr val="213A53"/>
                </a:solidFill>
                <a:latin typeface="Calibri" panose="020F0502020204030204" pitchFamily="34" charset="0"/>
              </a:rPr>
              <a:t>Elementen die in het spoor worden geplaatst op een afstand die overeenkomt met de ATWS-aankondigingstijd voor de detectiesystemen voor naderende </a:t>
            </a:r>
            <a:r>
              <a:rPr lang="nl-BE" sz="1200" noProof="0" dirty="0">
                <a:solidFill>
                  <a:srgbClr val="213A53"/>
                </a:solidFill>
                <a:latin typeface="Calibri" panose="020F0502020204030204" pitchFamily="34" charset="0"/>
              </a:rPr>
              <a:t>spoorvoertuigen, en op het einde van de werfzone worden geplaatst voor de detectiesystemen voor zich verwijderende spoorvoertuigen</a:t>
            </a:r>
            <a:r>
              <a:rPr lang="nl-BE" sz="1200" b="0" i="0" u="none" strike="noStrike" baseline="0" noProof="0" dirty="0">
                <a:solidFill>
                  <a:srgbClr val="213A53"/>
                </a:solidFill>
                <a:latin typeface="Calibri" panose="020F0502020204030204" pitchFamily="34" charset="0"/>
              </a:rPr>
              <a:t>.</a:t>
            </a:r>
            <a:endParaRPr lang="nl-BE" sz="1200" b="0" kern="1200" noProof="0" dirty="0"/>
          </a:p>
        </p:txBody>
      </p:sp>
      <p:sp>
        <p:nvSpPr>
          <p:cNvPr id="33" name="Rectangle 32">
            <a:extLst>
              <a:ext uri="{FF2B5EF4-FFF2-40B4-BE49-F238E27FC236}">
                <a16:creationId xmlns:a16="http://schemas.microsoft.com/office/drawing/2014/main" id="{2A50CB48-3F20-4FE4-A736-9551FFCA2818}"/>
              </a:ext>
            </a:extLst>
          </p:cNvPr>
          <p:cNvSpPr/>
          <p:nvPr/>
        </p:nvSpPr>
        <p:spPr>
          <a:xfrm>
            <a:off x="302698" y="1340768"/>
            <a:ext cx="1658778" cy="1529316"/>
          </a:xfrm>
          <a:prstGeom prst="rect">
            <a:avLst/>
          </a:prstGeom>
          <a:solidFill>
            <a:schemeClr val="bg1"/>
          </a:solidFill>
          <a:ln>
            <a:solidFill>
              <a:schemeClr val="accent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nl-BE" noProof="0" dirty="0"/>
          </a:p>
        </p:txBody>
      </p:sp>
      <p:sp>
        <p:nvSpPr>
          <p:cNvPr id="36" name="Forme libre : forme 35">
            <a:extLst>
              <a:ext uri="{FF2B5EF4-FFF2-40B4-BE49-F238E27FC236}">
                <a16:creationId xmlns:a16="http://schemas.microsoft.com/office/drawing/2014/main" id="{7C5918D2-D6BD-41E3-AD55-A6A5DA13093A}"/>
              </a:ext>
            </a:extLst>
          </p:cNvPr>
          <p:cNvSpPr/>
          <p:nvPr/>
        </p:nvSpPr>
        <p:spPr>
          <a:xfrm>
            <a:off x="1121206" y="3456807"/>
            <a:ext cx="4660773" cy="1456491"/>
          </a:xfrm>
          <a:custGeom>
            <a:avLst/>
            <a:gdLst>
              <a:gd name="connsiteX0" fmla="*/ 0 w 4660773"/>
              <a:gd name="connsiteY0" fmla="*/ 0 h 1456491"/>
              <a:gd name="connsiteX1" fmla="*/ 4660773 w 4660773"/>
              <a:gd name="connsiteY1" fmla="*/ 0 h 1456491"/>
              <a:gd name="connsiteX2" fmla="*/ 4660773 w 4660773"/>
              <a:gd name="connsiteY2" fmla="*/ 1456491 h 1456491"/>
              <a:gd name="connsiteX3" fmla="*/ 0 w 4660773"/>
              <a:gd name="connsiteY3" fmla="*/ 1456491 h 1456491"/>
              <a:gd name="connsiteX4" fmla="*/ 0 w 4660773"/>
              <a:gd name="connsiteY4" fmla="*/ 0 h 1456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773" h="1456491">
                <a:moveTo>
                  <a:pt x="0" y="0"/>
                </a:moveTo>
                <a:lnTo>
                  <a:pt x="4660773" y="0"/>
                </a:lnTo>
                <a:lnTo>
                  <a:pt x="4660773" y="1456491"/>
                </a:lnTo>
                <a:lnTo>
                  <a:pt x="0" y="145649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86530" tIns="45720" rIns="45720" bIns="45720" numCol="1" spcCol="1270" anchor="ctr" anchorCtr="0">
            <a:noAutofit/>
          </a:bodyPr>
          <a:lstStyle/>
          <a:p>
            <a:pPr algn="l">
              <a:spcAft>
                <a:spcPts val="400"/>
              </a:spcAft>
            </a:pPr>
            <a:r>
              <a:rPr lang="nl-BE" sz="1200" b="1" i="0" u="none" strike="noStrike" baseline="0" noProof="0" dirty="0">
                <a:solidFill>
                  <a:srgbClr val="213A53"/>
                </a:solidFill>
                <a:latin typeface="Calibri-Bold"/>
              </a:rPr>
              <a:t>Het bedieningstoestel</a:t>
            </a:r>
          </a:p>
          <a:p>
            <a:pPr algn="l"/>
            <a:r>
              <a:rPr lang="nl-BE" sz="1200" i="0" u="none" strike="noStrike" baseline="0" noProof="0" dirty="0">
                <a:solidFill>
                  <a:srgbClr val="213A53"/>
                </a:solidFill>
                <a:latin typeface="Calibri" panose="020F0502020204030204" pitchFamily="34" charset="0"/>
              </a:rPr>
              <a:t>Dit toestel maakt de verbinding tussen d</a:t>
            </a:r>
            <a:r>
              <a:rPr lang="nl-BE" sz="1200" i="0" u="none" strike="noStrike" baseline="0" noProof="0" dirty="0">
                <a:solidFill>
                  <a:srgbClr val="213A53"/>
                </a:solidFill>
                <a:latin typeface="Calibri-Bold"/>
              </a:rPr>
              <a:t>e detectiesystemen voor naderende of zich</a:t>
            </a:r>
          </a:p>
          <a:p>
            <a:pPr algn="l">
              <a:spcAft>
                <a:spcPts val="400"/>
              </a:spcAft>
            </a:pPr>
            <a:r>
              <a:rPr lang="nl-BE" sz="1200" i="0" u="none" strike="noStrike" baseline="0" noProof="0" dirty="0">
                <a:solidFill>
                  <a:srgbClr val="213A53"/>
                </a:solidFill>
                <a:latin typeface="Calibri-Bold"/>
              </a:rPr>
              <a:t>verwijderende spoorvoertuigen en </a:t>
            </a:r>
            <a:r>
              <a:rPr lang="nl-BE" sz="1200" i="0" u="none" strike="noStrike" baseline="0" noProof="0" dirty="0">
                <a:solidFill>
                  <a:srgbClr val="213A53"/>
                </a:solidFill>
                <a:latin typeface="Calibri" panose="020F0502020204030204" pitchFamily="34" charset="0"/>
              </a:rPr>
              <a:t>de z</a:t>
            </a:r>
            <a:r>
              <a:rPr lang="nl-BE" sz="1200" b="0" i="0" u="none" strike="noStrike" baseline="0" noProof="0" dirty="0">
                <a:solidFill>
                  <a:srgbClr val="213A53"/>
                </a:solidFill>
                <a:latin typeface="Calibri" panose="020F0502020204030204" pitchFamily="34" charset="0"/>
              </a:rPr>
              <a:t>ender van het alarm in de werkzone.</a:t>
            </a:r>
            <a:endParaRPr lang="nl-BE" sz="1200" kern="1200" noProof="0" dirty="0">
              <a:solidFill>
                <a:schemeClr val="accent2"/>
              </a:solidFill>
            </a:endParaRPr>
          </a:p>
        </p:txBody>
      </p:sp>
      <p:sp>
        <p:nvSpPr>
          <p:cNvPr id="37" name="Rectangle 36">
            <a:extLst>
              <a:ext uri="{FF2B5EF4-FFF2-40B4-BE49-F238E27FC236}">
                <a16:creationId xmlns:a16="http://schemas.microsoft.com/office/drawing/2014/main" id="{6554ECDB-8E1C-4109-AA2B-0BE7F1EDC076}"/>
              </a:ext>
            </a:extLst>
          </p:cNvPr>
          <p:cNvSpPr/>
          <p:nvPr/>
        </p:nvSpPr>
        <p:spPr>
          <a:xfrm>
            <a:off x="304988" y="3210741"/>
            <a:ext cx="1659600" cy="1529316"/>
          </a:xfrm>
          <a:prstGeom prst="rect">
            <a:avLst/>
          </a:prstGeom>
          <a:solidFill>
            <a:prstClr val="white"/>
          </a:solidFill>
          <a:ln w="12700" cap="flat" cmpd="sng" algn="ctr">
            <a:solidFill>
              <a:srgbClr val="025DA4"/>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nl-BE" noProof="0" dirty="0"/>
          </a:p>
        </p:txBody>
      </p:sp>
      <p:sp>
        <p:nvSpPr>
          <p:cNvPr id="38" name="Forme libre : forme 37">
            <a:extLst>
              <a:ext uri="{FF2B5EF4-FFF2-40B4-BE49-F238E27FC236}">
                <a16:creationId xmlns:a16="http://schemas.microsoft.com/office/drawing/2014/main" id="{61AAFC5C-C80D-4672-B45E-859651EB0229}"/>
              </a:ext>
            </a:extLst>
          </p:cNvPr>
          <p:cNvSpPr/>
          <p:nvPr/>
        </p:nvSpPr>
        <p:spPr>
          <a:xfrm>
            <a:off x="6802482" y="3456807"/>
            <a:ext cx="4660773" cy="1456491"/>
          </a:xfrm>
          <a:custGeom>
            <a:avLst/>
            <a:gdLst>
              <a:gd name="connsiteX0" fmla="*/ 0 w 4660773"/>
              <a:gd name="connsiteY0" fmla="*/ 0 h 1456491"/>
              <a:gd name="connsiteX1" fmla="*/ 4660773 w 4660773"/>
              <a:gd name="connsiteY1" fmla="*/ 0 h 1456491"/>
              <a:gd name="connsiteX2" fmla="*/ 4660773 w 4660773"/>
              <a:gd name="connsiteY2" fmla="*/ 1456491 h 1456491"/>
              <a:gd name="connsiteX3" fmla="*/ 0 w 4660773"/>
              <a:gd name="connsiteY3" fmla="*/ 1456491 h 1456491"/>
              <a:gd name="connsiteX4" fmla="*/ 0 w 4660773"/>
              <a:gd name="connsiteY4" fmla="*/ 0 h 1456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773" h="1456491">
                <a:moveTo>
                  <a:pt x="0" y="0"/>
                </a:moveTo>
                <a:lnTo>
                  <a:pt x="4660773" y="0"/>
                </a:lnTo>
                <a:lnTo>
                  <a:pt x="4660773" y="1456491"/>
                </a:lnTo>
                <a:lnTo>
                  <a:pt x="0" y="145649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86530" tIns="45720" rIns="45720" bIns="45720" numCol="1" spcCol="1270" anchor="ctr" anchorCtr="0">
            <a:noAutofit/>
          </a:bodyPr>
          <a:lstStyle/>
          <a:p>
            <a:pPr algn="l">
              <a:spcAft>
                <a:spcPts val="400"/>
              </a:spcAft>
            </a:pPr>
            <a:r>
              <a:rPr lang="nl-BE" sz="1200" b="1" i="0" u="none" strike="noStrike" baseline="0" noProof="0" dirty="0">
                <a:solidFill>
                  <a:srgbClr val="213A53"/>
                </a:solidFill>
                <a:latin typeface="Calibri-Bold"/>
              </a:rPr>
              <a:t>Bijbehorend materiaal</a:t>
            </a:r>
          </a:p>
          <a:p>
            <a:pPr algn="l"/>
            <a:r>
              <a:rPr lang="nl-BE" sz="1200" noProof="0" dirty="0">
                <a:solidFill>
                  <a:srgbClr val="213A53"/>
                </a:solidFill>
                <a:latin typeface="Calibri" panose="020F0502020204030204" pitchFamily="34" charset="0"/>
              </a:rPr>
              <a:t>A</a:t>
            </a:r>
            <a:r>
              <a:rPr lang="nl-BE" sz="1200" b="0" i="0" u="none" strike="noStrike" baseline="0" noProof="0" dirty="0">
                <a:solidFill>
                  <a:srgbClr val="213A53"/>
                </a:solidFill>
                <a:latin typeface="Calibri" panose="020F0502020204030204" pitchFamily="34" charset="0"/>
              </a:rPr>
              <a:t>lle andere benodigde materialen voor de werking van het automatisch aankondigingssysteem ATWS zoals kabels,</a:t>
            </a:r>
          </a:p>
          <a:p>
            <a:pPr algn="l"/>
            <a:r>
              <a:rPr lang="nl-BE" sz="1200" b="0" i="0" u="none" strike="noStrike" baseline="0" noProof="0" dirty="0">
                <a:solidFill>
                  <a:srgbClr val="213A53"/>
                </a:solidFill>
                <a:latin typeface="Calibri" panose="020F0502020204030204" pitchFamily="34" charset="0"/>
              </a:rPr>
              <a:t>statieven, antennes, bevestigingen en gereedschap.</a:t>
            </a:r>
            <a:r>
              <a:rPr lang="nl-BE" sz="1200" kern="1200" noProof="0" dirty="0">
                <a:solidFill>
                  <a:schemeClr val="accent2"/>
                </a:solidFill>
              </a:rPr>
              <a:t>.</a:t>
            </a:r>
          </a:p>
        </p:txBody>
      </p:sp>
      <p:sp>
        <p:nvSpPr>
          <p:cNvPr id="39" name="Rectangle 38">
            <a:extLst>
              <a:ext uri="{FF2B5EF4-FFF2-40B4-BE49-F238E27FC236}">
                <a16:creationId xmlns:a16="http://schemas.microsoft.com/office/drawing/2014/main" id="{19DF67A1-67C2-4F77-8237-99031241ECBF}"/>
              </a:ext>
            </a:extLst>
          </p:cNvPr>
          <p:cNvSpPr/>
          <p:nvPr/>
        </p:nvSpPr>
        <p:spPr>
          <a:xfrm>
            <a:off x="5972682" y="3235563"/>
            <a:ext cx="1659600" cy="1529316"/>
          </a:xfrm>
          <a:prstGeom prst="rect">
            <a:avLst/>
          </a:prstGeom>
          <a:solidFill>
            <a:prstClr val="white"/>
          </a:solidFill>
          <a:ln w="12700" cap="flat" cmpd="sng" algn="ctr">
            <a:solidFill>
              <a:srgbClr val="025DA4"/>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nl-BE" noProof="0" dirty="0"/>
          </a:p>
        </p:txBody>
      </p:sp>
      <p:sp>
        <p:nvSpPr>
          <p:cNvPr id="41" name="Forme libre : forme 40">
            <a:extLst>
              <a:ext uri="{FF2B5EF4-FFF2-40B4-BE49-F238E27FC236}">
                <a16:creationId xmlns:a16="http://schemas.microsoft.com/office/drawing/2014/main" id="{D699A50A-C8E6-4CE8-804E-51E80BC63B44}"/>
              </a:ext>
            </a:extLst>
          </p:cNvPr>
          <p:cNvSpPr/>
          <p:nvPr/>
        </p:nvSpPr>
        <p:spPr>
          <a:xfrm>
            <a:off x="3768990" y="5260607"/>
            <a:ext cx="4660773" cy="1456491"/>
          </a:xfrm>
          <a:custGeom>
            <a:avLst/>
            <a:gdLst>
              <a:gd name="connsiteX0" fmla="*/ 0 w 4660773"/>
              <a:gd name="connsiteY0" fmla="*/ 0 h 1456491"/>
              <a:gd name="connsiteX1" fmla="*/ 4660773 w 4660773"/>
              <a:gd name="connsiteY1" fmla="*/ 0 h 1456491"/>
              <a:gd name="connsiteX2" fmla="*/ 4660773 w 4660773"/>
              <a:gd name="connsiteY2" fmla="*/ 1456491 h 1456491"/>
              <a:gd name="connsiteX3" fmla="*/ 0 w 4660773"/>
              <a:gd name="connsiteY3" fmla="*/ 1456491 h 1456491"/>
              <a:gd name="connsiteX4" fmla="*/ 0 w 4660773"/>
              <a:gd name="connsiteY4" fmla="*/ 0 h 1456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773" h="1456491">
                <a:moveTo>
                  <a:pt x="0" y="0"/>
                </a:moveTo>
                <a:lnTo>
                  <a:pt x="4660773" y="0"/>
                </a:lnTo>
                <a:lnTo>
                  <a:pt x="4660773" y="1456491"/>
                </a:lnTo>
                <a:lnTo>
                  <a:pt x="0" y="145649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86530" tIns="45720" rIns="45720" bIns="45720" numCol="1" spcCol="1270" anchor="ctr" anchorCtr="0">
            <a:noAutofit/>
          </a:bodyPr>
          <a:lstStyle/>
          <a:p>
            <a:pPr algn="l">
              <a:spcAft>
                <a:spcPts val="400"/>
              </a:spcAft>
            </a:pPr>
            <a:r>
              <a:rPr lang="nl-BE" sz="1200" b="1" i="0" u="none" strike="noStrike" baseline="0" noProof="0" dirty="0">
                <a:solidFill>
                  <a:srgbClr val="213A53"/>
                </a:solidFill>
                <a:latin typeface="Calibri-Bold"/>
              </a:rPr>
              <a:t>De toestellen die het akoestisch en optisch alarm geven</a:t>
            </a:r>
          </a:p>
          <a:p>
            <a:pPr algn="l"/>
            <a:r>
              <a:rPr lang="nl-BE" sz="1200" b="0" i="0" u="none" strike="noStrike" baseline="0" noProof="0" dirty="0">
                <a:solidFill>
                  <a:srgbClr val="213A53"/>
                </a:solidFill>
                <a:latin typeface="Calibri" panose="020F0502020204030204" pitchFamily="34" charset="0"/>
              </a:rPr>
              <a:t>Deze toestellen zenden automatisch het alarm naar de werkzone om het aanwezige personeel te waarschuwen voor naderend treinverkeer. Dit alarm bestaat uit een akoestisch en een optisch alarmsignaal.</a:t>
            </a:r>
          </a:p>
        </p:txBody>
      </p:sp>
      <p:sp>
        <p:nvSpPr>
          <p:cNvPr id="42" name="Rectangle 41">
            <a:extLst>
              <a:ext uri="{FF2B5EF4-FFF2-40B4-BE49-F238E27FC236}">
                <a16:creationId xmlns:a16="http://schemas.microsoft.com/office/drawing/2014/main" id="{594F7DB0-922A-4477-AD8E-496EC520A3D1}"/>
              </a:ext>
            </a:extLst>
          </p:cNvPr>
          <p:cNvSpPr/>
          <p:nvPr/>
        </p:nvSpPr>
        <p:spPr>
          <a:xfrm>
            <a:off x="2927650" y="5013170"/>
            <a:ext cx="1625408" cy="1529316"/>
          </a:xfrm>
          <a:prstGeom prst="rect">
            <a:avLst/>
          </a:prstGeom>
          <a:solidFill>
            <a:prstClr val="white"/>
          </a:solidFill>
          <a:ln w="12700" cap="flat" cmpd="sng" algn="ctr">
            <a:solidFill>
              <a:srgbClr val="025DA4"/>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nl-BE" noProof="0" dirty="0"/>
          </a:p>
        </p:txBody>
      </p:sp>
      <p:pic>
        <p:nvPicPr>
          <p:cNvPr id="3" name="Image 2">
            <a:extLst>
              <a:ext uri="{FF2B5EF4-FFF2-40B4-BE49-F238E27FC236}">
                <a16:creationId xmlns:a16="http://schemas.microsoft.com/office/drawing/2014/main" id="{C6966D08-D365-44B3-B632-61AF1114CD31}"/>
              </a:ext>
            </a:extLst>
          </p:cNvPr>
          <p:cNvPicPr>
            <a:picLocks noChangeAspect="1"/>
          </p:cNvPicPr>
          <p:nvPr/>
        </p:nvPicPr>
        <p:blipFill>
          <a:blip r:embed="rId2"/>
          <a:stretch>
            <a:fillRect/>
          </a:stretch>
        </p:blipFill>
        <p:spPr>
          <a:xfrm>
            <a:off x="1223651" y="2095995"/>
            <a:ext cx="695884" cy="740780"/>
          </a:xfrm>
          <a:prstGeom prst="rect">
            <a:avLst/>
          </a:prstGeom>
        </p:spPr>
      </p:pic>
      <p:pic>
        <p:nvPicPr>
          <p:cNvPr id="10" name="Image 9">
            <a:extLst>
              <a:ext uri="{FF2B5EF4-FFF2-40B4-BE49-F238E27FC236}">
                <a16:creationId xmlns:a16="http://schemas.microsoft.com/office/drawing/2014/main" id="{FB6959EF-14DC-4A72-ADF3-3EB819E25C40}"/>
              </a:ext>
            </a:extLst>
          </p:cNvPr>
          <p:cNvPicPr>
            <a:picLocks noChangeAspect="1"/>
          </p:cNvPicPr>
          <p:nvPr/>
        </p:nvPicPr>
        <p:blipFill>
          <a:blip r:embed="rId3"/>
          <a:stretch>
            <a:fillRect/>
          </a:stretch>
        </p:blipFill>
        <p:spPr>
          <a:xfrm>
            <a:off x="786847" y="1360632"/>
            <a:ext cx="695884" cy="740780"/>
          </a:xfrm>
          <a:prstGeom prst="rect">
            <a:avLst/>
          </a:prstGeom>
        </p:spPr>
      </p:pic>
      <p:pic>
        <p:nvPicPr>
          <p:cNvPr id="12" name="Image 11">
            <a:extLst>
              <a:ext uri="{FF2B5EF4-FFF2-40B4-BE49-F238E27FC236}">
                <a16:creationId xmlns:a16="http://schemas.microsoft.com/office/drawing/2014/main" id="{14F77C51-E54B-4931-9C8B-61B97F80D8B7}"/>
              </a:ext>
            </a:extLst>
          </p:cNvPr>
          <p:cNvPicPr>
            <a:picLocks noChangeAspect="1"/>
          </p:cNvPicPr>
          <p:nvPr/>
        </p:nvPicPr>
        <p:blipFill rotWithShape="1">
          <a:blip r:embed="rId4"/>
          <a:srcRect l="16734" r="16332"/>
          <a:stretch/>
        </p:blipFill>
        <p:spPr>
          <a:xfrm>
            <a:off x="352108" y="2095175"/>
            <a:ext cx="695884" cy="741600"/>
          </a:xfrm>
          <a:prstGeom prst="rect">
            <a:avLst/>
          </a:prstGeom>
        </p:spPr>
      </p:pic>
      <p:pic>
        <p:nvPicPr>
          <p:cNvPr id="14" name="Image 13">
            <a:extLst>
              <a:ext uri="{FF2B5EF4-FFF2-40B4-BE49-F238E27FC236}">
                <a16:creationId xmlns:a16="http://schemas.microsoft.com/office/drawing/2014/main" id="{3FE07272-367B-4537-A54B-A775E5E4150B}"/>
              </a:ext>
            </a:extLst>
          </p:cNvPr>
          <p:cNvPicPr>
            <a:picLocks noChangeAspect="1"/>
          </p:cNvPicPr>
          <p:nvPr/>
        </p:nvPicPr>
        <p:blipFill rotWithShape="1">
          <a:blip r:embed="rId5"/>
          <a:srcRect l="11855" r="6583"/>
          <a:stretch/>
        </p:blipFill>
        <p:spPr>
          <a:xfrm>
            <a:off x="390803" y="3339285"/>
            <a:ext cx="1487971" cy="1215377"/>
          </a:xfrm>
          <a:prstGeom prst="rect">
            <a:avLst/>
          </a:prstGeom>
        </p:spPr>
      </p:pic>
      <p:sp>
        <p:nvSpPr>
          <p:cNvPr id="15" name="ZoneTexte 14">
            <a:extLst>
              <a:ext uri="{FF2B5EF4-FFF2-40B4-BE49-F238E27FC236}">
                <a16:creationId xmlns:a16="http://schemas.microsoft.com/office/drawing/2014/main" id="{C175EF18-7660-4F82-8F2F-54BA1FFA42CC}"/>
              </a:ext>
            </a:extLst>
          </p:cNvPr>
          <p:cNvSpPr txBox="1"/>
          <p:nvPr/>
        </p:nvSpPr>
        <p:spPr>
          <a:xfrm>
            <a:off x="431564" y="2706311"/>
            <a:ext cx="695884" cy="184666"/>
          </a:xfrm>
          <a:prstGeom prst="rect">
            <a:avLst/>
          </a:prstGeom>
          <a:noFill/>
        </p:spPr>
        <p:txBody>
          <a:bodyPr wrap="square" rtlCol="0" anchor="b">
            <a:spAutoFit/>
          </a:bodyPr>
          <a:lstStyle/>
          <a:p>
            <a:pPr algn="ctr"/>
            <a:r>
              <a:rPr lang="nl-BE" sz="600" b="1" noProof="0" dirty="0">
                <a:solidFill>
                  <a:schemeClr val="accent2"/>
                </a:solidFill>
                <a:latin typeface="+mn-lt"/>
              </a:rPr>
              <a:t>radar</a:t>
            </a:r>
          </a:p>
        </p:txBody>
      </p:sp>
      <p:sp>
        <p:nvSpPr>
          <p:cNvPr id="20" name="ZoneTexte 19">
            <a:extLst>
              <a:ext uri="{FF2B5EF4-FFF2-40B4-BE49-F238E27FC236}">
                <a16:creationId xmlns:a16="http://schemas.microsoft.com/office/drawing/2014/main" id="{ABC7D6F6-922C-404E-897D-B6740EFD7F52}"/>
              </a:ext>
            </a:extLst>
          </p:cNvPr>
          <p:cNvSpPr txBox="1"/>
          <p:nvPr/>
        </p:nvSpPr>
        <p:spPr>
          <a:xfrm>
            <a:off x="1181709" y="2727927"/>
            <a:ext cx="779769" cy="153888"/>
          </a:xfrm>
          <a:prstGeom prst="rect">
            <a:avLst/>
          </a:prstGeom>
          <a:noFill/>
        </p:spPr>
        <p:txBody>
          <a:bodyPr wrap="square" rtlCol="0" anchor="b">
            <a:spAutoFit/>
          </a:bodyPr>
          <a:lstStyle/>
          <a:p>
            <a:pPr algn="ctr"/>
            <a:r>
              <a:rPr lang="nl-BE" sz="400" b="1" noProof="0" dirty="0" err="1">
                <a:solidFill>
                  <a:schemeClr val="accent2"/>
                </a:solidFill>
                <a:latin typeface="+mn-lt"/>
              </a:rPr>
              <a:t>Pédale</a:t>
            </a:r>
            <a:r>
              <a:rPr lang="nl-BE" sz="400" b="1" noProof="0" dirty="0">
                <a:solidFill>
                  <a:schemeClr val="accent2"/>
                </a:solidFill>
                <a:latin typeface="+mn-lt"/>
              </a:rPr>
              <a:t> </a:t>
            </a:r>
            <a:r>
              <a:rPr lang="nl-BE" sz="400" b="1" noProof="0" dirty="0" err="1">
                <a:solidFill>
                  <a:schemeClr val="accent2"/>
                </a:solidFill>
                <a:latin typeface="+mn-lt"/>
              </a:rPr>
              <a:t>électro-mécanique</a:t>
            </a:r>
            <a:endParaRPr lang="nl-BE" sz="400" b="1" noProof="0" dirty="0">
              <a:solidFill>
                <a:schemeClr val="accent2"/>
              </a:solidFill>
              <a:latin typeface="+mn-lt"/>
            </a:endParaRPr>
          </a:p>
        </p:txBody>
      </p:sp>
      <p:sp>
        <p:nvSpPr>
          <p:cNvPr id="21" name="ZoneTexte 20">
            <a:extLst>
              <a:ext uri="{FF2B5EF4-FFF2-40B4-BE49-F238E27FC236}">
                <a16:creationId xmlns:a16="http://schemas.microsoft.com/office/drawing/2014/main" id="{4B0FC3F8-691C-4D8C-B058-43470D7FD852}"/>
              </a:ext>
            </a:extLst>
          </p:cNvPr>
          <p:cNvSpPr txBox="1"/>
          <p:nvPr/>
        </p:nvSpPr>
        <p:spPr>
          <a:xfrm>
            <a:off x="760433" y="1957284"/>
            <a:ext cx="839680" cy="153888"/>
          </a:xfrm>
          <a:prstGeom prst="rect">
            <a:avLst/>
          </a:prstGeom>
          <a:noFill/>
        </p:spPr>
        <p:txBody>
          <a:bodyPr wrap="square" rtlCol="0" anchor="b">
            <a:spAutoFit/>
          </a:bodyPr>
          <a:lstStyle/>
          <a:p>
            <a:pPr algn="ctr"/>
            <a:r>
              <a:rPr lang="nl-BE" sz="400" b="1" noProof="0" dirty="0" err="1">
                <a:solidFill>
                  <a:schemeClr val="accent2"/>
                </a:solidFill>
                <a:latin typeface="+mn-lt"/>
              </a:rPr>
              <a:t>Pédale</a:t>
            </a:r>
            <a:r>
              <a:rPr lang="nl-BE" sz="400" b="1" noProof="0" dirty="0">
                <a:solidFill>
                  <a:schemeClr val="accent2"/>
                </a:solidFill>
                <a:latin typeface="+mn-lt"/>
              </a:rPr>
              <a:t> sans contact (</a:t>
            </a:r>
            <a:r>
              <a:rPr lang="nl-BE" sz="400" b="1" noProof="0" dirty="0" err="1">
                <a:solidFill>
                  <a:schemeClr val="accent2"/>
                </a:solidFill>
                <a:latin typeface="+mn-lt"/>
              </a:rPr>
              <a:t>inductif</a:t>
            </a:r>
            <a:r>
              <a:rPr lang="nl-BE" sz="400" b="1" noProof="0" dirty="0">
                <a:solidFill>
                  <a:schemeClr val="accent2"/>
                </a:solidFill>
                <a:latin typeface="+mn-lt"/>
              </a:rPr>
              <a:t>)</a:t>
            </a:r>
          </a:p>
        </p:txBody>
      </p:sp>
      <p:pic>
        <p:nvPicPr>
          <p:cNvPr id="23" name="Image 22">
            <a:extLst>
              <a:ext uri="{FF2B5EF4-FFF2-40B4-BE49-F238E27FC236}">
                <a16:creationId xmlns:a16="http://schemas.microsoft.com/office/drawing/2014/main" id="{F4BA247D-5CA6-4BF2-ACA6-0292B10BB4A5}"/>
              </a:ext>
            </a:extLst>
          </p:cNvPr>
          <p:cNvPicPr>
            <a:picLocks noChangeAspect="1"/>
          </p:cNvPicPr>
          <p:nvPr/>
        </p:nvPicPr>
        <p:blipFill>
          <a:blip r:embed="rId6"/>
          <a:stretch>
            <a:fillRect/>
          </a:stretch>
        </p:blipFill>
        <p:spPr>
          <a:xfrm>
            <a:off x="3287688" y="5085184"/>
            <a:ext cx="864096" cy="1355629"/>
          </a:xfrm>
          <a:prstGeom prst="rect">
            <a:avLst/>
          </a:prstGeom>
        </p:spPr>
      </p:pic>
      <p:sp>
        <p:nvSpPr>
          <p:cNvPr id="31" name="Text Placeholder 2">
            <a:extLst>
              <a:ext uri="{FF2B5EF4-FFF2-40B4-BE49-F238E27FC236}">
                <a16:creationId xmlns:a16="http://schemas.microsoft.com/office/drawing/2014/main" id="{CBF8DB98-1B85-42D7-95A1-650E0B555007}"/>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1. Beschrijving</a:t>
            </a:r>
          </a:p>
        </p:txBody>
      </p:sp>
      <p:pic>
        <p:nvPicPr>
          <p:cNvPr id="44" name="Image 43">
            <a:extLst>
              <a:ext uri="{FF2B5EF4-FFF2-40B4-BE49-F238E27FC236}">
                <a16:creationId xmlns:a16="http://schemas.microsoft.com/office/drawing/2014/main" id="{B84D1DC9-ECFF-4C8C-A2E6-081C00B23586}"/>
              </a:ext>
            </a:extLst>
          </p:cNvPr>
          <p:cNvPicPr>
            <a:picLocks noChangeAspect="1"/>
          </p:cNvPicPr>
          <p:nvPr/>
        </p:nvPicPr>
        <p:blipFill>
          <a:blip r:embed="rId7"/>
          <a:stretch>
            <a:fillRect/>
          </a:stretch>
        </p:blipFill>
        <p:spPr>
          <a:xfrm>
            <a:off x="6098056" y="4287773"/>
            <a:ext cx="449063" cy="445973"/>
          </a:xfrm>
          <a:prstGeom prst="rect">
            <a:avLst/>
          </a:prstGeom>
        </p:spPr>
      </p:pic>
      <p:pic>
        <p:nvPicPr>
          <p:cNvPr id="46" name="Image 45">
            <a:extLst>
              <a:ext uri="{FF2B5EF4-FFF2-40B4-BE49-F238E27FC236}">
                <a16:creationId xmlns:a16="http://schemas.microsoft.com/office/drawing/2014/main" id="{47B9C7B9-826F-47DA-AFCD-FA7494A1FC2F}"/>
              </a:ext>
            </a:extLst>
          </p:cNvPr>
          <p:cNvPicPr>
            <a:picLocks noChangeAspect="1"/>
          </p:cNvPicPr>
          <p:nvPr/>
        </p:nvPicPr>
        <p:blipFill>
          <a:blip r:embed="rId8"/>
          <a:stretch>
            <a:fillRect/>
          </a:stretch>
        </p:blipFill>
        <p:spPr>
          <a:xfrm>
            <a:off x="6712009" y="3312652"/>
            <a:ext cx="792088" cy="787638"/>
          </a:xfrm>
          <a:prstGeom prst="rect">
            <a:avLst/>
          </a:prstGeom>
        </p:spPr>
      </p:pic>
      <p:pic>
        <p:nvPicPr>
          <p:cNvPr id="48" name="Image 47">
            <a:extLst>
              <a:ext uri="{FF2B5EF4-FFF2-40B4-BE49-F238E27FC236}">
                <a16:creationId xmlns:a16="http://schemas.microsoft.com/office/drawing/2014/main" id="{1EE0AA14-9E34-4636-B862-2AFF640B21EC}"/>
              </a:ext>
            </a:extLst>
          </p:cNvPr>
          <p:cNvPicPr>
            <a:picLocks noChangeAspect="1"/>
          </p:cNvPicPr>
          <p:nvPr/>
        </p:nvPicPr>
        <p:blipFill>
          <a:blip r:embed="rId9"/>
          <a:stretch>
            <a:fillRect/>
          </a:stretch>
        </p:blipFill>
        <p:spPr>
          <a:xfrm>
            <a:off x="6065093" y="3345791"/>
            <a:ext cx="856399" cy="852074"/>
          </a:xfrm>
          <a:prstGeom prst="rect">
            <a:avLst/>
          </a:prstGeom>
        </p:spPr>
      </p:pic>
      <p:pic>
        <p:nvPicPr>
          <p:cNvPr id="50" name="Image 49">
            <a:extLst>
              <a:ext uri="{FF2B5EF4-FFF2-40B4-BE49-F238E27FC236}">
                <a16:creationId xmlns:a16="http://schemas.microsoft.com/office/drawing/2014/main" id="{F9662204-CD78-418B-A388-B34B8F61DF2B}"/>
              </a:ext>
            </a:extLst>
          </p:cNvPr>
          <p:cNvPicPr>
            <a:picLocks noChangeAspect="1"/>
          </p:cNvPicPr>
          <p:nvPr/>
        </p:nvPicPr>
        <p:blipFill>
          <a:blip r:embed="rId10"/>
          <a:stretch>
            <a:fillRect/>
          </a:stretch>
        </p:blipFill>
        <p:spPr>
          <a:xfrm>
            <a:off x="6801657" y="4144641"/>
            <a:ext cx="677102" cy="575886"/>
          </a:xfrm>
          <a:prstGeom prst="rect">
            <a:avLst/>
          </a:prstGeom>
        </p:spPr>
      </p:pic>
      <p:sp>
        <p:nvSpPr>
          <p:cNvPr id="2" name="Forme libre : forme 33">
            <a:extLst>
              <a:ext uri="{FF2B5EF4-FFF2-40B4-BE49-F238E27FC236}">
                <a16:creationId xmlns:a16="http://schemas.microsoft.com/office/drawing/2014/main" id="{C7533F37-E747-31B8-720A-3C8F60B67F0B}"/>
              </a:ext>
            </a:extLst>
          </p:cNvPr>
          <p:cNvSpPr/>
          <p:nvPr/>
        </p:nvSpPr>
        <p:spPr>
          <a:xfrm>
            <a:off x="6802482" y="1552439"/>
            <a:ext cx="4660773" cy="1456491"/>
          </a:xfrm>
          <a:custGeom>
            <a:avLst/>
            <a:gdLst>
              <a:gd name="connsiteX0" fmla="*/ 0 w 4660773"/>
              <a:gd name="connsiteY0" fmla="*/ 0 h 1456491"/>
              <a:gd name="connsiteX1" fmla="*/ 4660773 w 4660773"/>
              <a:gd name="connsiteY1" fmla="*/ 0 h 1456491"/>
              <a:gd name="connsiteX2" fmla="*/ 4660773 w 4660773"/>
              <a:gd name="connsiteY2" fmla="*/ 1456491 h 1456491"/>
              <a:gd name="connsiteX3" fmla="*/ 0 w 4660773"/>
              <a:gd name="connsiteY3" fmla="*/ 1456491 h 1456491"/>
              <a:gd name="connsiteX4" fmla="*/ 0 w 4660773"/>
              <a:gd name="connsiteY4" fmla="*/ 0 h 1456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773" h="1456491">
                <a:moveTo>
                  <a:pt x="0" y="0"/>
                </a:moveTo>
                <a:lnTo>
                  <a:pt x="4660773" y="0"/>
                </a:lnTo>
                <a:lnTo>
                  <a:pt x="4660773" y="1456491"/>
                </a:lnTo>
                <a:lnTo>
                  <a:pt x="0" y="145649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86530" tIns="45720" rIns="45720" bIns="45720" numCol="1" spcCol="1270" anchor="ctr" anchorCtr="0">
            <a:noAutofit/>
          </a:bodyPr>
          <a:lstStyle/>
          <a:p>
            <a:pPr marL="0" lvl="0" indent="0" algn="l" defTabSz="533400">
              <a:lnSpc>
                <a:spcPct val="90000"/>
              </a:lnSpc>
              <a:spcBef>
                <a:spcPct val="0"/>
              </a:spcBef>
              <a:spcAft>
                <a:spcPct val="35000"/>
              </a:spcAft>
              <a:buNone/>
            </a:pPr>
            <a:r>
              <a:rPr lang="nl-BE" sz="1200" b="1" noProof="0" dirty="0">
                <a:solidFill>
                  <a:schemeClr val="accent2"/>
                </a:solidFill>
              </a:rPr>
              <a:t>D</a:t>
            </a:r>
            <a:r>
              <a:rPr lang="nl-BE" sz="1200" b="1" kern="1200" noProof="0" dirty="0">
                <a:solidFill>
                  <a:schemeClr val="accent2"/>
                </a:solidFill>
              </a:rPr>
              <a:t>e batterijen</a:t>
            </a:r>
          </a:p>
          <a:p>
            <a:pPr marL="0" lvl="0" indent="0" algn="l" defTabSz="533400">
              <a:lnSpc>
                <a:spcPct val="90000"/>
              </a:lnSpc>
              <a:spcBef>
                <a:spcPct val="0"/>
              </a:spcBef>
              <a:spcAft>
                <a:spcPct val="35000"/>
              </a:spcAft>
              <a:buNone/>
            </a:pPr>
            <a:r>
              <a:rPr lang="nl-BE" sz="1200" kern="1200" noProof="0" dirty="0">
                <a:solidFill>
                  <a:schemeClr val="accent2"/>
                </a:solidFill>
              </a:rPr>
              <a:t>Om het automatisch aankondigingssysteem ATWS te voeden zijn 2 types batterijen beschikbaar:</a:t>
            </a:r>
          </a:p>
          <a:p>
            <a:pPr marL="171450" lvl="0" indent="-171450" algn="l" defTabSz="533400">
              <a:lnSpc>
                <a:spcPct val="90000"/>
              </a:lnSpc>
              <a:spcBef>
                <a:spcPct val="0"/>
              </a:spcBef>
              <a:spcAft>
                <a:spcPct val="35000"/>
              </a:spcAft>
              <a:buClr>
                <a:schemeClr val="bg2"/>
              </a:buClr>
              <a:buFont typeface="Arial" panose="020B0604020202020204" pitchFamily="34" charset="0"/>
              <a:buChar char="•"/>
            </a:pPr>
            <a:r>
              <a:rPr lang="nl-BE" sz="1200" kern="1200" noProof="0" dirty="0">
                <a:solidFill>
                  <a:schemeClr val="accent2"/>
                </a:solidFill>
              </a:rPr>
              <a:t>Batterij met een grote capaciteit met een minimale autonomie van 80 uur;</a:t>
            </a:r>
          </a:p>
          <a:p>
            <a:pPr marL="171450" lvl="0" indent="-171450" algn="l" defTabSz="533400">
              <a:lnSpc>
                <a:spcPct val="90000"/>
              </a:lnSpc>
              <a:spcBef>
                <a:spcPct val="0"/>
              </a:spcBef>
              <a:spcAft>
                <a:spcPct val="35000"/>
              </a:spcAft>
              <a:buClr>
                <a:schemeClr val="bg2"/>
              </a:buClr>
              <a:buFont typeface="Arial" panose="020B0604020202020204" pitchFamily="34" charset="0"/>
              <a:buChar char="•"/>
            </a:pPr>
            <a:r>
              <a:rPr lang="nl-BE" sz="1200" kern="1200" noProof="0" dirty="0">
                <a:solidFill>
                  <a:schemeClr val="accent2"/>
                </a:solidFill>
              </a:rPr>
              <a:t>Batterij met een kleine capaciteit met een minimale autonomie van 8 uur.</a:t>
            </a:r>
          </a:p>
        </p:txBody>
      </p:sp>
      <p:grpSp>
        <p:nvGrpSpPr>
          <p:cNvPr id="4" name="Groep 3">
            <a:extLst>
              <a:ext uri="{FF2B5EF4-FFF2-40B4-BE49-F238E27FC236}">
                <a16:creationId xmlns:a16="http://schemas.microsoft.com/office/drawing/2014/main" id="{37065786-4BB3-594B-A619-E93E14DD7A7C}"/>
              </a:ext>
            </a:extLst>
          </p:cNvPr>
          <p:cNvGrpSpPr/>
          <p:nvPr/>
        </p:nvGrpSpPr>
        <p:grpSpPr>
          <a:xfrm>
            <a:off x="5972682" y="1327561"/>
            <a:ext cx="1659600" cy="1529316"/>
            <a:chOff x="5972682" y="1327561"/>
            <a:chExt cx="1659600" cy="1529316"/>
          </a:xfrm>
        </p:grpSpPr>
        <p:sp>
          <p:nvSpPr>
            <p:cNvPr id="35" name="Rectangle 34">
              <a:extLst>
                <a:ext uri="{FF2B5EF4-FFF2-40B4-BE49-F238E27FC236}">
                  <a16:creationId xmlns:a16="http://schemas.microsoft.com/office/drawing/2014/main" id="{4C4B4AF4-B722-4F2B-8FA9-712B4633ADD2}"/>
                </a:ext>
              </a:extLst>
            </p:cNvPr>
            <p:cNvSpPr/>
            <p:nvPr/>
          </p:nvSpPr>
          <p:spPr>
            <a:xfrm>
              <a:off x="5972682" y="1327561"/>
              <a:ext cx="1659600" cy="1529316"/>
            </a:xfrm>
            <a:prstGeom prst="rect">
              <a:avLst/>
            </a:prstGeom>
            <a:solidFill>
              <a:prstClr val="white"/>
            </a:solidFill>
            <a:ln w="12700" cap="flat" cmpd="sng" algn="ctr">
              <a:solidFill>
                <a:srgbClr val="025DA4"/>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nl-BE" noProof="0" dirty="0"/>
            </a:p>
          </p:txBody>
        </p:sp>
        <p:pic>
          <p:nvPicPr>
            <p:cNvPr id="25" name="Image 24">
              <a:extLst>
                <a:ext uri="{FF2B5EF4-FFF2-40B4-BE49-F238E27FC236}">
                  <a16:creationId xmlns:a16="http://schemas.microsoft.com/office/drawing/2014/main" id="{D80A8BB7-4F7B-4AA7-8BFF-77D3C8A1329C}"/>
                </a:ext>
              </a:extLst>
            </p:cNvPr>
            <p:cNvPicPr>
              <a:picLocks noChangeAspect="1"/>
            </p:cNvPicPr>
            <p:nvPr/>
          </p:nvPicPr>
          <p:blipFill>
            <a:blip r:embed="rId11"/>
            <a:stretch>
              <a:fillRect/>
            </a:stretch>
          </p:blipFill>
          <p:spPr>
            <a:xfrm>
              <a:off x="6017077" y="1402100"/>
              <a:ext cx="568617" cy="741600"/>
            </a:xfrm>
            <a:prstGeom prst="rect">
              <a:avLst/>
            </a:prstGeom>
          </p:spPr>
        </p:pic>
        <p:pic>
          <p:nvPicPr>
            <p:cNvPr id="27" name="Image 26">
              <a:extLst>
                <a:ext uri="{FF2B5EF4-FFF2-40B4-BE49-F238E27FC236}">
                  <a16:creationId xmlns:a16="http://schemas.microsoft.com/office/drawing/2014/main" id="{D5B5A8C7-F12B-45E2-98F1-3958799CAC7E}"/>
                </a:ext>
              </a:extLst>
            </p:cNvPr>
            <p:cNvPicPr>
              <a:picLocks noChangeAspect="1"/>
            </p:cNvPicPr>
            <p:nvPr/>
          </p:nvPicPr>
          <p:blipFill>
            <a:blip r:embed="rId12"/>
            <a:stretch>
              <a:fillRect/>
            </a:stretch>
          </p:blipFill>
          <p:spPr>
            <a:xfrm>
              <a:off x="6314730" y="2094579"/>
              <a:ext cx="937224" cy="734960"/>
            </a:xfrm>
            <a:prstGeom prst="rect">
              <a:avLst/>
            </a:prstGeom>
          </p:spPr>
        </p:pic>
        <p:pic>
          <p:nvPicPr>
            <p:cNvPr id="29" name="Image 28">
              <a:extLst>
                <a:ext uri="{FF2B5EF4-FFF2-40B4-BE49-F238E27FC236}">
                  <a16:creationId xmlns:a16="http://schemas.microsoft.com/office/drawing/2014/main" id="{28627ACD-FA0F-46D8-97E9-195BE8EB1E99}"/>
                </a:ext>
              </a:extLst>
            </p:cNvPr>
            <p:cNvPicPr>
              <a:picLocks noChangeAspect="1"/>
            </p:cNvPicPr>
            <p:nvPr/>
          </p:nvPicPr>
          <p:blipFill>
            <a:blip r:embed="rId13"/>
            <a:stretch>
              <a:fillRect/>
            </a:stretch>
          </p:blipFill>
          <p:spPr>
            <a:xfrm>
              <a:off x="6587718" y="1368750"/>
              <a:ext cx="937225" cy="738280"/>
            </a:xfrm>
            <a:prstGeom prst="rect">
              <a:avLst/>
            </a:prstGeom>
          </p:spPr>
        </p:pic>
      </p:grpSp>
    </p:spTree>
    <p:extLst>
      <p:ext uri="{BB962C8B-B14F-4D97-AF65-F5344CB8AC3E}">
        <p14:creationId xmlns:p14="http://schemas.microsoft.com/office/powerpoint/2010/main" val="225919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endParaRPr lang="nl-BE" noProof="0" dirty="0"/>
          </a:p>
        </p:txBody>
      </p:sp>
      <p:sp>
        <p:nvSpPr>
          <p:cNvPr id="7" name="TextBox 7"/>
          <p:cNvSpPr txBox="1"/>
          <p:nvPr/>
        </p:nvSpPr>
        <p:spPr>
          <a:xfrm>
            <a:off x="2063553" y="5878801"/>
            <a:ext cx="7848871" cy="276999"/>
          </a:xfrm>
          <a:prstGeom prst="rect">
            <a:avLst/>
          </a:prstGeom>
          <a:solidFill>
            <a:schemeClr val="bg1">
              <a:lumMod val="85000"/>
            </a:schemeClr>
          </a:solidFill>
          <a:ln>
            <a:solidFill>
              <a:schemeClr val="tx1"/>
            </a:solidFill>
          </a:ln>
        </p:spPr>
        <p:txBody>
          <a:bodyPr wrap="square">
            <a:spAutoFit/>
          </a:bodyPr>
          <a:lstStyle/>
          <a:p>
            <a:pPr algn="ctr">
              <a:defRPr/>
            </a:pPr>
            <a:r>
              <a:rPr lang="nl-BE" sz="1200" b="1" noProof="0" dirty="0"/>
              <a:t>Dit document is eigendom van INFRABEL.</a:t>
            </a:r>
          </a:p>
        </p:txBody>
      </p:sp>
      <p:graphicFrame>
        <p:nvGraphicFramePr>
          <p:cNvPr id="6" name="Tabel 4"/>
          <p:cNvGraphicFramePr>
            <a:graphicFrameLocks noGrp="1"/>
          </p:cNvGraphicFramePr>
          <p:nvPr>
            <p:extLst>
              <p:ext uri="{D42A27DB-BD31-4B8C-83A1-F6EECF244321}">
                <p14:modId xmlns:p14="http://schemas.microsoft.com/office/powerpoint/2010/main" val="419516622"/>
              </p:ext>
            </p:extLst>
          </p:nvPr>
        </p:nvGraphicFramePr>
        <p:xfrm>
          <a:off x="1847401" y="1340768"/>
          <a:ext cx="7848871" cy="2383250"/>
        </p:xfrm>
        <a:graphic>
          <a:graphicData uri="http://schemas.openxmlformats.org/drawingml/2006/table">
            <a:tbl>
              <a:tblPr firstRow="1" bandRow="1">
                <a:tableStyleId>{2D5ABB26-0587-4C30-8999-92F81FD0307C}</a:tableStyleId>
              </a:tblPr>
              <a:tblGrid>
                <a:gridCol w="2175363">
                  <a:extLst>
                    <a:ext uri="{9D8B030D-6E8A-4147-A177-3AD203B41FA5}">
                      <a16:colId xmlns:a16="http://schemas.microsoft.com/office/drawing/2014/main" val="20000"/>
                    </a:ext>
                  </a:extLst>
                </a:gridCol>
                <a:gridCol w="1010813">
                  <a:extLst>
                    <a:ext uri="{9D8B030D-6E8A-4147-A177-3AD203B41FA5}">
                      <a16:colId xmlns:a16="http://schemas.microsoft.com/office/drawing/2014/main" val="20001"/>
                    </a:ext>
                  </a:extLst>
                </a:gridCol>
                <a:gridCol w="3263887">
                  <a:extLst>
                    <a:ext uri="{9D8B030D-6E8A-4147-A177-3AD203B41FA5}">
                      <a16:colId xmlns:a16="http://schemas.microsoft.com/office/drawing/2014/main" val="20002"/>
                    </a:ext>
                  </a:extLst>
                </a:gridCol>
                <a:gridCol w="1398808">
                  <a:extLst>
                    <a:ext uri="{9D8B030D-6E8A-4147-A177-3AD203B41FA5}">
                      <a16:colId xmlns:a16="http://schemas.microsoft.com/office/drawing/2014/main" val="20003"/>
                    </a:ext>
                  </a:extLst>
                </a:gridCol>
              </a:tblGrid>
              <a:tr h="380325">
                <a:tc gridSpan="4">
                  <a:txBody>
                    <a:bodyPr/>
                    <a:lstStyle/>
                    <a:p>
                      <a:pPr marL="0" algn="ctr" defTabSz="914400" rtl="0" eaLnBrk="1" latinLnBrk="0" hangingPunct="1"/>
                      <a:r>
                        <a:rPr lang="nl-BE" sz="1600" b="1" kern="1200" noProof="0" dirty="0">
                          <a:solidFill>
                            <a:schemeClr val="tx1"/>
                          </a:solidFill>
                          <a:latin typeface="+mn-lt"/>
                          <a:ea typeface="+mn-ea"/>
                          <a:cs typeface="+mn-cs"/>
                        </a:rPr>
                        <a:t>Basisinformatie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0"/>
                  </a:ext>
                </a:extLst>
              </a:tr>
              <a:tr h="341021">
                <a:tc gridSpan="4">
                  <a:txBody>
                    <a:bodyPr/>
                    <a:lstStyle/>
                    <a:p>
                      <a:pPr algn="ctr"/>
                      <a:r>
                        <a:rPr lang="nl-BE" sz="1200" b="0" noProof="0" dirty="0">
                          <a:solidFill>
                            <a:schemeClr val="tx1"/>
                          </a:solidFill>
                          <a:latin typeface="+mn-lt"/>
                          <a:ea typeface="Times New Roman"/>
                          <a:cs typeface="Times New Roman"/>
                          <a:sym typeface="Wingdings"/>
                        </a:rPr>
                        <a:t>   Eenheid 71 ATWS</a:t>
                      </a:r>
                      <a:r>
                        <a:rPr lang="nl-BE" sz="1200" b="0" baseline="0" noProof="0" dirty="0">
                          <a:solidFill>
                            <a:schemeClr val="tx1"/>
                          </a:solidFill>
                          <a:latin typeface="+mn-lt"/>
                          <a:ea typeface="Times New Roman"/>
                          <a:cs typeface="Times New Roman"/>
                          <a:sym typeface="Wingdings"/>
                        </a:rPr>
                        <a:t> V1.1</a:t>
                      </a:r>
                      <a:r>
                        <a:rPr lang="nl-BE" sz="1200" b="0" noProof="0" dirty="0">
                          <a:solidFill>
                            <a:schemeClr val="tx1"/>
                          </a:solidFill>
                          <a:latin typeface="+mn-lt"/>
                          <a:ea typeface="Times New Roman"/>
                          <a:cs typeface="Times New Roman"/>
                          <a:sym typeface="Wingdings"/>
                        </a:rPr>
                        <a:t>.pptx</a:t>
                      </a:r>
                      <a:endParaRPr lang="nl-BE" sz="120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1"/>
                  </a:ext>
                </a:extLst>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b="1" noProof="0" dirty="0"/>
                        <a:t>Werkgroep</a:t>
                      </a:r>
                      <a:endParaRPr lang="nl-BE" sz="1200" b="1" kern="1200" noProof="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nl-BE" sz="1200" noProof="0" dirty="0"/>
                        <a:t>I-O.131C</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BE" sz="1200" baseline="0" noProof="0" dirty="0"/>
                        <a:t>Bertholet Yann</a:t>
                      </a:r>
                    </a:p>
                    <a:p>
                      <a:pPr marL="0" marR="0" lvl="0" indent="0" algn="l" defTabSz="685800" rtl="0" eaLnBrk="1" fontAlgn="auto" latinLnBrk="0" hangingPunct="1">
                        <a:lnSpc>
                          <a:spcPct val="100000"/>
                        </a:lnSpc>
                        <a:spcBef>
                          <a:spcPts val="0"/>
                        </a:spcBef>
                        <a:spcAft>
                          <a:spcPts val="0"/>
                        </a:spcAft>
                        <a:buClrTx/>
                        <a:buSzTx/>
                        <a:buFontTx/>
                        <a:buNone/>
                        <a:tabLst/>
                        <a:defRPr/>
                      </a:pPr>
                      <a:r>
                        <a:rPr lang="nl-BE" sz="1200" baseline="0" noProof="0" dirty="0"/>
                        <a:t>Bradt Paul</a:t>
                      </a:r>
                    </a:p>
                    <a:p>
                      <a:pPr marL="0" marR="0" lvl="0" indent="0" algn="l" defTabSz="685800" rtl="0" eaLnBrk="1" fontAlgn="auto" latinLnBrk="0" hangingPunct="1">
                        <a:lnSpc>
                          <a:spcPct val="100000"/>
                        </a:lnSpc>
                        <a:spcBef>
                          <a:spcPts val="0"/>
                        </a:spcBef>
                        <a:spcAft>
                          <a:spcPts val="0"/>
                        </a:spcAft>
                        <a:buClrTx/>
                        <a:buSzTx/>
                        <a:buFontTx/>
                        <a:buNone/>
                        <a:tabLst/>
                        <a:defRPr/>
                      </a:pPr>
                      <a:r>
                        <a:rPr lang="nl-BE" sz="1200" baseline="0" noProof="0" dirty="0"/>
                        <a:t>De Bock Yves</a:t>
                      </a:r>
                    </a:p>
                    <a:p>
                      <a:pPr marL="0" marR="0" lvl="0" indent="0" algn="l" defTabSz="685800" rtl="0" eaLnBrk="1" fontAlgn="auto" latinLnBrk="0" hangingPunct="1">
                        <a:lnSpc>
                          <a:spcPct val="100000"/>
                        </a:lnSpc>
                        <a:spcBef>
                          <a:spcPts val="0"/>
                        </a:spcBef>
                        <a:spcAft>
                          <a:spcPts val="0"/>
                        </a:spcAft>
                        <a:buClrTx/>
                        <a:buSzTx/>
                        <a:buFontTx/>
                        <a:buNone/>
                        <a:tabLst/>
                        <a:defRPr/>
                      </a:pPr>
                      <a:r>
                        <a:rPr lang="nl-BE" sz="1200" baseline="0" noProof="0" dirty="0"/>
                        <a:t>Haegeman Steffen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dirty="0"/>
                    </a:p>
                  </a:txBody>
                  <a:tcPr/>
                </a:tc>
                <a:extLst>
                  <a:ext uri="{0D108BD9-81ED-4DB2-BD59-A6C34878D82A}">
                    <a16:rowId xmlns:a16="http://schemas.microsoft.com/office/drawing/2014/main" val="10003"/>
                  </a:ext>
                </a:extLst>
              </a:tr>
              <a:tr h="40689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nl-BE" sz="1200" b="1" kern="1200" noProof="0" dirty="0">
                          <a:solidFill>
                            <a:schemeClr val="tx1"/>
                          </a:solidFill>
                          <a:latin typeface="+mn-lt"/>
                          <a:ea typeface="+mn-ea"/>
                          <a:cs typeface="+mn-cs"/>
                        </a:rPr>
                        <a:t>Eigenaar van de inhoud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nl-BE" sz="1200" baseline="0" noProof="0" dirty="0"/>
                        <a:t>Bertholet Yann</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endParaRPr lang="nl-BE" noProof="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2048">
                <a:tc>
                  <a:txBody>
                    <a:bodyPr/>
                    <a:lstStyle/>
                    <a:p>
                      <a:pPr algn="l"/>
                      <a:r>
                        <a:rPr lang="nl-BE" sz="1200" b="1" kern="1200" noProof="0" dirty="0">
                          <a:solidFill>
                            <a:schemeClr val="tx1"/>
                          </a:solidFill>
                          <a:latin typeface="+mn-lt"/>
                          <a:ea typeface="+mn-ea"/>
                          <a:cs typeface="+mn-cs"/>
                        </a:rPr>
                        <a:t>Eigenaar van de opmaak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nl-BE" sz="1200" baseline="0" noProof="0" dirty="0"/>
                        <a:t>Bertholet Yann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6407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texte 16">
            <a:extLst>
              <a:ext uri="{FF2B5EF4-FFF2-40B4-BE49-F238E27FC236}">
                <a16:creationId xmlns:a16="http://schemas.microsoft.com/office/drawing/2014/main" id="{0CE156B5-522F-48C3-8D33-E96AD603F5A0}"/>
              </a:ext>
            </a:extLst>
          </p:cNvPr>
          <p:cNvSpPr>
            <a:spLocks noGrp="1"/>
          </p:cNvSpPr>
          <p:nvPr>
            <p:ph type="body" sz="quarter" idx="18"/>
          </p:nvPr>
        </p:nvSpPr>
        <p:spPr/>
        <p:txBody>
          <a:bodyPr/>
          <a:lstStyle/>
          <a:p>
            <a:r>
              <a:rPr lang="nl-BE" noProof="0" dirty="0"/>
              <a:t>1. Beschrijving en principe</a:t>
            </a:r>
          </a:p>
          <a:p>
            <a:endParaRPr lang="nl-BE" noProof="0" dirty="0"/>
          </a:p>
        </p:txBody>
      </p:sp>
      <p:sp>
        <p:nvSpPr>
          <p:cNvPr id="21" name="Text Placeholder 2">
            <a:extLst>
              <a:ext uri="{FF2B5EF4-FFF2-40B4-BE49-F238E27FC236}">
                <a16:creationId xmlns:a16="http://schemas.microsoft.com/office/drawing/2014/main" id="{90F14F6B-8AB5-4767-A32B-4639211491D7}"/>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2. Principe</a:t>
            </a:r>
          </a:p>
        </p:txBody>
      </p:sp>
      <p:pic>
        <p:nvPicPr>
          <p:cNvPr id="2" name="Onlinemedia 1" title="Schweizer Electronic Minimel Lynx (English)">
            <a:hlinkClick r:id="" action="ppaction://media"/>
            <a:extLst>
              <a:ext uri="{FF2B5EF4-FFF2-40B4-BE49-F238E27FC236}">
                <a16:creationId xmlns:a16="http://schemas.microsoft.com/office/drawing/2014/main" id="{35D0104D-F98F-45A4-A6FD-502553874ADA}"/>
              </a:ext>
            </a:extLst>
          </p:cNvPr>
          <p:cNvPicPr>
            <a:picLocks noRot="1" noChangeAspect="1"/>
          </p:cNvPicPr>
          <p:nvPr>
            <a:videoFile r:link="rId1"/>
          </p:nvPr>
        </p:nvPicPr>
        <p:blipFill>
          <a:blip r:embed="rId3"/>
          <a:stretch>
            <a:fillRect/>
          </a:stretch>
        </p:blipFill>
        <p:spPr>
          <a:xfrm>
            <a:off x="1277228" y="1166805"/>
            <a:ext cx="9637542" cy="5445224"/>
          </a:xfrm>
          <a:prstGeom prst="rect">
            <a:avLst/>
          </a:prstGeom>
        </p:spPr>
      </p:pic>
    </p:spTree>
    <p:extLst>
      <p:ext uri="{BB962C8B-B14F-4D97-AF65-F5344CB8AC3E}">
        <p14:creationId xmlns:p14="http://schemas.microsoft.com/office/powerpoint/2010/main" val="127475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8443333" cy="4244400"/>
          </a:xfrm>
        </p:spPr>
        <p:txBody>
          <a:bodyPr/>
          <a:lstStyle/>
          <a:p>
            <a:r>
              <a:rPr lang="nl-BE" sz="2000" b="1" noProof="0" dirty="0">
                <a:solidFill>
                  <a:schemeClr val="tx1"/>
                </a:solidFill>
              </a:rPr>
              <a:t>Familieportret</a:t>
            </a:r>
            <a:br>
              <a:rPr lang="nl-BE" sz="2000" b="1" noProof="0" dirty="0">
                <a:solidFill>
                  <a:schemeClr val="tx1"/>
                </a:solidFill>
              </a:rPr>
            </a:br>
            <a:br>
              <a:rPr lang="nl-BE" sz="2800" b="1" noProof="0" dirty="0"/>
            </a:br>
            <a:r>
              <a:rPr lang="nl-BE" sz="2000" b="1" noProof="0" dirty="0">
                <a:solidFill>
                  <a:schemeClr val="tx1"/>
                </a:solidFill>
              </a:rPr>
              <a:t>0. Inleiding</a:t>
            </a:r>
            <a:br>
              <a:rPr lang="nl-BE" sz="2000" b="1" noProof="0" dirty="0">
                <a:solidFill>
                  <a:schemeClr val="tx1"/>
                </a:solidFill>
              </a:rPr>
            </a:br>
            <a:br>
              <a:rPr lang="nl-BE" sz="2000" b="1" noProof="0" dirty="0">
                <a:solidFill>
                  <a:schemeClr val="tx1"/>
                </a:solidFill>
              </a:rPr>
            </a:br>
            <a:r>
              <a:rPr lang="nl-BE" sz="2000" b="1" noProof="0" dirty="0">
                <a:solidFill>
                  <a:schemeClr val="tx1"/>
                </a:solidFill>
              </a:rPr>
              <a:t>1. Beschrijving en principe van het automatisch aankondigingssysteem ATWS</a:t>
            </a:r>
          </a:p>
          <a:p>
            <a:br>
              <a:rPr lang="nl-BE" sz="2000" b="1" noProof="0" dirty="0">
                <a:solidFill>
                  <a:schemeClr val="tx1"/>
                </a:solidFill>
              </a:rPr>
            </a:br>
            <a:r>
              <a:rPr lang="nl-BE" sz="2800" b="1" noProof="0" dirty="0"/>
              <a:t>2. Opstellen van het automatisch aankondigings-   	systeem ATWS</a:t>
            </a:r>
          </a:p>
          <a:p>
            <a:endParaRPr lang="nl-BE" sz="2000" b="1" noProof="0" dirty="0"/>
          </a:p>
          <a:p>
            <a:r>
              <a:rPr lang="nl-BE" sz="2000" b="1" noProof="0" dirty="0">
                <a:solidFill>
                  <a:schemeClr val="tx1"/>
                </a:solidFill>
              </a:rPr>
              <a:t>3. Opstart van de werken</a:t>
            </a:r>
          </a:p>
          <a:p>
            <a:endParaRPr lang="nl-BE" sz="2000" b="1" noProof="0" dirty="0">
              <a:solidFill>
                <a:schemeClr val="tx1"/>
              </a:solidFill>
            </a:endParaRPr>
          </a:p>
          <a:p>
            <a:r>
              <a:rPr lang="nl-BE" sz="2000" b="1" noProof="0" dirty="0">
                <a:solidFill>
                  <a:schemeClr val="tx1"/>
                </a:solidFill>
              </a:rPr>
              <a:t>4. Incidenten</a:t>
            </a:r>
          </a:p>
          <a:p>
            <a:br>
              <a:rPr lang="nl-BE" sz="2000" noProof="0" dirty="0">
                <a:solidFill>
                  <a:schemeClr val="tx1"/>
                </a:solidFill>
              </a:rPr>
            </a:br>
            <a:endParaRPr lang="nl-BE" sz="2000" noProof="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marL="0" marR="0" lvl="0" indent="0" algn="l" defTabSz="514350" rtl="0" eaLnBrk="1" fontAlgn="auto" latinLnBrk="0" hangingPunct="1">
              <a:lnSpc>
                <a:spcPct val="90000"/>
              </a:lnSpc>
              <a:spcBef>
                <a:spcPct val="0"/>
              </a:spcBef>
              <a:spcAft>
                <a:spcPts val="0"/>
              </a:spcAft>
              <a:buClrTx/>
              <a:buSzTx/>
              <a:buFontTx/>
              <a:buNone/>
              <a:tabLst/>
              <a:defRPr/>
            </a:pPr>
            <a:r>
              <a:rPr kumimoji="0" lang="nl-BE" sz="4800" b="1" i="0" u="none" strike="noStrike" kern="1200" cap="none" spc="0" normalizeH="0" baseline="0" noProof="0" dirty="0">
                <a:ln>
                  <a:noFill/>
                </a:ln>
                <a:solidFill>
                  <a:srgbClr val="000000"/>
                </a:solidFill>
                <a:effectLst/>
                <a:uLnTx/>
                <a:uFillTx/>
                <a:latin typeface="Calibri" panose="020F0502020204030204"/>
                <a:ea typeface="+mj-ea"/>
                <a:cs typeface="Arial" panose="020B0604020202020204" pitchFamily="34" charset="0"/>
              </a:rPr>
              <a:t>Inhoud</a:t>
            </a:r>
          </a:p>
        </p:txBody>
      </p:sp>
    </p:spTree>
    <p:extLst>
      <p:ext uri="{BB962C8B-B14F-4D97-AF65-F5344CB8AC3E}">
        <p14:creationId xmlns:p14="http://schemas.microsoft.com/office/powerpoint/2010/main" val="4208708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601346" y="4430987"/>
            <a:ext cx="8064500" cy="506413"/>
          </a:xfrm>
          <a:prstGeom prst="rect">
            <a:avLst/>
          </a:prstGeom>
          <a:noFill/>
          <a:ln w="9525">
            <a:noFill/>
            <a:miter lim="800000"/>
            <a:headEnd/>
            <a:tailEnd/>
          </a:ln>
          <a:effectLst/>
        </p:spPr>
        <p:txBody>
          <a:bodyPr lIns="0" tIns="0" rIns="0" bIns="0"/>
          <a:lstStyle/>
          <a:p>
            <a:pPr algn="l">
              <a:defRPr/>
            </a:pPr>
            <a:endParaRPr lang="nl-BE" sz="2000" b="1" kern="0" noProof="0" dirty="0">
              <a:solidFill>
                <a:srgbClr val="0070C0"/>
              </a:solidFill>
              <a:latin typeface="+mj-lt"/>
              <a:ea typeface="+mj-ea"/>
              <a:cs typeface="+mj-cs"/>
            </a:endParaRPr>
          </a:p>
        </p:txBody>
      </p:sp>
      <p:sp>
        <p:nvSpPr>
          <p:cNvPr id="23" name="Rectangle 22"/>
          <p:cNvSpPr/>
          <p:nvPr/>
        </p:nvSpPr>
        <p:spPr bwMode="auto">
          <a:xfrm>
            <a:off x="8328248" y="1268760"/>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Uitwisseling van informatie </a:t>
            </a:r>
            <a:br>
              <a:rPr lang="nl-BE" sz="1200" b="1" noProof="0" dirty="0">
                <a:latin typeface="+mn-lt"/>
              </a:rPr>
            </a:br>
            <a:r>
              <a:rPr lang="nl-BE" sz="1200" b="1" noProof="0" dirty="0">
                <a:latin typeface="+mn-lt"/>
              </a:rPr>
              <a:t>vóór aanvang van de werken</a:t>
            </a:r>
          </a:p>
        </p:txBody>
      </p:sp>
      <p:sp>
        <p:nvSpPr>
          <p:cNvPr id="27" name="Rectangle 26"/>
          <p:cNvSpPr/>
          <p:nvPr/>
        </p:nvSpPr>
        <p:spPr bwMode="auto">
          <a:xfrm>
            <a:off x="5912973" y="1268759"/>
            <a:ext cx="2121664"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Basisberekeningen</a:t>
            </a:r>
          </a:p>
          <a:p>
            <a:pPr algn="ctr"/>
            <a:r>
              <a:rPr lang="nl-BE" sz="1200" b="1" noProof="0" dirty="0">
                <a:latin typeface="+mn-lt"/>
              </a:rPr>
              <a:t>Theoretische studie</a:t>
            </a:r>
          </a:p>
        </p:txBody>
      </p:sp>
      <p:sp>
        <p:nvSpPr>
          <p:cNvPr id="37" name="Ovaal 21"/>
          <p:cNvSpPr/>
          <p:nvPr/>
        </p:nvSpPr>
        <p:spPr bwMode="auto">
          <a:xfrm>
            <a:off x="5749798"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38" name="Ovaal 22"/>
          <p:cNvSpPr/>
          <p:nvPr/>
        </p:nvSpPr>
        <p:spPr bwMode="auto">
          <a:xfrm>
            <a:off x="8184232" y="1135309"/>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2</a:t>
            </a:r>
          </a:p>
        </p:txBody>
      </p:sp>
      <p:sp>
        <p:nvSpPr>
          <p:cNvPr id="44" name="Rectangle 43"/>
          <p:cNvSpPr/>
          <p:nvPr/>
        </p:nvSpPr>
        <p:spPr bwMode="auto">
          <a:xfrm>
            <a:off x="8328248" y="255378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Briefing van het personeel</a:t>
            </a:r>
          </a:p>
        </p:txBody>
      </p:sp>
      <p:sp>
        <p:nvSpPr>
          <p:cNvPr id="45" name="Ovaal 22"/>
          <p:cNvSpPr/>
          <p:nvPr/>
        </p:nvSpPr>
        <p:spPr bwMode="auto">
          <a:xfrm>
            <a:off x="8184232" y="2420888"/>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3</a:t>
            </a:r>
          </a:p>
        </p:txBody>
      </p:sp>
      <p:sp>
        <p:nvSpPr>
          <p:cNvPr id="48" name="Rectangle 47"/>
          <p:cNvSpPr/>
          <p:nvPr/>
        </p:nvSpPr>
        <p:spPr bwMode="auto">
          <a:xfrm>
            <a:off x="8328248" y="3838814"/>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Controle van het systeem</a:t>
            </a:r>
          </a:p>
        </p:txBody>
      </p:sp>
      <p:sp>
        <p:nvSpPr>
          <p:cNvPr id="49" name="Ovaal 22"/>
          <p:cNvSpPr/>
          <p:nvPr/>
        </p:nvSpPr>
        <p:spPr bwMode="auto">
          <a:xfrm>
            <a:off x="8184232" y="3725473"/>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4</a:t>
            </a:r>
          </a:p>
        </p:txBody>
      </p:sp>
      <p:sp>
        <p:nvSpPr>
          <p:cNvPr id="51" name="Rectangle 50"/>
          <p:cNvSpPr/>
          <p:nvPr/>
        </p:nvSpPr>
        <p:spPr bwMode="auto">
          <a:xfrm>
            <a:off x="8328248" y="51238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Plaatsen van het systeem</a:t>
            </a:r>
          </a:p>
        </p:txBody>
      </p:sp>
      <p:sp>
        <p:nvSpPr>
          <p:cNvPr id="52" name="Ovaal 22"/>
          <p:cNvSpPr/>
          <p:nvPr/>
        </p:nvSpPr>
        <p:spPr bwMode="auto">
          <a:xfrm>
            <a:off x="8184232"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5</a:t>
            </a:r>
          </a:p>
        </p:txBody>
      </p:sp>
      <p:sp>
        <p:nvSpPr>
          <p:cNvPr id="29" name="Rectangle 28"/>
          <p:cNvSpPr/>
          <p:nvPr/>
        </p:nvSpPr>
        <p:spPr bwMode="auto">
          <a:xfrm>
            <a:off x="591297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Opstart van het systeem</a:t>
            </a:r>
          </a:p>
        </p:txBody>
      </p:sp>
      <p:sp>
        <p:nvSpPr>
          <p:cNvPr id="30" name="Ovaal 22"/>
          <p:cNvSpPr/>
          <p:nvPr/>
        </p:nvSpPr>
        <p:spPr bwMode="auto">
          <a:xfrm>
            <a:off x="5749798"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6</a:t>
            </a:r>
          </a:p>
        </p:txBody>
      </p:sp>
      <p:sp>
        <p:nvSpPr>
          <p:cNvPr id="31" name="Rectangle 30"/>
          <p:cNvSpPr/>
          <p:nvPr/>
        </p:nvSpPr>
        <p:spPr bwMode="auto">
          <a:xfrm>
            <a:off x="3497699"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Voorafgaandelijke test</a:t>
            </a:r>
          </a:p>
        </p:txBody>
      </p:sp>
      <p:sp>
        <p:nvSpPr>
          <p:cNvPr id="53" name="Ovaal 22"/>
          <p:cNvSpPr/>
          <p:nvPr/>
        </p:nvSpPr>
        <p:spPr bwMode="auto">
          <a:xfrm>
            <a:off x="3353683"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sp>
        <p:nvSpPr>
          <p:cNvPr id="33" name="Draaiende pijl 15"/>
          <p:cNvSpPr/>
          <p:nvPr/>
        </p:nvSpPr>
        <p:spPr bwMode="auto">
          <a:xfrm rot="1987104">
            <a:off x="5554231"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latin typeface="+mn-lt"/>
            </a:endParaRPr>
          </a:p>
        </p:txBody>
      </p:sp>
      <p:grpSp>
        <p:nvGrpSpPr>
          <p:cNvPr id="2" name="Group 1"/>
          <p:cNvGrpSpPr/>
          <p:nvPr/>
        </p:nvGrpSpPr>
        <p:grpSpPr>
          <a:xfrm>
            <a:off x="4697492"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latin typeface="+mn-lt"/>
              </a:endParaRPr>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1</a:t>
              </a: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2</a:t>
              </a: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3</a:t>
              </a: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5</a:t>
              </a: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4</a:t>
              </a:r>
            </a:p>
          </p:txBody>
        </p:sp>
        <p:sp>
          <p:nvSpPr>
            <p:cNvPr id="50" name="Ovaal 18"/>
            <p:cNvSpPr/>
            <p:nvPr/>
          </p:nvSpPr>
          <p:spPr bwMode="auto">
            <a:xfrm>
              <a:off x="3635895"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6</a:t>
              </a: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7</a:t>
              </a:r>
            </a:p>
          </p:txBody>
        </p:sp>
      </p:gr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8192"/>
          <a:stretch/>
        </p:blipFill>
        <p:spPr>
          <a:xfrm>
            <a:off x="5992412" y="2866210"/>
            <a:ext cx="1015178" cy="987644"/>
          </a:xfrm>
          <a:prstGeom prst="rect">
            <a:avLst/>
          </a:prstGeom>
        </p:spPr>
      </p:pic>
      <p:sp>
        <p:nvSpPr>
          <p:cNvPr id="39" name="Wolkvormige toelichting 17"/>
          <p:cNvSpPr/>
          <p:nvPr/>
        </p:nvSpPr>
        <p:spPr bwMode="auto">
          <a:xfrm>
            <a:off x="2700416" y="1700808"/>
            <a:ext cx="2779167" cy="1309423"/>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34" name="TextBox 33"/>
          <p:cNvSpPr txBox="1"/>
          <p:nvPr/>
        </p:nvSpPr>
        <p:spPr>
          <a:xfrm>
            <a:off x="3352072" y="1916832"/>
            <a:ext cx="1584176" cy="954107"/>
          </a:xfrm>
          <a:prstGeom prst="rect">
            <a:avLst/>
          </a:prstGeom>
          <a:noFill/>
        </p:spPr>
        <p:txBody>
          <a:bodyPr wrap="square" rtlCol="0">
            <a:spAutoFit/>
          </a:bodyPr>
          <a:lstStyle/>
          <a:p>
            <a:r>
              <a:rPr lang="nl-BE" sz="1400" b="1" noProof="0" dirty="0">
                <a:solidFill>
                  <a:srgbClr val="005DA4"/>
                </a:solidFill>
                <a:latin typeface="+mn-lt"/>
              </a:rPr>
              <a:t>Een aankondigings-systeem opstellen; </a:t>
            </a:r>
          </a:p>
          <a:p>
            <a:r>
              <a:rPr lang="nl-BE" sz="1400" b="1" noProof="0" dirty="0">
                <a:solidFill>
                  <a:srgbClr val="005DA4"/>
                </a:solidFill>
                <a:latin typeface="+mn-lt"/>
              </a:rPr>
              <a:t>hoe doe je dat? </a:t>
            </a:r>
          </a:p>
        </p:txBody>
      </p:sp>
      <p:sp>
        <p:nvSpPr>
          <p:cNvPr id="42" name="Text Placeholder 2">
            <a:extLst>
              <a:ext uri="{FF2B5EF4-FFF2-40B4-BE49-F238E27FC236}">
                <a16:creationId xmlns:a16="http://schemas.microsoft.com/office/drawing/2014/main" id="{E517A196-FF3D-4A72-9546-293691D4BB94}"/>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Hoe ga je te werk?</a:t>
            </a:r>
          </a:p>
        </p:txBody>
      </p:sp>
      <p:sp>
        <p:nvSpPr>
          <p:cNvPr id="10" name="Espace réservé du texte 9">
            <a:extLst>
              <a:ext uri="{FF2B5EF4-FFF2-40B4-BE49-F238E27FC236}">
                <a16:creationId xmlns:a16="http://schemas.microsoft.com/office/drawing/2014/main" id="{61F69D76-29C1-4136-8DF3-30B4C99DC50B}"/>
              </a:ext>
            </a:extLst>
          </p:cNvPr>
          <p:cNvSpPr>
            <a:spLocks noGrp="1"/>
          </p:cNvSpPr>
          <p:nvPr>
            <p:ph type="body" sz="quarter" idx="18"/>
          </p:nvPr>
        </p:nvSpPr>
        <p:spPr/>
        <p:txBody>
          <a:bodyPr/>
          <a:lstStyle/>
          <a:p>
            <a:r>
              <a:rPr lang="nl-BE" noProof="0" dirty="0"/>
              <a:t>2. Opstellen van het aankondigingssysteem</a:t>
            </a:r>
          </a:p>
        </p:txBody>
      </p:sp>
      <p:pic>
        <p:nvPicPr>
          <p:cNvPr id="9" name="Afbeelding 8">
            <a:extLst>
              <a:ext uri="{FF2B5EF4-FFF2-40B4-BE49-F238E27FC236}">
                <a16:creationId xmlns:a16="http://schemas.microsoft.com/office/drawing/2014/main" id="{8349DBA3-85AC-984F-F9D5-0BF614F1EE78}"/>
              </a:ext>
            </a:extLst>
          </p:cNvPr>
          <p:cNvPicPr>
            <a:picLocks noChangeAspect="1"/>
          </p:cNvPicPr>
          <p:nvPr/>
        </p:nvPicPr>
        <p:blipFill>
          <a:blip r:embed="rId3"/>
          <a:stretch>
            <a:fillRect/>
          </a:stretch>
        </p:blipFill>
        <p:spPr>
          <a:xfrm>
            <a:off x="4893052" y="2911806"/>
            <a:ext cx="890886" cy="1309423"/>
          </a:xfrm>
          <a:prstGeom prst="rect">
            <a:avLst/>
          </a:prstGeom>
        </p:spPr>
      </p:pic>
      <p:sp>
        <p:nvSpPr>
          <p:cNvPr id="11" name="Rechthoek 41">
            <a:extLst>
              <a:ext uri="{FF2B5EF4-FFF2-40B4-BE49-F238E27FC236}">
                <a16:creationId xmlns:a16="http://schemas.microsoft.com/office/drawing/2014/main" id="{1637A775-CEBF-9598-6BF6-5D787042D876}"/>
              </a:ext>
            </a:extLst>
          </p:cNvPr>
          <p:cNvSpPr>
            <a:spLocks noChangeArrowheads="1"/>
          </p:cNvSpPr>
          <p:nvPr/>
        </p:nvSpPr>
        <p:spPr bwMode="auto">
          <a:xfrm>
            <a:off x="5952638" y="3921320"/>
            <a:ext cx="999217" cy="227760"/>
          </a:xfrm>
          <a:prstGeom prst="rect">
            <a:avLst/>
          </a:prstGeom>
          <a:solidFill>
            <a:srgbClr val="A6A6A6"/>
          </a:solidFill>
          <a:ln w="31750" algn="ctr">
            <a:noFill/>
            <a:round/>
            <a:headEnd/>
            <a:tailEnd/>
          </a:ln>
        </p:spPr>
        <p:txBody>
          <a:bodyPr wrap="none" anchor="ctr"/>
          <a:lstStyle/>
          <a:p>
            <a:pPr algn="ctr"/>
            <a:r>
              <a:rPr lang="nl-BE" sz="600" b="1" noProof="0" dirty="0">
                <a:solidFill>
                  <a:schemeClr val="bg1"/>
                </a:solidFill>
              </a:rPr>
              <a:t>LEIDER VAN HET WERK – </a:t>
            </a:r>
          </a:p>
          <a:p>
            <a:pPr algn="ctr"/>
            <a:r>
              <a:rPr lang="nl-BE" sz="600" b="1" noProof="0" dirty="0">
                <a:solidFill>
                  <a:schemeClr val="bg1"/>
                </a:solidFill>
              </a:rPr>
              <a:t>VV AANNEMER</a:t>
            </a:r>
          </a:p>
        </p:txBody>
      </p:sp>
      <p:sp>
        <p:nvSpPr>
          <p:cNvPr id="3" name="Rectangle 30">
            <a:extLst>
              <a:ext uri="{FF2B5EF4-FFF2-40B4-BE49-F238E27FC236}">
                <a16:creationId xmlns:a16="http://schemas.microsoft.com/office/drawing/2014/main" id="{EBA3CD2E-8230-6912-DB61-7FA2F7C3BEFA}"/>
              </a:ext>
            </a:extLst>
          </p:cNvPr>
          <p:cNvSpPr/>
          <p:nvPr/>
        </p:nvSpPr>
        <p:spPr bwMode="auto">
          <a:xfrm>
            <a:off x="1082219"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Opstart van de werken</a:t>
            </a:r>
          </a:p>
        </p:txBody>
      </p:sp>
      <p:sp>
        <p:nvSpPr>
          <p:cNvPr id="5" name="Ovaal 22">
            <a:extLst>
              <a:ext uri="{FF2B5EF4-FFF2-40B4-BE49-F238E27FC236}">
                <a16:creationId xmlns:a16="http://schemas.microsoft.com/office/drawing/2014/main" id="{A0A5DF66-BBBA-D2C7-32D0-9D87F4FBBD04}"/>
              </a:ext>
            </a:extLst>
          </p:cNvPr>
          <p:cNvSpPr/>
          <p:nvPr/>
        </p:nvSpPr>
        <p:spPr bwMode="auto">
          <a:xfrm>
            <a:off x="938203"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8</a:t>
            </a:r>
          </a:p>
        </p:txBody>
      </p:sp>
    </p:spTree>
    <p:extLst>
      <p:ext uri="{BB962C8B-B14F-4D97-AF65-F5344CB8AC3E}">
        <p14:creationId xmlns:p14="http://schemas.microsoft.com/office/powerpoint/2010/main" val="565730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921608" y="1210614"/>
            <a:ext cx="4614552" cy="3454227"/>
            <a:chOff x="2195736" y="1268413"/>
            <a:chExt cx="5904656" cy="3096691"/>
          </a:xfrm>
        </p:grpSpPr>
        <p:sp>
          <p:nvSpPr>
            <p:cNvPr id="2" name="Rounded Rectangle 1"/>
            <p:cNvSpPr>
              <a:spLocks noChangeAspect="1"/>
            </p:cNvSpPr>
            <p:nvPr/>
          </p:nvSpPr>
          <p:spPr bwMode="auto">
            <a:xfrm>
              <a:off x="2195736" y="1268413"/>
              <a:ext cx="5904656" cy="3096691"/>
            </a:xfrm>
            <a:prstGeom prst="roundRect">
              <a:avLst/>
            </a:prstGeom>
            <a:solidFill>
              <a:schemeClr val="bg1">
                <a:lumMod val="50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9" name="Rounded Rectangle 8"/>
            <p:cNvSpPr>
              <a:spLocks noChangeAspect="1"/>
            </p:cNvSpPr>
            <p:nvPr/>
          </p:nvSpPr>
          <p:spPr bwMode="auto">
            <a:xfrm>
              <a:off x="2304064" y="1325225"/>
              <a:ext cx="5688000" cy="2983065"/>
            </a:xfrm>
            <a:prstGeom prst="roundRect">
              <a:avLst/>
            </a:prstGeom>
            <a:solidFill>
              <a:schemeClr val="bg1"/>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grpSp>
      <p:pic>
        <p:nvPicPr>
          <p:cNvPr id="11" name="Picture 7"/>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879976" y="4722640"/>
            <a:ext cx="4602732" cy="1552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3" cstate="email">
            <a:grayscl/>
            <a:extLst>
              <a:ext uri="{28A0092B-C50C-407E-A947-70E740481C1C}">
                <a14:useLocalDpi xmlns:a14="http://schemas.microsoft.com/office/drawing/2010/main"/>
              </a:ext>
            </a:extLst>
          </a:blip>
          <a:srcRect/>
          <a:stretch/>
        </p:blipFill>
        <p:spPr bwMode="auto">
          <a:xfrm>
            <a:off x="8663493" y="4024601"/>
            <a:ext cx="574873" cy="99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4" cstate="email">
            <a:grayscl/>
            <a:extLst>
              <a:ext uri="{28A0092B-C50C-407E-A947-70E740481C1C}">
                <a14:useLocalDpi xmlns:a14="http://schemas.microsoft.com/office/drawing/2010/main"/>
              </a:ext>
            </a:extLst>
          </a:blip>
          <a:srcRect/>
          <a:stretch/>
        </p:blipFill>
        <p:spPr bwMode="auto">
          <a:xfrm>
            <a:off x="9238366" y="4024601"/>
            <a:ext cx="526473" cy="99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985912" y="2606753"/>
            <a:ext cx="701781" cy="2417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694682">
            <a:off x="7752024" y="5117197"/>
            <a:ext cx="568168" cy="46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bwMode="auto">
          <a:xfrm>
            <a:off x="8181342" y="3378599"/>
            <a:ext cx="362930" cy="646003"/>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pic>
        <p:nvPicPr>
          <p:cNvPr id="32" name="Object 3"/>
          <p:cNvPicPr>
            <a:picLocks noChangeArrowheads="1"/>
          </p:cNvPicPr>
          <p:nvPr/>
        </p:nvPicPr>
        <p:blipFill>
          <a:blip r:embed="rId7" cstate="email">
            <a:extLst>
              <a:ext uri="{28A0092B-C50C-407E-A947-70E740481C1C}">
                <a14:useLocalDpi xmlns:a14="http://schemas.microsoft.com/office/drawing/2010/main"/>
              </a:ext>
            </a:extLst>
          </a:blip>
          <a:srcRect l="-24509" t="-18781" r="-26208" b="-5528"/>
          <a:stretch>
            <a:fillRect/>
          </a:stretch>
        </p:blipFill>
        <p:spPr bwMode="auto">
          <a:xfrm rot="18672480">
            <a:off x="7064343" y="2635977"/>
            <a:ext cx="2790485" cy="1770525"/>
          </a:xfrm>
          <a:prstGeom prst="rect">
            <a:avLst/>
          </a:prstGeom>
          <a:noFill/>
          <a:ln w="9525">
            <a:noFill/>
            <a:miter lim="800000"/>
            <a:headEnd/>
            <a:tailEnd/>
          </a:ln>
        </p:spPr>
      </p:pic>
      <p:sp>
        <p:nvSpPr>
          <p:cNvPr id="44" name="TextBox 43"/>
          <p:cNvSpPr txBox="1"/>
          <p:nvPr/>
        </p:nvSpPr>
        <p:spPr>
          <a:xfrm>
            <a:off x="7886631" y="3437894"/>
            <a:ext cx="952352" cy="246221"/>
          </a:xfrm>
          <a:prstGeom prst="rect">
            <a:avLst/>
          </a:prstGeom>
          <a:noFill/>
        </p:spPr>
        <p:txBody>
          <a:bodyPr wrap="square" rtlCol="0">
            <a:spAutoFit/>
          </a:bodyPr>
          <a:lstStyle/>
          <a:p>
            <a:pPr algn="ctr"/>
            <a:r>
              <a:rPr lang="nl-BE" sz="500" b="1" noProof="0" dirty="0">
                <a:solidFill>
                  <a:schemeClr val="accent2"/>
                </a:solidFill>
              </a:rPr>
              <a:t>RISICO-</a:t>
            </a:r>
            <a:br>
              <a:rPr lang="nl-BE" sz="500" b="1" noProof="0" dirty="0">
                <a:solidFill>
                  <a:schemeClr val="accent2"/>
                </a:solidFill>
              </a:rPr>
            </a:br>
            <a:r>
              <a:rPr lang="nl-BE" sz="500" b="1" noProof="0" dirty="0">
                <a:solidFill>
                  <a:schemeClr val="accent2"/>
                </a:solidFill>
              </a:rPr>
              <a:t>ANALYSES</a:t>
            </a:r>
            <a:endParaRPr lang="nl-BE" sz="600" b="1" noProof="0" dirty="0">
              <a:solidFill>
                <a:schemeClr val="accent2"/>
              </a:solidFill>
            </a:endParaRPr>
          </a:p>
        </p:txBody>
      </p:sp>
      <p:pic>
        <p:nvPicPr>
          <p:cNvPr id="75" name="Picture 74"/>
          <p:cNvPicPr>
            <a:picLocks noChangeAspect="1"/>
          </p:cNvPicPr>
          <p:nvPr/>
        </p:nvPicPr>
        <p:blipFill>
          <a:blip r:embed="rId8">
            <a:duotone>
              <a:prstClr val="black"/>
              <a:schemeClr val="tx2">
                <a:lumMod val="75000"/>
                <a:tint val="45000"/>
                <a:satMod val="400000"/>
              </a:schemeClr>
            </a:duotone>
            <a:extLst>
              <a:ext uri="{28A0092B-C50C-407E-A947-70E740481C1C}">
                <a14:useLocalDpi xmlns:a14="http://schemas.microsoft.com/office/drawing/2010/main" val="0"/>
              </a:ext>
            </a:extLst>
          </a:blip>
          <a:stretch>
            <a:fillRect/>
          </a:stretch>
        </p:blipFill>
        <p:spPr>
          <a:xfrm>
            <a:off x="6967812" y="4949431"/>
            <a:ext cx="698536" cy="546128"/>
          </a:xfrm>
          <a:prstGeom prst="rect">
            <a:avLst/>
          </a:prstGeom>
        </p:spPr>
      </p:pic>
      <p:sp>
        <p:nvSpPr>
          <p:cNvPr id="76" name="TextBox 75"/>
          <p:cNvSpPr txBox="1"/>
          <p:nvPr/>
        </p:nvSpPr>
        <p:spPr>
          <a:xfrm rot="1231928">
            <a:off x="7054616" y="5105119"/>
            <a:ext cx="820636" cy="276999"/>
          </a:xfrm>
          <a:prstGeom prst="rect">
            <a:avLst/>
          </a:prstGeom>
          <a:noFill/>
        </p:spPr>
        <p:txBody>
          <a:bodyPr wrap="square" rtlCol="0">
            <a:spAutoFit/>
          </a:bodyPr>
          <a:lstStyle/>
          <a:p>
            <a:r>
              <a:rPr lang="nl-BE" sz="600" b="1" noProof="0" dirty="0">
                <a:solidFill>
                  <a:schemeClr val="accent1"/>
                </a:solidFill>
              </a:rPr>
              <a:t>WERK-</a:t>
            </a:r>
            <a:br>
              <a:rPr lang="nl-BE" sz="600" b="1" noProof="0" dirty="0">
                <a:solidFill>
                  <a:schemeClr val="accent1"/>
                </a:solidFill>
              </a:rPr>
            </a:br>
            <a:r>
              <a:rPr lang="nl-BE" sz="600" b="1" noProof="0" dirty="0">
                <a:solidFill>
                  <a:schemeClr val="accent1"/>
                </a:solidFill>
              </a:rPr>
              <a:t>FICHE</a:t>
            </a:r>
          </a:p>
        </p:txBody>
      </p:sp>
      <p:sp>
        <p:nvSpPr>
          <p:cNvPr id="23" name="Text Placeholder 2">
            <a:extLst>
              <a:ext uri="{FF2B5EF4-FFF2-40B4-BE49-F238E27FC236}">
                <a16:creationId xmlns:a16="http://schemas.microsoft.com/office/drawing/2014/main" id="{D1893CD0-8DD1-4860-A6B8-FC057EB74082}"/>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1. Basisberekeningen – theoretische studie</a:t>
            </a:r>
          </a:p>
        </p:txBody>
      </p:sp>
      <p:pic>
        <p:nvPicPr>
          <p:cNvPr id="7" name="Afbeelding 6" descr="Afbeelding met tekst, Post-it-briefje, schermopname, ontwerp">
            <a:extLst>
              <a:ext uri="{FF2B5EF4-FFF2-40B4-BE49-F238E27FC236}">
                <a16:creationId xmlns:a16="http://schemas.microsoft.com/office/drawing/2014/main" id="{B7E85636-CAAC-AAC4-CCEC-A853116B0147}"/>
              </a:ext>
            </a:extLst>
          </p:cNvPr>
          <p:cNvPicPr>
            <a:picLocks noChangeAspect="1"/>
          </p:cNvPicPr>
          <p:nvPr/>
        </p:nvPicPr>
        <p:blipFill rotWithShape="1">
          <a:blip r:embed="rId9"/>
          <a:srcRect r="36941"/>
          <a:stretch/>
        </p:blipFill>
        <p:spPr>
          <a:xfrm>
            <a:off x="3408427" y="1362442"/>
            <a:ext cx="3548540" cy="3165384"/>
          </a:xfrm>
          <a:prstGeom prst="rect">
            <a:avLst/>
          </a:prstGeom>
        </p:spPr>
      </p:pic>
      <p:sp>
        <p:nvSpPr>
          <p:cNvPr id="8" name="Espace réservé du texte 7">
            <a:extLst>
              <a:ext uri="{FF2B5EF4-FFF2-40B4-BE49-F238E27FC236}">
                <a16:creationId xmlns:a16="http://schemas.microsoft.com/office/drawing/2014/main" id="{B08723D2-26B3-4D43-AD91-E0B2B082D192}"/>
              </a:ext>
            </a:extLst>
          </p:cNvPr>
          <p:cNvSpPr>
            <a:spLocks noGrp="1"/>
          </p:cNvSpPr>
          <p:nvPr>
            <p:ph type="body" sz="quarter" idx="18"/>
          </p:nvPr>
        </p:nvSpPr>
        <p:spPr/>
        <p:txBody>
          <a:bodyPr/>
          <a:lstStyle/>
          <a:p>
            <a:r>
              <a:rPr lang="nl-BE" noProof="0" dirty="0"/>
              <a:t>2. Opstellen van het aankondigingssysteem</a:t>
            </a:r>
          </a:p>
          <a:p>
            <a:endParaRPr lang="nl-BE" noProof="0" dirty="0"/>
          </a:p>
        </p:txBody>
      </p:sp>
      <p:pic>
        <p:nvPicPr>
          <p:cNvPr id="5" name="Afbeelding 4">
            <a:extLst>
              <a:ext uri="{FF2B5EF4-FFF2-40B4-BE49-F238E27FC236}">
                <a16:creationId xmlns:a16="http://schemas.microsoft.com/office/drawing/2014/main" id="{0F2519CF-6850-607F-396E-9677B7CA25A4}"/>
              </a:ext>
            </a:extLst>
          </p:cNvPr>
          <p:cNvPicPr>
            <a:picLocks noChangeAspect="1"/>
          </p:cNvPicPr>
          <p:nvPr/>
        </p:nvPicPr>
        <p:blipFill>
          <a:blip r:embed="rId10"/>
          <a:stretch>
            <a:fillRect/>
          </a:stretch>
        </p:blipFill>
        <p:spPr>
          <a:xfrm>
            <a:off x="666571" y="3607883"/>
            <a:ext cx="1771990" cy="2604469"/>
          </a:xfrm>
          <a:prstGeom prst="rect">
            <a:avLst/>
          </a:prstGeom>
        </p:spPr>
      </p:pic>
      <p:sp>
        <p:nvSpPr>
          <p:cNvPr id="78" name="Curved Down Arrow 77"/>
          <p:cNvSpPr>
            <a:spLocks noChangeAspect="1"/>
          </p:cNvSpPr>
          <p:nvPr/>
        </p:nvSpPr>
        <p:spPr bwMode="auto">
          <a:xfrm rot="2283584">
            <a:off x="5371529" y="3530479"/>
            <a:ext cx="2703825" cy="901275"/>
          </a:xfrm>
          <a:prstGeom prst="curvedDownArrow">
            <a:avLst/>
          </a:prstGeom>
          <a:solidFill>
            <a:schemeClr val="bg1">
              <a:lumMod val="85000"/>
            </a:schemeClr>
          </a:solidFill>
          <a:ln w="3175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10" name="TextBox 75">
            <a:extLst>
              <a:ext uri="{FF2B5EF4-FFF2-40B4-BE49-F238E27FC236}">
                <a16:creationId xmlns:a16="http://schemas.microsoft.com/office/drawing/2014/main" id="{7472B70C-9CEA-D986-23CD-94AC4261DABA}"/>
              </a:ext>
            </a:extLst>
          </p:cNvPr>
          <p:cNvSpPr txBox="1"/>
          <p:nvPr/>
        </p:nvSpPr>
        <p:spPr>
          <a:xfrm rot="1110453">
            <a:off x="3956093" y="1749860"/>
            <a:ext cx="889250" cy="276999"/>
          </a:xfrm>
          <a:prstGeom prst="rect">
            <a:avLst/>
          </a:prstGeom>
          <a:noFill/>
        </p:spPr>
        <p:txBody>
          <a:bodyPr wrap="square" rtlCol="0">
            <a:spAutoFit/>
          </a:bodyPr>
          <a:lstStyle/>
          <a:p>
            <a:pPr algn="ctr"/>
            <a:r>
              <a:rPr lang="nl-BE" sz="600" b="1" noProof="0" dirty="0">
                <a:solidFill>
                  <a:schemeClr val="bg1">
                    <a:lumMod val="50000"/>
                  </a:schemeClr>
                </a:solidFill>
              </a:rPr>
              <a:t>AANKONDIGINGS-</a:t>
            </a:r>
            <a:br>
              <a:rPr lang="nl-BE" sz="600" b="1" noProof="0" dirty="0">
                <a:solidFill>
                  <a:schemeClr val="bg1">
                    <a:lumMod val="50000"/>
                  </a:schemeClr>
                </a:solidFill>
              </a:rPr>
            </a:br>
            <a:r>
              <a:rPr lang="nl-BE" sz="600" b="1" noProof="0" dirty="0">
                <a:solidFill>
                  <a:schemeClr val="bg1">
                    <a:lumMod val="50000"/>
                  </a:schemeClr>
                </a:solidFill>
              </a:rPr>
              <a:t>AFSTAND</a:t>
            </a:r>
          </a:p>
        </p:txBody>
      </p:sp>
      <p:sp>
        <p:nvSpPr>
          <p:cNvPr id="12" name="TextBox 75">
            <a:extLst>
              <a:ext uri="{FF2B5EF4-FFF2-40B4-BE49-F238E27FC236}">
                <a16:creationId xmlns:a16="http://schemas.microsoft.com/office/drawing/2014/main" id="{B074D7F4-4247-CB78-95CC-AE8544AD2EAD}"/>
              </a:ext>
            </a:extLst>
          </p:cNvPr>
          <p:cNvSpPr txBox="1"/>
          <p:nvPr/>
        </p:nvSpPr>
        <p:spPr>
          <a:xfrm>
            <a:off x="4871864" y="1749860"/>
            <a:ext cx="889250" cy="369332"/>
          </a:xfrm>
          <a:prstGeom prst="rect">
            <a:avLst/>
          </a:prstGeom>
          <a:noFill/>
        </p:spPr>
        <p:txBody>
          <a:bodyPr wrap="square" rtlCol="0">
            <a:spAutoFit/>
          </a:bodyPr>
          <a:lstStyle/>
          <a:p>
            <a:pPr algn="ctr"/>
            <a:r>
              <a:rPr lang="nl-BE" sz="600" b="1" noProof="0" dirty="0">
                <a:solidFill>
                  <a:schemeClr val="bg1">
                    <a:lumMod val="50000"/>
                  </a:schemeClr>
                </a:solidFill>
              </a:rPr>
              <a:t>BASISPRINCIPE</a:t>
            </a:r>
          </a:p>
          <a:p>
            <a:pPr algn="ctr"/>
            <a:r>
              <a:rPr lang="nl-BE" sz="600" b="1" noProof="0" dirty="0" err="1">
                <a:solidFill>
                  <a:schemeClr val="bg1">
                    <a:lumMod val="50000"/>
                  </a:schemeClr>
                </a:solidFill>
              </a:rPr>
              <a:t>Veiligheids-systeem</a:t>
            </a:r>
            <a:r>
              <a:rPr lang="nl-BE" sz="600" b="1" noProof="0" dirty="0">
                <a:solidFill>
                  <a:schemeClr val="bg1">
                    <a:lumMod val="50000"/>
                  </a:schemeClr>
                </a:solidFill>
              </a:rPr>
              <a:t> met kijkuit</a:t>
            </a:r>
          </a:p>
        </p:txBody>
      </p:sp>
      <p:sp>
        <p:nvSpPr>
          <p:cNvPr id="13" name="TextBox 75">
            <a:extLst>
              <a:ext uri="{FF2B5EF4-FFF2-40B4-BE49-F238E27FC236}">
                <a16:creationId xmlns:a16="http://schemas.microsoft.com/office/drawing/2014/main" id="{4813331C-0252-FC81-99F5-C6978FF36BC8}"/>
              </a:ext>
            </a:extLst>
          </p:cNvPr>
          <p:cNvSpPr txBox="1"/>
          <p:nvPr/>
        </p:nvSpPr>
        <p:spPr>
          <a:xfrm>
            <a:off x="3359696" y="2796295"/>
            <a:ext cx="889250" cy="369332"/>
          </a:xfrm>
          <a:prstGeom prst="rect">
            <a:avLst/>
          </a:prstGeom>
          <a:noFill/>
        </p:spPr>
        <p:txBody>
          <a:bodyPr wrap="square" rtlCol="0">
            <a:spAutoFit/>
          </a:bodyPr>
          <a:lstStyle/>
          <a:p>
            <a:pPr algn="ctr"/>
            <a:r>
              <a:rPr lang="nl-BE" sz="600" b="1" noProof="0" dirty="0">
                <a:solidFill>
                  <a:schemeClr val="bg1">
                    <a:lumMod val="50000"/>
                  </a:schemeClr>
                </a:solidFill>
              </a:rPr>
              <a:t>Tabel – Aankondigings-afstand</a:t>
            </a:r>
          </a:p>
        </p:txBody>
      </p:sp>
      <p:sp>
        <p:nvSpPr>
          <p:cNvPr id="14" name="TextBox 75">
            <a:extLst>
              <a:ext uri="{FF2B5EF4-FFF2-40B4-BE49-F238E27FC236}">
                <a16:creationId xmlns:a16="http://schemas.microsoft.com/office/drawing/2014/main" id="{8EE54F49-3867-7357-00C1-1C5527B5510B}"/>
              </a:ext>
            </a:extLst>
          </p:cNvPr>
          <p:cNvSpPr txBox="1"/>
          <p:nvPr/>
        </p:nvSpPr>
        <p:spPr>
          <a:xfrm rot="20796534">
            <a:off x="3702421" y="3567406"/>
            <a:ext cx="889250" cy="276999"/>
          </a:xfrm>
          <a:prstGeom prst="rect">
            <a:avLst/>
          </a:prstGeom>
          <a:noFill/>
        </p:spPr>
        <p:txBody>
          <a:bodyPr wrap="square" rtlCol="0">
            <a:spAutoFit/>
          </a:bodyPr>
          <a:lstStyle/>
          <a:p>
            <a:pPr algn="ctr"/>
            <a:r>
              <a:rPr lang="nl-BE" sz="600" b="1" noProof="0" dirty="0">
                <a:solidFill>
                  <a:schemeClr val="bg1">
                    <a:lumMod val="50000"/>
                  </a:schemeClr>
                </a:solidFill>
              </a:rPr>
              <a:t>Tabel 3  – Minimale zichtbaarheid</a:t>
            </a:r>
          </a:p>
        </p:txBody>
      </p:sp>
      <p:sp>
        <p:nvSpPr>
          <p:cNvPr id="15" name="TextBox 75">
            <a:extLst>
              <a:ext uri="{FF2B5EF4-FFF2-40B4-BE49-F238E27FC236}">
                <a16:creationId xmlns:a16="http://schemas.microsoft.com/office/drawing/2014/main" id="{7D1CE288-6508-DC55-049D-A22EBF9B1659}"/>
              </a:ext>
            </a:extLst>
          </p:cNvPr>
          <p:cNvSpPr txBox="1"/>
          <p:nvPr/>
        </p:nvSpPr>
        <p:spPr>
          <a:xfrm>
            <a:off x="4270646" y="2462151"/>
            <a:ext cx="889250" cy="323165"/>
          </a:xfrm>
          <a:prstGeom prst="rect">
            <a:avLst/>
          </a:prstGeom>
          <a:noFill/>
        </p:spPr>
        <p:txBody>
          <a:bodyPr wrap="square" rtlCol="0">
            <a:spAutoFit/>
          </a:bodyPr>
          <a:lstStyle/>
          <a:p>
            <a:pPr algn="ctr"/>
            <a:r>
              <a:rPr lang="nl-BE" sz="500" b="1" noProof="0" dirty="0">
                <a:solidFill>
                  <a:schemeClr val="bg1">
                    <a:lumMod val="50000"/>
                  </a:schemeClr>
                </a:solidFill>
              </a:rPr>
              <a:t>BEREKENING AANKONDIGINGS-</a:t>
            </a:r>
            <a:br>
              <a:rPr lang="nl-BE" sz="500" b="1" noProof="0" dirty="0">
                <a:solidFill>
                  <a:schemeClr val="bg1">
                    <a:lumMod val="50000"/>
                  </a:schemeClr>
                </a:solidFill>
              </a:rPr>
            </a:br>
            <a:r>
              <a:rPr lang="nl-BE" sz="500" b="1" noProof="0" dirty="0">
                <a:solidFill>
                  <a:schemeClr val="bg1">
                    <a:lumMod val="50000"/>
                  </a:schemeClr>
                </a:solidFill>
              </a:rPr>
              <a:t>AFSTAND</a:t>
            </a:r>
          </a:p>
        </p:txBody>
      </p:sp>
      <p:sp>
        <p:nvSpPr>
          <p:cNvPr id="16" name="TextBox 75">
            <a:extLst>
              <a:ext uri="{FF2B5EF4-FFF2-40B4-BE49-F238E27FC236}">
                <a16:creationId xmlns:a16="http://schemas.microsoft.com/office/drawing/2014/main" id="{DCECF9D7-53A8-A6FB-9F8F-43D6F3A7C68C}"/>
              </a:ext>
            </a:extLst>
          </p:cNvPr>
          <p:cNvSpPr txBox="1"/>
          <p:nvPr/>
        </p:nvSpPr>
        <p:spPr>
          <a:xfrm>
            <a:off x="5881219" y="1889851"/>
            <a:ext cx="889250" cy="369332"/>
          </a:xfrm>
          <a:prstGeom prst="rect">
            <a:avLst/>
          </a:prstGeom>
          <a:noFill/>
        </p:spPr>
        <p:txBody>
          <a:bodyPr wrap="square" rtlCol="0">
            <a:spAutoFit/>
          </a:bodyPr>
          <a:lstStyle/>
          <a:p>
            <a:pPr algn="ctr"/>
            <a:r>
              <a:rPr lang="nl-BE" sz="600" b="1" noProof="0" dirty="0">
                <a:solidFill>
                  <a:schemeClr val="bg1">
                    <a:lumMod val="50000"/>
                  </a:schemeClr>
                </a:solidFill>
              </a:rPr>
              <a:t>TIJD OM DE</a:t>
            </a:r>
            <a:br>
              <a:rPr lang="nl-BE" sz="600" b="1" noProof="0" dirty="0">
                <a:solidFill>
                  <a:schemeClr val="bg1">
                    <a:lumMod val="50000"/>
                  </a:schemeClr>
                </a:solidFill>
              </a:rPr>
            </a:br>
            <a:r>
              <a:rPr lang="nl-BE" sz="600" b="1" noProof="0" dirty="0">
                <a:solidFill>
                  <a:schemeClr val="bg1">
                    <a:lumMod val="50000"/>
                  </a:schemeClr>
                </a:solidFill>
              </a:rPr>
              <a:t>ACTIVITEITEN</a:t>
            </a:r>
            <a:br>
              <a:rPr lang="nl-BE" sz="600" b="1" noProof="0" dirty="0">
                <a:solidFill>
                  <a:schemeClr val="bg1">
                    <a:lumMod val="50000"/>
                  </a:schemeClr>
                </a:solidFill>
              </a:rPr>
            </a:br>
            <a:r>
              <a:rPr lang="nl-BE" sz="600" b="1" noProof="0" dirty="0">
                <a:solidFill>
                  <a:schemeClr val="bg1">
                    <a:lumMod val="50000"/>
                  </a:schemeClr>
                </a:solidFill>
              </a:rPr>
              <a:t>TE STOPPEN</a:t>
            </a:r>
          </a:p>
        </p:txBody>
      </p:sp>
      <p:sp>
        <p:nvSpPr>
          <p:cNvPr id="17" name="TextBox 75">
            <a:extLst>
              <a:ext uri="{FF2B5EF4-FFF2-40B4-BE49-F238E27FC236}">
                <a16:creationId xmlns:a16="http://schemas.microsoft.com/office/drawing/2014/main" id="{95D687F4-D613-4992-DBC7-83D931641A42}"/>
              </a:ext>
            </a:extLst>
          </p:cNvPr>
          <p:cNvSpPr txBox="1"/>
          <p:nvPr/>
        </p:nvSpPr>
        <p:spPr>
          <a:xfrm rot="1520015">
            <a:off x="5994992" y="2553657"/>
            <a:ext cx="889250" cy="461665"/>
          </a:xfrm>
          <a:prstGeom prst="rect">
            <a:avLst/>
          </a:prstGeom>
          <a:noFill/>
        </p:spPr>
        <p:txBody>
          <a:bodyPr wrap="square" rtlCol="0">
            <a:spAutoFit/>
          </a:bodyPr>
          <a:lstStyle/>
          <a:p>
            <a:pPr algn="ctr"/>
            <a:r>
              <a:rPr lang="nl-BE" sz="600" b="1" noProof="0" dirty="0">
                <a:solidFill>
                  <a:schemeClr val="bg1">
                    <a:lumMod val="50000"/>
                  </a:schemeClr>
                </a:solidFill>
              </a:rPr>
              <a:t>BEREKENING</a:t>
            </a:r>
            <a:br>
              <a:rPr lang="nl-BE" sz="600" b="1" noProof="0" dirty="0">
                <a:solidFill>
                  <a:schemeClr val="bg1">
                    <a:lumMod val="50000"/>
                  </a:schemeClr>
                </a:solidFill>
              </a:rPr>
            </a:br>
            <a:r>
              <a:rPr lang="nl-BE" sz="600" b="1" noProof="0" dirty="0">
                <a:solidFill>
                  <a:schemeClr val="bg1">
                    <a:lumMod val="50000"/>
                  </a:schemeClr>
                </a:solidFill>
              </a:rPr>
              <a:t>TIJD OM DE</a:t>
            </a:r>
            <a:br>
              <a:rPr lang="nl-BE" sz="600" b="1" noProof="0" dirty="0">
                <a:solidFill>
                  <a:schemeClr val="bg1">
                    <a:lumMod val="50000"/>
                  </a:schemeClr>
                </a:solidFill>
              </a:rPr>
            </a:br>
            <a:r>
              <a:rPr lang="nl-BE" sz="600" b="1" noProof="0" dirty="0">
                <a:solidFill>
                  <a:schemeClr val="bg1">
                    <a:lumMod val="50000"/>
                  </a:schemeClr>
                </a:solidFill>
              </a:rPr>
              <a:t>ACTIVITEITEN</a:t>
            </a:r>
            <a:br>
              <a:rPr lang="nl-BE" sz="600" b="1" noProof="0" dirty="0">
                <a:solidFill>
                  <a:schemeClr val="bg1">
                    <a:lumMod val="50000"/>
                  </a:schemeClr>
                </a:solidFill>
              </a:rPr>
            </a:br>
            <a:r>
              <a:rPr lang="nl-BE" sz="600" b="1" noProof="0" dirty="0">
                <a:solidFill>
                  <a:schemeClr val="bg1">
                    <a:lumMod val="50000"/>
                  </a:schemeClr>
                </a:solidFill>
              </a:rPr>
              <a:t>TE STOPPEN</a:t>
            </a:r>
          </a:p>
        </p:txBody>
      </p:sp>
    </p:spTree>
    <p:extLst>
      <p:ext uri="{BB962C8B-B14F-4D97-AF65-F5344CB8AC3E}">
        <p14:creationId xmlns:p14="http://schemas.microsoft.com/office/powerpoint/2010/main" val="4022582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Image 33"/>
          <p:cNvPicPr>
            <a:picLocks noChangeAspect="1"/>
          </p:cNvPicPr>
          <p:nvPr/>
        </p:nvPicPr>
        <p:blipFill>
          <a:blip r:embed="rId2"/>
          <a:stretch>
            <a:fillRect/>
          </a:stretch>
        </p:blipFill>
        <p:spPr>
          <a:xfrm>
            <a:off x="4000409" y="3865121"/>
            <a:ext cx="1917135" cy="1593927"/>
          </a:xfrm>
          <a:prstGeom prst="rect">
            <a:avLst/>
          </a:prstGeom>
        </p:spPr>
      </p:pic>
      <p:pic>
        <p:nvPicPr>
          <p:cNvPr id="115" name="Image 114" descr="Une image contenant diagramme&#10;&#10;Description générée automatiquement">
            <a:extLst>
              <a:ext uri="{FF2B5EF4-FFF2-40B4-BE49-F238E27FC236}">
                <a16:creationId xmlns:a16="http://schemas.microsoft.com/office/drawing/2014/main" id="{5FDC5998-D115-44FC-8858-9AF876845E10}"/>
              </a:ext>
            </a:extLst>
          </p:cNvPr>
          <p:cNvPicPr>
            <a:picLocks noChangeAspect="1"/>
          </p:cNvPicPr>
          <p:nvPr/>
        </p:nvPicPr>
        <p:blipFill rotWithShape="1">
          <a:blip r:embed="rId3"/>
          <a:srcRect l="17131" t="2242" r="17297" b="1336"/>
          <a:stretch/>
        </p:blipFill>
        <p:spPr>
          <a:xfrm>
            <a:off x="6096396" y="4334701"/>
            <a:ext cx="1290555" cy="937355"/>
          </a:xfrm>
          <a:prstGeom prst="rect">
            <a:avLst/>
          </a:prstGeom>
        </p:spPr>
      </p:pic>
      <p:pic>
        <p:nvPicPr>
          <p:cNvPr id="114" name="Image 113" descr="Une image contenant diagramme&#10;&#10;Description générée automatiquement">
            <a:extLst>
              <a:ext uri="{FF2B5EF4-FFF2-40B4-BE49-F238E27FC236}">
                <a16:creationId xmlns:a16="http://schemas.microsoft.com/office/drawing/2014/main" id="{64534F79-A28A-45F7-8E42-DCA1E97DF88E}"/>
              </a:ext>
            </a:extLst>
          </p:cNvPr>
          <p:cNvPicPr>
            <a:picLocks noChangeAspect="1"/>
          </p:cNvPicPr>
          <p:nvPr/>
        </p:nvPicPr>
        <p:blipFill rotWithShape="1">
          <a:blip r:embed="rId3"/>
          <a:srcRect l="17131" t="2242" r="17297" b="1336"/>
          <a:stretch/>
        </p:blipFill>
        <p:spPr>
          <a:xfrm>
            <a:off x="6057259" y="2526744"/>
            <a:ext cx="1290555" cy="937355"/>
          </a:xfrm>
          <a:prstGeom prst="rect">
            <a:avLst/>
          </a:prstGeom>
        </p:spPr>
      </p:pic>
      <p:pic>
        <p:nvPicPr>
          <p:cNvPr id="112" name="Image 111" descr="Une image contenant diagramme&#10;&#10;Description générée automatiquement">
            <a:extLst>
              <a:ext uri="{FF2B5EF4-FFF2-40B4-BE49-F238E27FC236}">
                <a16:creationId xmlns:a16="http://schemas.microsoft.com/office/drawing/2014/main" id="{15823B60-3C09-4F4F-AE56-78B506A3F98C}"/>
              </a:ext>
            </a:extLst>
          </p:cNvPr>
          <p:cNvPicPr>
            <a:picLocks noChangeAspect="1"/>
          </p:cNvPicPr>
          <p:nvPr/>
        </p:nvPicPr>
        <p:blipFill rotWithShape="1">
          <a:blip r:embed="rId3"/>
          <a:srcRect l="17131" t="2242" r="17297" b="1336"/>
          <a:stretch/>
        </p:blipFill>
        <p:spPr>
          <a:xfrm>
            <a:off x="6096396" y="599669"/>
            <a:ext cx="1290555" cy="937355"/>
          </a:xfrm>
          <a:prstGeom prst="rect">
            <a:avLst/>
          </a:prstGeom>
        </p:spPr>
      </p:pic>
      <p:sp>
        <p:nvSpPr>
          <p:cNvPr id="7" name="Rectangle 21"/>
          <p:cNvSpPr>
            <a:spLocks noChangeArrowheads="1"/>
          </p:cNvSpPr>
          <p:nvPr/>
        </p:nvSpPr>
        <p:spPr bwMode="auto">
          <a:xfrm>
            <a:off x="954544" y="6530809"/>
            <a:ext cx="7191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nl-BE" sz="1600" noProof="0" dirty="0">
                <a:solidFill>
                  <a:schemeClr val="accent2"/>
                </a:solidFill>
              </a:rPr>
              <a:t>t</a:t>
            </a:r>
            <a:endParaRPr lang="nl-BE" sz="1100" noProof="0" dirty="0">
              <a:solidFill>
                <a:schemeClr val="accent2"/>
              </a:solidFill>
            </a:endParaRPr>
          </a:p>
        </p:txBody>
      </p:sp>
      <p:grpSp>
        <p:nvGrpSpPr>
          <p:cNvPr id="2" name="Group 1"/>
          <p:cNvGrpSpPr/>
          <p:nvPr/>
        </p:nvGrpSpPr>
        <p:grpSpPr>
          <a:xfrm>
            <a:off x="673629" y="1038835"/>
            <a:ext cx="1000053" cy="5656586"/>
            <a:chOff x="1425850" y="796750"/>
            <a:chExt cx="1000053" cy="5656586"/>
          </a:xfrm>
        </p:grpSpPr>
        <p:cxnSp>
          <p:nvCxnSpPr>
            <p:cNvPr id="5" name="Straight Arrow Connector 135"/>
            <p:cNvCxnSpPr>
              <a:cxnSpLocks noChangeShapeType="1"/>
            </p:cNvCxnSpPr>
            <p:nvPr/>
          </p:nvCxnSpPr>
          <p:spPr bwMode="auto">
            <a:xfrm flipH="1">
              <a:off x="1918025" y="796750"/>
              <a:ext cx="1264" cy="5656586"/>
            </a:xfrm>
            <a:prstGeom prst="straightConnector1">
              <a:avLst/>
            </a:prstGeom>
            <a:noFill/>
            <a:ln w="12700" algn="ctr">
              <a:solidFill>
                <a:schemeClr val="accent2"/>
              </a:solidFill>
              <a:prstDash val="dash"/>
              <a:round/>
              <a:headEnd/>
              <a:tailEnd type="arrow" w="med" len="med"/>
            </a:ln>
            <a:extLst>
              <a:ext uri="{909E8E84-426E-40DD-AFC4-6F175D3DCCD1}">
                <a14:hiddenFill xmlns:a14="http://schemas.microsoft.com/office/drawing/2010/main">
                  <a:noFill/>
                </a14:hiddenFill>
              </a:ext>
            </a:extLst>
          </p:spPr>
        </p:cxnSp>
        <p:cxnSp>
          <p:nvCxnSpPr>
            <p:cNvPr id="8" name="Straight Connector 42"/>
            <p:cNvCxnSpPr>
              <a:cxnSpLocks noChangeShapeType="1"/>
            </p:cNvCxnSpPr>
            <p:nvPr/>
          </p:nvCxnSpPr>
          <p:spPr bwMode="auto">
            <a:xfrm>
              <a:off x="1919289" y="837606"/>
              <a:ext cx="7540" cy="4906467"/>
            </a:xfrm>
            <a:prstGeom prst="line">
              <a:avLst/>
            </a:prstGeom>
            <a:noFill/>
            <a:ln w="19050" algn="ctr">
              <a:solidFill>
                <a:schemeClr val="accent2"/>
              </a:solidFill>
              <a:round/>
              <a:headEnd/>
              <a:tailEnd/>
            </a:ln>
            <a:extLst>
              <a:ext uri="{909E8E84-426E-40DD-AFC4-6F175D3DCCD1}">
                <a14:hiddenFill xmlns:a14="http://schemas.microsoft.com/office/drawing/2010/main">
                  <a:noFill/>
                </a14:hiddenFill>
              </a:ext>
            </a:extLst>
          </p:spPr>
        </p:cxnSp>
        <p:sp>
          <p:nvSpPr>
            <p:cNvPr id="6" name="Rounded Rectangle 29"/>
            <p:cNvSpPr>
              <a:spLocks noChangeAspect="1"/>
            </p:cNvSpPr>
            <p:nvPr/>
          </p:nvSpPr>
          <p:spPr bwMode="auto">
            <a:xfrm>
              <a:off x="1567319" y="1360873"/>
              <a:ext cx="743145" cy="394146"/>
            </a:xfrm>
            <a:prstGeom prst="roundRect">
              <a:avLst>
                <a:gd name="adj" fmla="val 16667"/>
              </a:avLst>
            </a:prstGeom>
            <a:solidFill>
              <a:schemeClr val="bg1"/>
            </a:solidFill>
            <a:ln w="19050" algn="ctr">
              <a:solidFill>
                <a:schemeClr val="accent2"/>
              </a:solidFill>
              <a:round/>
              <a:headEnd/>
              <a:tailEnd/>
            </a:ln>
          </p:spPr>
          <p:txBody>
            <a:bodyPr lIns="0" rIns="0"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nl-BE" sz="900" b="1" noProof="0" dirty="0">
                  <a:latin typeface="+mn-lt"/>
                  <a:cs typeface="Arial" panose="020B0604020202020204" pitchFamily="34" charset="0"/>
                </a:rPr>
                <a:t>Detectie = Alarm</a:t>
              </a:r>
              <a:endParaRPr lang="nl-BE" sz="800" b="1" noProof="0" dirty="0">
                <a:latin typeface="+mn-lt"/>
                <a:cs typeface="Arial" panose="020B0604020202020204" pitchFamily="34" charset="0"/>
              </a:endParaRPr>
            </a:p>
          </p:txBody>
        </p:sp>
        <p:sp>
          <p:nvSpPr>
            <p:cNvPr id="71" name="Rounded Rectangle 29"/>
            <p:cNvSpPr>
              <a:spLocks noChangeAspect="1"/>
            </p:cNvSpPr>
            <p:nvPr/>
          </p:nvSpPr>
          <p:spPr bwMode="auto">
            <a:xfrm>
              <a:off x="1425850" y="3081861"/>
              <a:ext cx="1000053" cy="530404"/>
            </a:xfrm>
            <a:prstGeom prst="roundRect">
              <a:avLst>
                <a:gd name="adj" fmla="val 16667"/>
              </a:avLst>
            </a:prstGeom>
            <a:solidFill>
              <a:schemeClr val="bg1"/>
            </a:solidFill>
            <a:ln w="19050" algn="ctr">
              <a:solidFill>
                <a:schemeClr val="accent2"/>
              </a:solidFill>
              <a:round/>
              <a:headEnd/>
              <a:tailEnd/>
            </a:ln>
          </p:spPr>
          <p:txBody>
            <a:bodyPr lIns="0" rIns="0"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nl-BE" sz="900" b="1" noProof="0" dirty="0">
                  <a:latin typeface="+mn-lt"/>
                  <a:cs typeface="Arial" panose="020B0604020202020204" pitchFamily="34" charset="0"/>
                </a:rPr>
                <a:t>Stilleggen </a:t>
              </a:r>
              <a:br>
                <a:rPr lang="nl-BE" sz="900" b="1" noProof="0" dirty="0">
                  <a:latin typeface="+mn-lt"/>
                  <a:cs typeface="Arial" panose="020B0604020202020204" pitchFamily="34" charset="0"/>
                </a:rPr>
              </a:br>
              <a:r>
                <a:rPr lang="nl-BE" sz="900" b="1" noProof="0" dirty="0">
                  <a:latin typeface="+mn-lt"/>
                  <a:cs typeface="Arial" panose="020B0604020202020204" pitchFamily="34" charset="0"/>
                </a:rPr>
                <a:t>van de werken </a:t>
              </a:r>
            </a:p>
          </p:txBody>
        </p:sp>
        <p:sp>
          <p:nvSpPr>
            <p:cNvPr id="76" name="Rounded Rectangle 29"/>
            <p:cNvSpPr>
              <a:spLocks noChangeAspect="1"/>
            </p:cNvSpPr>
            <p:nvPr/>
          </p:nvSpPr>
          <p:spPr bwMode="auto">
            <a:xfrm>
              <a:off x="1567318" y="4836067"/>
              <a:ext cx="743145" cy="594583"/>
            </a:xfrm>
            <a:prstGeom prst="roundRect">
              <a:avLst>
                <a:gd name="adj" fmla="val 16667"/>
              </a:avLst>
            </a:prstGeom>
            <a:solidFill>
              <a:schemeClr val="bg1"/>
            </a:solidFill>
            <a:ln w="19050" algn="ctr">
              <a:solidFill>
                <a:schemeClr val="accent2"/>
              </a:solidFill>
              <a:round/>
              <a:headEnd/>
              <a:tailEnd/>
            </a:ln>
          </p:spPr>
          <p:txBody>
            <a:bodyPr lIns="0" rIns="0"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nl-BE" sz="900" b="1" noProof="0" dirty="0">
                  <a:latin typeface="+mn-lt"/>
                  <a:cs typeface="Arial" panose="020B0604020202020204" pitchFamily="34" charset="0"/>
                </a:rPr>
                <a:t>Doorrit </a:t>
              </a:r>
              <a:br>
                <a:rPr lang="nl-BE" sz="900" b="1" noProof="0" dirty="0">
                  <a:latin typeface="+mn-lt"/>
                  <a:cs typeface="Arial" panose="020B0604020202020204" pitchFamily="34" charset="0"/>
                </a:rPr>
              </a:br>
              <a:r>
                <a:rPr lang="nl-BE" sz="900" b="1" noProof="0" dirty="0">
                  <a:latin typeface="+mn-lt"/>
                  <a:cs typeface="Arial" panose="020B0604020202020204" pitchFamily="34" charset="0"/>
                </a:rPr>
                <a:t>van de beweging (trein)</a:t>
              </a:r>
            </a:p>
          </p:txBody>
        </p:sp>
      </p:grpSp>
      <p:sp>
        <p:nvSpPr>
          <p:cNvPr id="78" name="Rounded Rectangle 12"/>
          <p:cNvSpPr/>
          <p:nvPr/>
        </p:nvSpPr>
        <p:spPr bwMode="auto">
          <a:xfrm>
            <a:off x="8644332" y="1618222"/>
            <a:ext cx="3142669" cy="2362955"/>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l"/>
            <a:r>
              <a:rPr lang="nl-BE" sz="1400" b="1" i="0" u="none" strike="noStrike" baseline="0" noProof="0" dirty="0">
                <a:solidFill>
                  <a:srgbClr val="213A53"/>
                </a:solidFill>
                <a:latin typeface="Calibri-Bold"/>
              </a:rPr>
              <a:t>VRIJMAKING VAN DE SPOREN</a:t>
            </a:r>
          </a:p>
          <a:p>
            <a:pPr algn="l"/>
            <a:r>
              <a:rPr lang="nl-BE" sz="1400" b="1" noProof="0" dirty="0">
                <a:solidFill>
                  <a:srgbClr val="213A53"/>
                </a:solidFill>
                <a:latin typeface="Calibri-Bold"/>
              </a:rPr>
              <a:t>Van z</a:t>
            </a:r>
            <a:r>
              <a:rPr lang="nl-BE" sz="1400" b="1" i="0" u="none" strike="noStrike" baseline="0" noProof="0" dirty="0">
                <a:solidFill>
                  <a:srgbClr val="213A53"/>
                </a:solidFill>
                <a:latin typeface="Calibri-Bold"/>
              </a:rPr>
              <a:t>odra het automatisch aankondigingssyteem ATWS de doorrit van een naderende beweging detecteert, </a:t>
            </a:r>
            <a:r>
              <a:rPr lang="nl-BE" sz="1400" b="0" i="0" u="none" strike="noStrike" baseline="0" noProof="0" dirty="0">
                <a:solidFill>
                  <a:srgbClr val="213A53"/>
                </a:solidFill>
                <a:latin typeface="Calibri" panose="020F0502020204030204" pitchFamily="34" charset="0"/>
              </a:rPr>
              <a:t>moeten alle activiteiten, die kunnen leiden tot een indringing type I en/of type II worden stopgezet (om elk risico op indringing te voorkomen).</a:t>
            </a:r>
            <a:endParaRPr lang="nl-BE" sz="1400" noProof="0" dirty="0">
              <a:solidFill>
                <a:schemeClr val="accent2"/>
              </a:solidFill>
              <a:latin typeface="+mn-lt"/>
            </a:endParaRPr>
          </a:p>
        </p:txBody>
      </p:sp>
      <p:sp>
        <p:nvSpPr>
          <p:cNvPr id="79" name="Afgeronde rechthoek 14"/>
          <p:cNvSpPr/>
          <p:nvPr/>
        </p:nvSpPr>
        <p:spPr bwMode="auto">
          <a:xfrm>
            <a:off x="9408368" y="4437112"/>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Bescherming van het personeel</a:t>
            </a:r>
          </a:p>
        </p:txBody>
      </p:sp>
      <p:sp>
        <p:nvSpPr>
          <p:cNvPr id="80" name="Afgeronde rechthoek 14"/>
          <p:cNvSpPr/>
          <p:nvPr/>
        </p:nvSpPr>
        <p:spPr bwMode="auto">
          <a:xfrm>
            <a:off x="9408368" y="5071473"/>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Bescherming van de werktuigen</a:t>
            </a:r>
          </a:p>
        </p:txBody>
      </p:sp>
      <p:sp>
        <p:nvSpPr>
          <p:cNvPr id="81" name="Afgeronde rechthoek 14"/>
          <p:cNvSpPr/>
          <p:nvPr/>
        </p:nvSpPr>
        <p:spPr bwMode="auto">
          <a:xfrm>
            <a:off x="9405591" y="5661248"/>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Veilige doorrit van de beweging</a:t>
            </a:r>
          </a:p>
        </p:txBody>
      </p:sp>
      <p:pic>
        <p:nvPicPr>
          <p:cNvPr id="33" name="Picture 32"/>
          <p:cNvPicPr>
            <a:picLocks noChangeAspect="1"/>
          </p:cNvPicPr>
          <p:nvPr/>
        </p:nvPicPr>
        <p:blipFill>
          <a:blip r:embed="rId4"/>
          <a:stretch>
            <a:fillRect/>
          </a:stretch>
        </p:blipFill>
        <p:spPr>
          <a:xfrm>
            <a:off x="9164778" y="5519352"/>
            <a:ext cx="481626" cy="390178"/>
          </a:xfrm>
          <a:prstGeom prst="rect">
            <a:avLst/>
          </a:prstGeom>
        </p:spPr>
      </p:pic>
      <p:pic>
        <p:nvPicPr>
          <p:cNvPr id="82" name="Picture 11" descr="D:\Documents And Settings\GQR7802\Local Settings\Temporary Internet Files\Content.IE5\HNYX0581\MC900441310[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64778" y="4913746"/>
            <a:ext cx="479425" cy="390525"/>
          </a:xfrm>
          <a:prstGeom prst="rect">
            <a:avLst/>
          </a:prstGeom>
          <a:noFill/>
          <a:ln w="9525">
            <a:noFill/>
            <a:miter lim="800000"/>
            <a:headEnd/>
            <a:tailEnd/>
          </a:ln>
        </p:spPr>
      </p:pic>
      <p:pic>
        <p:nvPicPr>
          <p:cNvPr id="83" name="Picture 11" descr="D:\Documents And Settings\GQR7802\Local Settings\Temporary Internet Files\Content.IE5\HNYX0581\MC900441310[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88326" y="4262611"/>
            <a:ext cx="479425" cy="390525"/>
          </a:xfrm>
          <a:prstGeom prst="rect">
            <a:avLst/>
          </a:prstGeom>
          <a:noFill/>
          <a:ln w="9525">
            <a:noFill/>
            <a:miter lim="800000"/>
            <a:headEnd/>
            <a:tailEnd/>
          </a:ln>
        </p:spPr>
      </p:pic>
      <p:grpSp>
        <p:nvGrpSpPr>
          <p:cNvPr id="38" name="Group 37"/>
          <p:cNvGrpSpPr/>
          <p:nvPr/>
        </p:nvGrpSpPr>
        <p:grpSpPr>
          <a:xfrm>
            <a:off x="1473665" y="1084441"/>
            <a:ext cx="6485620" cy="1422002"/>
            <a:chOff x="444827" y="1855585"/>
            <a:chExt cx="9548681" cy="2279466"/>
          </a:xfrm>
        </p:grpSpPr>
        <p:sp>
          <p:nvSpPr>
            <p:cNvPr id="39" name="TextBox 38"/>
            <p:cNvSpPr txBox="1"/>
            <p:nvPr/>
          </p:nvSpPr>
          <p:spPr>
            <a:xfrm>
              <a:off x="2331684" y="3733867"/>
              <a:ext cx="1713678" cy="401184"/>
            </a:xfrm>
            <a:prstGeom prst="rect">
              <a:avLst/>
            </a:prstGeom>
            <a:noFill/>
          </p:spPr>
          <p:txBody>
            <a:bodyPr wrap="square" rtlCol="0">
              <a:spAutoFit/>
            </a:bodyPr>
            <a:lstStyle/>
            <a:p>
              <a:pPr algn="ctr"/>
              <a:r>
                <a:rPr lang="nl-BE" sz="1000" b="1" noProof="0" dirty="0">
                  <a:latin typeface="+mn-lt"/>
                </a:rPr>
                <a:t>Spoor in dienst</a:t>
              </a:r>
            </a:p>
          </p:txBody>
        </p:sp>
        <p:sp>
          <p:nvSpPr>
            <p:cNvPr id="40" name="TextBox 39"/>
            <p:cNvSpPr txBox="1"/>
            <p:nvPr/>
          </p:nvSpPr>
          <p:spPr>
            <a:xfrm>
              <a:off x="4692034" y="3733867"/>
              <a:ext cx="1856833" cy="401184"/>
            </a:xfrm>
            <a:prstGeom prst="rect">
              <a:avLst/>
            </a:prstGeom>
            <a:noFill/>
          </p:spPr>
          <p:txBody>
            <a:bodyPr wrap="square" rtlCol="0">
              <a:spAutoFit/>
            </a:bodyPr>
            <a:lstStyle/>
            <a:p>
              <a:pPr algn="ctr"/>
              <a:r>
                <a:rPr lang="nl-BE" sz="1000" b="1" noProof="0" dirty="0">
                  <a:latin typeface="+mn-lt"/>
                </a:rPr>
                <a:t>Spoor in dienst</a:t>
              </a:r>
            </a:p>
          </p:txBody>
        </p:sp>
        <p:cxnSp>
          <p:nvCxnSpPr>
            <p:cNvPr id="41" name="Straight Connector 40"/>
            <p:cNvCxnSpPr/>
            <p:nvPr/>
          </p:nvCxnSpPr>
          <p:spPr>
            <a:xfrm flipV="1">
              <a:off x="444827" y="3610342"/>
              <a:ext cx="9548681" cy="474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038101" y="2639379"/>
              <a:ext cx="1587095" cy="401184"/>
            </a:xfrm>
            <a:prstGeom prst="rect">
              <a:avLst/>
            </a:prstGeom>
            <a:noFill/>
          </p:spPr>
          <p:txBody>
            <a:bodyPr wrap="square" rtlCol="0">
              <a:spAutoFit/>
            </a:bodyPr>
            <a:lstStyle/>
            <a:p>
              <a:pPr algn="ctr"/>
              <a:r>
                <a:rPr lang="nl-BE" sz="1000" b="1" noProof="0" dirty="0">
                  <a:solidFill>
                    <a:srgbClr val="FFC000"/>
                  </a:solidFill>
                  <a:latin typeface="+mn-lt"/>
                </a:rPr>
                <a:t>VA</a:t>
              </a:r>
            </a:p>
          </p:txBody>
        </p:sp>
        <p:cxnSp>
          <p:nvCxnSpPr>
            <p:cNvPr id="43" name="Straight Connector 42"/>
            <p:cNvCxnSpPr/>
            <p:nvPr/>
          </p:nvCxnSpPr>
          <p:spPr>
            <a:xfrm>
              <a:off x="6849761" y="3130286"/>
              <a:ext cx="636238" cy="487153"/>
            </a:xfrm>
            <a:prstGeom prst="line">
              <a:avLst/>
            </a:prstGeom>
            <a:ln w="19050"/>
          </p:spPr>
          <p:style>
            <a:lnRef idx="1">
              <a:schemeClr val="dk1"/>
            </a:lnRef>
            <a:fillRef idx="0">
              <a:schemeClr val="dk1"/>
            </a:fillRef>
            <a:effectRef idx="0">
              <a:schemeClr val="dk1"/>
            </a:effectRef>
            <a:fontRef idx="minor">
              <a:schemeClr val="tx1"/>
            </a:fontRef>
          </p:style>
        </p:cxnSp>
        <p:pic>
          <p:nvPicPr>
            <p:cNvPr id="44" name="Picture 2"/>
            <p:cNvPicPr>
              <a:picLocks noChangeAspect="1" noChangeArrowheads="1"/>
            </p:cNvPicPr>
            <p:nvPr/>
          </p:nvPicPr>
          <p:blipFill>
            <a:blip r:embed="rId6" cstate="print"/>
            <a:srcRect/>
            <a:stretch>
              <a:fillRect/>
            </a:stretch>
          </p:blipFill>
          <p:spPr bwMode="auto">
            <a:xfrm>
              <a:off x="2186933" y="2968931"/>
              <a:ext cx="2003179" cy="450970"/>
            </a:xfrm>
            <a:prstGeom prst="rect">
              <a:avLst/>
            </a:prstGeom>
            <a:noFill/>
            <a:ln w="9525">
              <a:noFill/>
              <a:miter lim="800000"/>
              <a:headEnd/>
              <a:tailEnd/>
            </a:ln>
          </p:spPr>
        </p:pic>
        <p:pic>
          <p:nvPicPr>
            <p:cNvPr id="45" name="Picture 2"/>
            <p:cNvPicPr>
              <a:picLocks noChangeAspect="1" noChangeArrowheads="1"/>
            </p:cNvPicPr>
            <p:nvPr/>
          </p:nvPicPr>
          <p:blipFill>
            <a:blip r:embed="rId6" cstate="print"/>
            <a:srcRect/>
            <a:stretch>
              <a:fillRect/>
            </a:stretch>
          </p:blipFill>
          <p:spPr bwMode="auto">
            <a:xfrm>
              <a:off x="4554599" y="2968931"/>
              <a:ext cx="2003179" cy="437583"/>
            </a:xfrm>
            <a:prstGeom prst="rect">
              <a:avLst/>
            </a:prstGeom>
            <a:noFill/>
            <a:ln w="9525">
              <a:noFill/>
              <a:miter lim="800000"/>
              <a:headEnd/>
              <a:tailEnd/>
            </a:ln>
          </p:spPr>
        </p:pic>
        <p:cxnSp>
          <p:nvCxnSpPr>
            <p:cNvPr id="47" name="Straight Connector 46"/>
            <p:cNvCxnSpPr/>
            <p:nvPr/>
          </p:nvCxnSpPr>
          <p:spPr>
            <a:xfrm flipV="1">
              <a:off x="6531113" y="3133280"/>
              <a:ext cx="333082" cy="198664"/>
            </a:xfrm>
            <a:prstGeom prst="line">
              <a:avLst/>
            </a:prstGeom>
            <a:ln w="19050"/>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4163292" y="3332021"/>
              <a:ext cx="4037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1874400" y="3092997"/>
              <a:ext cx="320406" cy="234265"/>
            </a:xfrm>
            <a:prstGeom prst="line">
              <a:avLst/>
            </a:prstGeom>
            <a:ln w="19050"/>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V="1">
              <a:off x="1270010" y="3105180"/>
              <a:ext cx="615874" cy="541744"/>
            </a:xfrm>
            <a:prstGeom prst="line">
              <a:avLst/>
            </a:prstGeom>
            <a:ln w="19050"/>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7495165" y="1855585"/>
              <a:ext cx="20135" cy="175490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6124506" y="3018441"/>
              <a:ext cx="1414289" cy="9010"/>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146006" y="2301898"/>
              <a:ext cx="20135" cy="818677"/>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527108" y="2314929"/>
              <a:ext cx="20135" cy="818677"/>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218681" y="1892016"/>
              <a:ext cx="20135" cy="175490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1183207" y="3027841"/>
              <a:ext cx="1414289" cy="9010"/>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092338" y="2639378"/>
              <a:ext cx="1587095" cy="401184"/>
            </a:xfrm>
            <a:prstGeom prst="rect">
              <a:avLst/>
            </a:prstGeom>
            <a:noFill/>
          </p:spPr>
          <p:txBody>
            <a:bodyPr wrap="square" rtlCol="0">
              <a:spAutoFit/>
            </a:bodyPr>
            <a:lstStyle/>
            <a:p>
              <a:pPr algn="ctr"/>
              <a:r>
                <a:rPr lang="nl-BE" sz="1000" b="1" noProof="0" dirty="0">
                  <a:solidFill>
                    <a:srgbClr val="FFC000"/>
                  </a:solidFill>
                  <a:latin typeface="+mn-lt"/>
                </a:rPr>
                <a:t>VA</a:t>
              </a:r>
            </a:p>
          </p:txBody>
        </p:sp>
        <p:cxnSp>
          <p:nvCxnSpPr>
            <p:cNvPr id="74" name="Straight Connector 73"/>
            <p:cNvCxnSpPr/>
            <p:nvPr/>
          </p:nvCxnSpPr>
          <p:spPr>
            <a:xfrm>
              <a:off x="3728131" y="2233026"/>
              <a:ext cx="20135" cy="818677"/>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969267" y="2224556"/>
              <a:ext cx="20135" cy="818677"/>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3714153" y="2932398"/>
              <a:ext cx="1285717" cy="9010"/>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583120" y="2899807"/>
              <a:ext cx="1587095" cy="345356"/>
            </a:xfrm>
            <a:prstGeom prst="rect">
              <a:avLst/>
            </a:prstGeom>
            <a:noFill/>
          </p:spPr>
          <p:txBody>
            <a:bodyPr wrap="square" rtlCol="0">
              <a:spAutoFit/>
            </a:bodyPr>
            <a:lstStyle/>
            <a:p>
              <a:pPr algn="ctr"/>
              <a:r>
                <a:rPr lang="nl-BE" sz="800" b="1" noProof="0" dirty="0">
                  <a:latin typeface="+mn-lt"/>
                </a:rPr>
                <a:t>TUSSENSPOOR</a:t>
              </a:r>
            </a:p>
          </p:txBody>
        </p:sp>
      </p:grpSp>
      <p:grpSp>
        <p:nvGrpSpPr>
          <p:cNvPr id="129" name="Group 128"/>
          <p:cNvGrpSpPr/>
          <p:nvPr/>
        </p:nvGrpSpPr>
        <p:grpSpPr>
          <a:xfrm>
            <a:off x="1472158" y="2793199"/>
            <a:ext cx="6485620" cy="1422002"/>
            <a:chOff x="444827" y="1855585"/>
            <a:chExt cx="9548681" cy="2279466"/>
          </a:xfrm>
        </p:grpSpPr>
        <p:sp>
          <p:nvSpPr>
            <p:cNvPr id="156" name="TextBox 155"/>
            <p:cNvSpPr txBox="1"/>
            <p:nvPr/>
          </p:nvSpPr>
          <p:spPr>
            <a:xfrm>
              <a:off x="2331684" y="3733867"/>
              <a:ext cx="1713678" cy="401184"/>
            </a:xfrm>
            <a:prstGeom prst="rect">
              <a:avLst/>
            </a:prstGeom>
            <a:noFill/>
          </p:spPr>
          <p:txBody>
            <a:bodyPr wrap="square" rtlCol="0">
              <a:spAutoFit/>
            </a:bodyPr>
            <a:lstStyle/>
            <a:p>
              <a:pPr algn="ctr"/>
              <a:r>
                <a:rPr lang="nl-BE" sz="1000" b="1" noProof="0" dirty="0">
                  <a:latin typeface="+mn-lt"/>
                </a:rPr>
                <a:t>Spoor in dienst</a:t>
              </a:r>
            </a:p>
          </p:txBody>
        </p:sp>
        <p:sp>
          <p:nvSpPr>
            <p:cNvPr id="157" name="TextBox 156"/>
            <p:cNvSpPr txBox="1"/>
            <p:nvPr/>
          </p:nvSpPr>
          <p:spPr>
            <a:xfrm>
              <a:off x="4692034" y="3733867"/>
              <a:ext cx="1856833" cy="401184"/>
            </a:xfrm>
            <a:prstGeom prst="rect">
              <a:avLst/>
            </a:prstGeom>
            <a:noFill/>
          </p:spPr>
          <p:txBody>
            <a:bodyPr wrap="square" rtlCol="0">
              <a:spAutoFit/>
            </a:bodyPr>
            <a:lstStyle/>
            <a:p>
              <a:pPr algn="ctr"/>
              <a:r>
                <a:rPr lang="nl-BE" sz="1000" b="1" noProof="0" dirty="0">
                  <a:latin typeface="+mn-lt"/>
                </a:rPr>
                <a:t>Spoor in dienst</a:t>
              </a:r>
            </a:p>
          </p:txBody>
        </p:sp>
        <p:cxnSp>
          <p:nvCxnSpPr>
            <p:cNvPr id="158" name="Straight Connector 157"/>
            <p:cNvCxnSpPr/>
            <p:nvPr/>
          </p:nvCxnSpPr>
          <p:spPr>
            <a:xfrm flipV="1">
              <a:off x="444827" y="3610342"/>
              <a:ext cx="9548681" cy="474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6038101" y="2639379"/>
              <a:ext cx="1587095" cy="401184"/>
            </a:xfrm>
            <a:prstGeom prst="rect">
              <a:avLst/>
            </a:prstGeom>
            <a:noFill/>
          </p:spPr>
          <p:txBody>
            <a:bodyPr wrap="square" rtlCol="0">
              <a:spAutoFit/>
            </a:bodyPr>
            <a:lstStyle/>
            <a:p>
              <a:pPr algn="ctr"/>
              <a:r>
                <a:rPr lang="nl-BE" sz="1000" b="1" noProof="0" dirty="0">
                  <a:solidFill>
                    <a:srgbClr val="FFC000"/>
                  </a:solidFill>
                  <a:latin typeface="+mn-lt"/>
                </a:rPr>
                <a:t>VA</a:t>
              </a:r>
            </a:p>
          </p:txBody>
        </p:sp>
        <p:cxnSp>
          <p:nvCxnSpPr>
            <p:cNvPr id="160" name="Straight Connector 159"/>
            <p:cNvCxnSpPr/>
            <p:nvPr/>
          </p:nvCxnSpPr>
          <p:spPr>
            <a:xfrm>
              <a:off x="6849761" y="3130286"/>
              <a:ext cx="636238" cy="487153"/>
            </a:xfrm>
            <a:prstGeom prst="line">
              <a:avLst/>
            </a:prstGeom>
            <a:ln w="19050"/>
          </p:spPr>
          <p:style>
            <a:lnRef idx="1">
              <a:schemeClr val="dk1"/>
            </a:lnRef>
            <a:fillRef idx="0">
              <a:schemeClr val="dk1"/>
            </a:fillRef>
            <a:effectRef idx="0">
              <a:schemeClr val="dk1"/>
            </a:effectRef>
            <a:fontRef idx="minor">
              <a:schemeClr val="tx1"/>
            </a:fontRef>
          </p:style>
        </p:cxnSp>
        <p:pic>
          <p:nvPicPr>
            <p:cNvPr id="161" name="Picture 2"/>
            <p:cNvPicPr>
              <a:picLocks noChangeAspect="1" noChangeArrowheads="1"/>
            </p:cNvPicPr>
            <p:nvPr/>
          </p:nvPicPr>
          <p:blipFill>
            <a:blip r:embed="rId6" cstate="print"/>
            <a:srcRect/>
            <a:stretch>
              <a:fillRect/>
            </a:stretch>
          </p:blipFill>
          <p:spPr bwMode="auto">
            <a:xfrm>
              <a:off x="2186933" y="2968931"/>
              <a:ext cx="2003179" cy="450970"/>
            </a:xfrm>
            <a:prstGeom prst="rect">
              <a:avLst/>
            </a:prstGeom>
            <a:noFill/>
            <a:ln w="9525">
              <a:noFill/>
              <a:miter lim="800000"/>
              <a:headEnd/>
              <a:tailEnd/>
            </a:ln>
          </p:spPr>
        </p:pic>
        <p:pic>
          <p:nvPicPr>
            <p:cNvPr id="162" name="Picture 2"/>
            <p:cNvPicPr>
              <a:picLocks noChangeAspect="1" noChangeArrowheads="1"/>
            </p:cNvPicPr>
            <p:nvPr/>
          </p:nvPicPr>
          <p:blipFill>
            <a:blip r:embed="rId6" cstate="print"/>
            <a:srcRect/>
            <a:stretch>
              <a:fillRect/>
            </a:stretch>
          </p:blipFill>
          <p:spPr bwMode="auto">
            <a:xfrm>
              <a:off x="4554599" y="2968931"/>
              <a:ext cx="2003179" cy="437583"/>
            </a:xfrm>
            <a:prstGeom prst="rect">
              <a:avLst/>
            </a:prstGeom>
            <a:noFill/>
            <a:ln w="9525">
              <a:noFill/>
              <a:miter lim="800000"/>
              <a:headEnd/>
              <a:tailEnd/>
            </a:ln>
          </p:spPr>
        </p:pic>
        <p:cxnSp>
          <p:nvCxnSpPr>
            <p:cNvPr id="163" name="Straight Connector 162"/>
            <p:cNvCxnSpPr/>
            <p:nvPr/>
          </p:nvCxnSpPr>
          <p:spPr>
            <a:xfrm flipV="1">
              <a:off x="6531113" y="3133280"/>
              <a:ext cx="333082" cy="198664"/>
            </a:xfrm>
            <a:prstGeom prst="line">
              <a:avLst/>
            </a:prstGeom>
            <a:ln w="19050"/>
          </p:spPr>
          <p:style>
            <a:lnRef idx="1">
              <a:schemeClr val="dk1"/>
            </a:lnRef>
            <a:fillRef idx="0">
              <a:schemeClr val="dk1"/>
            </a:fillRef>
            <a:effectRef idx="0">
              <a:schemeClr val="dk1"/>
            </a:effectRef>
            <a:fontRef idx="minor">
              <a:schemeClr val="tx1"/>
            </a:fontRef>
          </p:style>
        </p:cxnSp>
        <p:cxnSp>
          <p:nvCxnSpPr>
            <p:cNvPr id="164" name="Straight Connector 163"/>
            <p:cNvCxnSpPr/>
            <p:nvPr/>
          </p:nvCxnSpPr>
          <p:spPr>
            <a:xfrm>
              <a:off x="4163292" y="3332021"/>
              <a:ext cx="4037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flipV="1">
              <a:off x="1874400" y="3092997"/>
              <a:ext cx="320406" cy="234265"/>
            </a:xfrm>
            <a:prstGeom prst="line">
              <a:avLst/>
            </a:prstGeom>
            <a:ln w="19050"/>
          </p:spPr>
          <p:style>
            <a:lnRef idx="1">
              <a:schemeClr val="dk1"/>
            </a:lnRef>
            <a:fillRef idx="0">
              <a:schemeClr val="dk1"/>
            </a:fillRef>
            <a:effectRef idx="0">
              <a:schemeClr val="dk1"/>
            </a:effectRef>
            <a:fontRef idx="minor">
              <a:schemeClr val="tx1"/>
            </a:fontRef>
          </p:style>
        </p:cxnSp>
        <p:cxnSp>
          <p:nvCxnSpPr>
            <p:cNvPr id="166" name="Straight Connector 165"/>
            <p:cNvCxnSpPr/>
            <p:nvPr/>
          </p:nvCxnSpPr>
          <p:spPr>
            <a:xfrm flipV="1">
              <a:off x="1270010" y="3105180"/>
              <a:ext cx="615874" cy="541744"/>
            </a:xfrm>
            <a:prstGeom prst="line">
              <a:avLst/>
            </a:prstGeom>
            <a:ln w="19050"/>
          </p:spPr>
          <p:style>
            <a:lnRef idx="1">
              <a:schemeClr val="dk1"/>
            </a:lnRef>
            <a:fillRef idx="0">
              <a:schemeClr val="dk1"/>
            </a:fillRef>
            <a:effectRef idx="0">
              <a:schemeClr val="dk1"/>
            </a:effectRef>
            <a:fontRef idx="minor">
              <a:schemeClr val="tx1"/>
            </a:fontRef>
          </p:style>
        </p:cxnSp>
        <p:cxnSp>
          <p:nvCxnSpPr>
            <p:cNvPr id="167" name="Straight Connector 166"/>
            <p:cNvCxnSpPr/>
            <p:nvPr/>
          </p:nvCxnSpPr>
          <p:spPr>
            <a:xfrm>
              <a:off x="7495165" y="1855585"/>
              <a:ext cx="20135" cy="175490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6124506" y="3018441"/>
              <a:ext cx="1414289" cy="9010"/>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6146006" y="2301898"/>
              <a:ext cx="20135" cy="818677"/>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527108" y="2314929"/>
              <a:ext cx="20135" cy="818677"/>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18681" y="1892016"/>
              <a:ext cx="20135" cy="175490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V="1">
              <a:off x="1183207" y="3027841"/>
              <a:ext cx="1414289" cy="9010"/>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1092338" y="2639378"/>
              <a:ext cx="1587095" cy="401184"/>
            </a:xfrm>
            <a:prstGeom prst="rect">
              <a:avLst/>
            </a:prstGeom>
            <a:noFill/>
          </p:spPr>
          <p:txBody>
            <a:bodyPr wrap="square" rtlCol="0">
              <a:spAutoFit/>
            </a:bodyPr>
            <a:lstStyle/>
            <a:p>
              <a:pPr algn="ctr"/>
              <a:r>
                <a:rPr lang="nl-BE" sz="1000" b="1" noProof="0" dirty="0">
                  <a:solidFill>
                    <a:srgbClr val="FFC000"/>
                  </a:solidFill>
                  <a:latin typeface="+mn-lt"/>
                </a:rPr>
                <a:t>VA</a:t>
              </a:r>
            </a:p>
          </p:txBody>
        </p:sp>
        <p:cxnSp>
          <p:nvCxnSpPr>
            <p:cNvPr id="174" name="Straight Connector 173"/>
            <p:cNvCxnSpPr/>
            <p:nvPr/>
          </p:nvCxnSpPr>
          <p:spPr>
            <a:xfrm>
              <a:off x="3728131" y="2233026"/>
              <a:ext cx="20135" cy="818677"/>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4969267" y="2224556"/>
              <a:ext cx="20135" cy="818677"/>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V="1">
              <a:off x="3714153" y="2932398"/>
              <a:ext cx="1285717" cy="9010"/>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3583120" y="2899807"/>
              <a:ext cx="1587095" cy="345356"/>
            </a:xfrm>
            <a:prstGeom prst="rect">
              <a:avLst/>
            </a:prstGeom>
            <a:noFill/>
          </p:spPr>
          <p:txBody>
            <a:bodyPr wrap="square" rtlCol="0">
              <a:spAutoFit/>
            </a:bodyPr>
            <a:lstStyle/>
            <a:p>
              <a:pPr algn="ctr"/>
              <a:r>
                <a:rPr kumimoji="0" lang="nl-BE" sz="800" b="1" i="0" u="none" strike="noStrike" kern="1200" cap="none" spc="0" normalizeH="0" baseline="0" noProof="0" dirty="0">
                  <a:ln>
                    <a:noFill/>
                  </a:ln>
                  <a:solidFill>
                    <a:srgbClr val="000000"/>
                  </a:solidFill>
                  <a:effectLst/>
                  <a:uLnTx/>
                  <a:uFillTx/>
                  <a:latin typeface="Calibri" panose="020F0502020204030204"/>
                </a:rPr>
                <a:t>TUSSENSPOOR</a:t>
              </a:r>
              <a:endParaRPr lang="nl-BE" sz="1000" b="1" noProof="0" dirty="0">
                <a:latin typeface="+mn-lt"/>
              </a:endParaRPr>
            </a:p>
          </p:txBody>
        </p:sp>
      </p:grpSp>
      <p:grpSp>
        <p:nvGrpSpPr>
          <p:cNvPr id="191" name="Group 190"/>
          <p:cNvGrpSpPr/>
          <p:nvPr/>
        </p:nvGrpSpPr>
        <p:grpSpPr>
          <a:xfrm>
            <a:off x="1494294" y="4645105"/>
            <a:ext cx="6485620" cy="1422002"/>
            <a:chOff x="444827" y="1855585"/>
            <a:chExt cx="9548681" cy="2279466"/>
          </a:xfrm>
        </p:grpSpPr>
        <p:sp>
          <p:nvSpPr>
            <p:cNvPr id="192" name="TextBox 191"/>
            <p:cNvSpPr txBox="1"/>
            <p:nvPr/>
          </p:nvSpPr>
          <p:spPr>
            <a:xfrm>
              <a:off x="2331684" y="3733867"/>
              <a:ext cx="1713678" cy="401184"/>
            </a:xfrm>
            <a:prstGeom prst="rect">
              <a:avLst/>
            </a:prstGeom>
            <a:noFill/>
          </p:spPr>
          <p:txBody>
            <a:bodyPr wrap="square" rtlCol="0">
              <a:spAutoFit/>
            </a:bodyPr>
            <a:lstStyle/>
            <a:p>
              <a:pPr algn="ctr"/>
              <a:r>
                <a:rPr lang="nl-BE" sz="1000" b="1" noProof="0" dirty="0">
                  <a:latin typeface="+mn-lt"/>
                </a:rPr>
                <a:t>Spoor in dienst</a:t>
              </a:r>
            </a:p>
          </p:txBody>
        </p:sp>
        <p:sp>
          <p:nvSpPr>
            <p:cNvPr id="193" name="TextBox 192"/>
            <p:cNvSpPr txBox="1"/>
            <p:nvPr/>
          </p:nvSpPr>
          <p:spPr>
            <a:xfrm>
              <a:off x="4692034" y="3733867"/>
              <a:ext cx="1856833" cy="401184"/>
            </a:xfrm>
            <a:prstGeom prst="rect">
              <a:avLst/>
            </a:prstGeom>
            <a:noFill/>
          </p:spPr>
          <p:txBody>
            <a:bodyPr wrap="square" rtlCol="0">
              <a:spAutoFit/>
            </a:bodyPr>
            <a:lstStyle/>
            <a:p>
              <a:pPr algn="ctr"/>
              <a:r>
                <a:rPr lang="nl-BE" sz="1000" b="1" noProof="0" dirty="0">
                  <a:latin typeface="+mn-lt"/>
                </a:rPr>
                <a:t>Spoor in dienst</a:t>
              </a:r>
            </a:p>
          </p:txBody>
        </p:sp>
        <p:cxnSp>
          <p:nvCxnSpPr>
            <p:cNvPr id="194" name="Straight Connector 193"/>
            <p:cNvCxnSpPr/>
            <p:nvPr/>
          </p:nvCxnSpPr>
          <p:spPr>
            <a:xfrm flipV="1">
              <a:off x="444827" y="3610342"/>
              <a:ext cx="9548681" cy="474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6038101" y="2639379"/>
              <a:ext cx="1587095" cy="401184"/>
            </a:xfrm>
            <a:prstGeom prst="rect">
              <a:avLst/>
            </a:prstGeom>
            <a:noFill/>
          </p:spPr>
          <p:txBody>
            <a:bodyPr wrap="square" rtlCol="0">
              <a:spAutoFit/>
            </a:bodyPr>
            <a:lstStyle/>
            <a:p>
              <a:pPr algn="ctr"/>
              <a:r>
                <a:rPr lang="nl-BE" sz="1000" b="1" noProof="0" dirty="0">
                  <a:solidFill>
                    <a:srgbClr val="FFC000"/>
                  </a:solidFill>
                  <a:latin typeface="+mn-lt"/>
                </a:rPr>
                <a:t>VA</a:t>
              </a:r>
            </a:p>
          </p:txBody>
        </p:sp>
        <p:cxnSp>
          <p:nvCxnSpPr>
            <p:cNvPr id="196" name="Straight Connector 195"/>
            <p:cNvCxnSpPr/>
            <p:nvPr/>
          </p:nvCxnSpPr>
          <p:spPr>
            <a:xfrm>
              <a:off x="6849761" y="3130286"/>
              <a:ext cx="636238" cy="487153"/>
            </a:xfrm>
            <a:prstGeom prst="line">
              <a:avLst/>
            </a:prstGeom>
            <a:ln w="19050"/>
          </p:spPr>
          <p:style>
            <a:lnRef idx="1">
              <a:schemeClr val="dk1"/>
            </a:lnRef>
            <a:fillRef idx="0">
              <a:schemeClr val="dk1"/>
            </a:fillRef>
            <a:effectRef idx="0">
              <a:schemeClr val="dk1"/>
            </a:effectRef>
            <a:fontRef idx="minor">
              <a:schemeClr val="tx1"/>
            </a:fontRef>
          </p:style>
        </p:cxnSp>
        <p:pic>
          <p:nvPicPr>
            <p:cNvPr id="197" name="Picture 2"/>
            <p:cNvPicPr>
              <a:picLocks noChangeAspect="1" noChangeArrowheads="1"/>
            </p:cNvPicPr>
            <p:nvPr/>
          </p:nvPicPr>
          <p:blipFill>
            <a:blip r:embed="rId6" cstate="print"/>
            <a:srcRect/>
            <a:stretch>
              <a:fillRect/>
            </a:stretch>
          </p:blipFill>
          <p:spPr bwMode="auto">
            <a:xfrm>
              <a:off x="2186933" y="2968931"/>
              <a:ext cx="2003179" cy="450970"/>
            </a:xfrm>
            <a:prstGeom prst="rect">
              <a:avLst/>
            </a:prstGeom>
            <a:noFill/>
            <a:ln w="9525">
              <a:noFill/>
              <a:miter lim="800000"/>
              <a:headEnd/>
              <a:tailEnd/>
            </a:ln>
          </p:spPr>
        </p:pic>
        <p:pic>
          <p:nvPicPr>
            <p:cNvPr id="198" name="Picture 2"/>
            <p:cNvPicPr>
              <a:picLocks noChangeAspect="1" noChangeArrowheads="1"/>
            </p:cNvPicPr>
            <p:nvPr/>
          </p:nvPicPr>
          <p:blipFill>
            <a:blip r:embed="rId6" cstate="print"/>
            <a:srcRect/>
            <a:stretch>
              <a:fillRect/>
            </a:stretch>
          </p:blipFill>
          <p:spPr bwMode="auto">
            <a:xfrm>
              <a:off x="4554599" y="2968931"/>
              <a:ext cx="2003179" cy="437583"/>
            </a:xfrm>
            <a:prstGeom prst="rect">
              <a:avLst/>
            </a:prstGeom>
            <a:noFill/>
            <a:ln w="9525">
              <a:noFill/>
              <a:miter lim="800000"/>
              <a:headEnd/>
              <a:tailEnd/>
            </a:ln>
          </p:spPr>
        </p:pic>
        <p:cxnSp>
          <p:nvCxnSpPr>
            <p:cNvPr id="199" name="Straight Connector 198"/>
            <p:cNvCxnSpPr/>
            <p:nvPr/>
          </p:nvCxnSpPr>
          <p:spPr>
            <a:xfrm flipV="1">
              <a:off x="6531113" y="3133280"/>
              <a:ext cx="333082" cy="198664"/>
            </a:xfrm>
            <a:prstGeom prst="line">
              <a:avLst/>
            </a:prstGeom>
            <a:ln w="19050"/>
          </p:spPr>
          <p:style>
            <a:lnRef idx="1">
              <a:schemeClr val="dk1"/>
            </a:lnRef>
            <a:fillRef idx="0">
              <a:schemeClr val="dk1"/>
            </a:fillRef>
            <a:effectRef idx="0">
              <a:schemeClr val="dk1"/>
            </a:effectRef>
            <a:fontRef idx="minor">
              <a:schemeClr val="tx1"/>
            </a:fontRef>
          </p:style>
        </p:cxnSp>
        <p:cxnSp>
          <p:nvCxnSpPr>
            <p:cNvPr id="200" name="Straight Connector 199"/>
            <p:cNvCxnSpPr/>
            <p:nvPr/>
          </p:nvCxnSpPr>
          <p:spPr>
            <a:xfrm>
              <a:off x="4163292" y="3332021"/>
              <a:ext cx="4037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flipV="1">
              <a:off x="1874400" y="3092997"/>
              <a:ext cx="320406" cy="234265"/>
            </a:xfrm>
            <a:prstGeom prst="line">
              <a:avLst/>
            </a:prstGeom>
            <a:ln w="19050"/>
          </p:spPr>
          <p:style>
            <a:lnRef idx="1">
              <a:schemeClr val="dk1"/>
            </a:lnRef>
            <a:fillRef idx="0">
              <a:schemeClr val="dk1"/>
            </a:fillRef>
            <a:effectRef idx="0">
              <a:schemeClr val="dk1"/>
            </a:effectRef>
            <a:fontRef idx="minor">
              <a:schemeClr val="tx1"/>
            </a:fontRef>
          </p:style>
        </p:cxnSp>
        <p:cxnSp>
          <p:nvCxnSpPr>
            <p:cNvPr id="202" name="Straight Connector 201"/>
            <p:cNvCxnSpPr/>
            <p:nvPr/>
          </p:nvCxnSpPr>
          <p:spPr>
            <a:xfrm flipV="1">
              <a:off x="1270010" y="3105180"/>
              <a:ext cx="615874" cy="541744"/>
            </a:xfrm>
            <a:prstGeom prst="line">
              <a:avLst/>
            </a:prstGeom>
            <a:ln w="19050"/>
          </p:spPr>
          <p:style>
            <a:lnRef idx="1">
              <a:schemeClr val="dk1"/>
            </a:lnRef>
            <a:fillRef idx="0">
              <a:schemeClr val="dk1"/>
            </a:fillRef>
            <a:effectRef idx="0">
              <a:schemeClr val="dk1"/>
            </a:effectRef>
            <a:fontRef idx="minor">
              <a:schemeClr val="tx1"/>
            </a:fontRef>
          </p:style>
        </p:cxnSp>
        <p:cxnSp>
          <p:nvCxnSpPr>
            <p:cNvPr id="203" name="Straight Connector 202"/>
            <p:cNvCxnSpPr/>
            <p:nvPr/>
          </p:nvCxnSpPr>
          <p:spPr>
            <a:xfrm>
              <a:off x="7495165" y="1855585"/>
              <a:ext cx="20135" cy="175490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flipV="1">
              <a:off x="6124506" y="3018441"/>
              <a:ext cx="1414289" cy="9010"/>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6146006" y="2301898"/>
              <a:ext cx="20135" cy="818677"/>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2527108" y="2314929"/>
              <a:ext cx="20135" cy="818677"/>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1218681" y="1892016"/>
              <a:ext cx="20135" cy="175490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flipV="1">
              <a:off x="1183207" y="3027841"/>
              <a:ext cx="1414289" cy="9010"/>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9" name="TextBox 208"/>
            <p:cNvSpPr txBox="1"/>
            <p:nvPr/>
          </p:nvSpPr>
          <p:spPr>
            <a:xfrm>
              <a:off x="1092338" y="2639378"/>
              <a:ext cx="1587095" cy="401184"/>
            </a:xfrm>
            <a:prstGeom prst="rect">
              <a:avLst/>
            </a:prstGeom>
            <a:noFill/>
          </p:spPr>
          <p:txBody>
            <a:bodyPr wrap="square" rtlCol="0">
              <a:spAutoFit/>
            </a:bodyPr>
            <a:lstStyle/>
            <a:p>
              <a:pPr algn="ctr"/>
              <a:r>
                <a:rPr lang="nl-BE" sz="1000" b="1" noProof="0" dirty="0">
                  <a:solidFill>
                    <a:srgbClr val="FFC000"/>
                  </a:solidFill>
                  <a:latin typeface="+mn-lt"/>
                </a:rPr>
                <a:t>VA</a:t>
              </a:r>
            </a:p>
          </p:txBody>
        </p:sp>
        <p:cxnSp>
          <p:nvCxnSpPr>
            <p:cNvPr id="210" name="Straight Connector 209"/>
            <p:cNvCxnSpPr/>
            <p:nvPr/>
          </p:nvCxnSpPr>
          <p:spPr>
            <a:xfrm>
              <a:off x="3728131" y="2233026"/>
              <a:ext cx="20135" cy="818677"/>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4969267" y="2224556"/>
              <a:ext cx="20135" cy="818677"/>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flipV="1">
              <a:off x="3714153" y="2932398"/>
              <a:ext cx="1285717" cy="9010"/>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3" name="TextBox 212"/>
            <p:cNvSpPr txBox="1"/>
            <p:nvPr/>
          </p:nvSpPr>
          <p:spPr>
            <a:xfrm>
              <a:off x="3583120" y="2899807"/>
              <a:ext cx="1587095" cy="345356"/>
            </a:xfrm>
            <a:prstGeom prst="rect">
              <a:avLst/>
            </a:prstGeom>
            <a:noFill/>
          </p:spPr>
          <p:txBody>
            <a:bodyPr wrap="square" rtlCol="0">
              <a:spAutoFit/>
            </a:bodyPr>
            <a:lstStyle/>
            <a:p>
              <a:pPr algn="ctr"/>
              <a:r>
                <a:rPr kumimoji="0" lang="nl-BE" sz="800" b="1" i="0" u="none" strike="noStrike" kern="1200" cap="none" spc="0" normalizeH="0" baseline="0" noProof="0" dirty="0">
                  <a:ln>
                    <a:noFill/>
                  </a:ln>
                  <a:solidFill>
                    <a:srgbClr val="000000"/>
                  </a:solidFill>
                  <a:effectLst/>
                  <a:uLnTx/>
                  <a:uFillTx/>
                  <a:latin typeface="Calibri" panose="020F0502020204030204"/>
                </a:rPr>
                <a:t>TUSSENSPOOR</a:t>
              </a:r>
              <a:endParaRPr lang="nl-BE" sz="1000" b="1" noProof="0" dirty="0">
                <a:latin typeface="+mn-lt"/>
              </a:endParaRPr>
            </a:p>
          </p:txBody>
        </p:sp>
      </p:grpSp>
      <p:pic>
        <p:nvPicPr>
          <p:cNvPr id="113" name="Image 33"/>
          <p:cNvPicPr>
            <a:picLocks noChangeAspect="1"/>
          </p:cNvPicPr>
          <p:nvPr/>
        </p:nvPicPr>
        <p:blipFill>
          <a:blip r:embed="rId2"/>
          <a:stretch>
            <a:fillRect/>
          </a:stretch>
        </p:blipFill>
        <p:spPr>
          <a:xfrm>
            <a:off x="4600564" y="2633305"/>
            <a:ext cx="672222" cy="619375"/>
          </a:xfrm>
          <a:prstGeom prst="rect">
            <a:avLst/>
          </a:prstGeom>
        </p:spPr>
      </p:pic>
      <p:sp>
        <p:nvSpPr>
          <p:cNvPr id="118" name="Cloud Callout 117"/>
          <p:cNvSpPr/>
          <p:nvPr/>
        </p:nvSpPr>
        <p:spPr>
          <a:xfrm>
            <a:off x="7349520" y="2224542"/>
            <a:ext cx="875634" cy="246532"/>
          </a:xfrm>
          <a:prstGeom prst="cloudCallout">
            <a:avLst>
              <a:gd name="adj1" fmla="val -32151"/>
              <a:gd name="adj2" fmla="val 14458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b="1" noProof="0" dirty="0">
                <a:ln w="0"/>
                <a:solidFill>
                  <a:schemeClr val="tx1"/>
                </a:solidFill>
                <a:effectLst>
                  <a:outerShdw blurRad="38100" dist="19050" dir="2700000" algn="tl" rotWithShape="0">
                    <a:schemeClr val="dk1">
                      <a:alpha val="40000"/>
                    </a:schemeClr>
                  </a:outerShdw>
                </a:effectLst>
              </a:rPr>
              <a:t>STOP</a:t>
            </a:r>
          </a:p>
        </p:txBody>
      </p:sp>
      <p:pic>
        <p:nvPicPr>
          <p:cNvPr id="108" name="Picture 10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2782" y="908720"/>
            <a:ext cx="1583406" cy="1287813"/>
          </a:xfrm>
          <a:prstGeom prst="rect">
            <a:avLst/>
          </a:prstGeom>
        </p:spPr>
      </p:pic>
      <p:pic>
        <p:nvPicPr>
          <p:cNvPr id="109" name="Picture 10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4011" y="4470899"/>
            <a:ext cx="1583406" cy="1287813"/>
          </a:xfrm>
          <a:prstGeom prst="rect">
            <a:avLst/>
          </a:prstGeom>
        </p:spPr>
      </p:pic>
      <p:pic>
        <p:nvPicPr>
          <p:cNvPr id="110" name="Picture 10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1148" y="2664069"/>
            <a:ext cx="1583406" cy="1287813"/>
          </a:xfrm>
          <a:prstGeom prst="rect">
            <a:avLst/>
          </a:prstGeom>
        </p:spPr>
      </p:pic>
      <p:pic>
        <p:nvPicPr>
          <p:cNvPr id="111" name="Picture 110">
            <a:extLst>
              <a:ext uri="{FF2B5EF4-FFF2-40B4-BE49-F238E27FC236}">
                <a16:creationId xmlns:a16="http://schemas.microsoft.com/office/drawing/2014/main" id="{0A401EB8-232C-4846-A9F4-3C05528374E9}"/>
              </a:ext>
            </a:extLst>
          </p:cNvPr>
          <p:cNvPicPr>
            <a:picLocks noChangeAspect="1"/>
          </p:cNvPicPr>
          <p:nvPr/>
        </p:nvPicPr>
        <p:blipFill rotWithShape="1">
          <a:blip r:embed="rId8"/>
          <a:srcRect l="15033" t="13513" r="17012" b="18532"/>
          <a:stretch/>
        </p:blipFill>
        <p:spPr>
          <a:xfrm>
            <a:off x="7841877" y="4771872"/>
            <a:ext cx="383258" cy="383258"/>
          </a:xfrm>
          <a:prstGeom prst="rect">
            <a:avLst/>
          </a:prstGeom>
        </p:spPr>
      </p:pic>
      <p:sp>
        <p:nvSpPr>
          <p:cNvPr id="9" name="Espace réservé du texte 8">
            <a:extLst>
              <a:ext uri="{FF2B5EF4-FFF2-40B4-BE49-F238E27FC236}">
                <a16:creationId xmlns:a16="http://schemas.microsoft.com/office/drawing/2014/main" id="{6D9F6A60-3AE5-4A24-8B85-D5EB2618F9EF}"/>
              </a:ext>
            </a:extLst>
          </p:cNvPr>
          <p:cNvSpPr>
            <a:spLocks noGrp="1"/>
          </p:cNvSpPr>
          <p:nvPr>
            <p:ph type="body" sz="quarter" idx="18"/>
          </p:nvPr>
        </p:nvSpPr>
        <p:spPr/>
        <p:txBody>
          <a:bodyPr/>
          <a:lstStyle/>
          <a:p>
            <a:r>
              <a:rPr lang="nl-BE" noProof="0" dirty="0"/>
              <a:t>2. Opstellen van het aankondigingssysteem</a:t>
            </a:r>
          </a:p>
          <a:p>
            <a:endParaRPr lang="nl-BE" noProof="0" dirty="0"/>
          </a:p>
        </p:txBody>
      </p:sp>
      <p:sp>
        <p:nvSpPr>
          <p:cNvPr id="117" name="Text Placeholder 2">
            <a:extLst>
              <a:ext uri="{FF2B5EF4-FFF2-40B4-BE49-F238E27FC236}">
                <a16:creationId xmlns:a16="http://schemas.microsoft.com/office/drawing/2014/main" id="{022FFEB9-5316-4303-B473-ED68AFD51C4F}"/>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000" b="1" kern="0" noProof="0" dirty="0">
                <a:solidFill>
                  <a:srgbClr val="0070C0"/>
                </a:solidFill>
                <a:ea typeface="+mj-ea"/>
                <a:cs typeface="+mj-cs"/>
              </a:rPr>
              <a:t>Basisprincipe</a:t>
            </a:r>
          </a:p>
        </p:txBody>
      </p:sp>
    </p:spTree>
    <p:extLst>
      <p:ext uri="{BB962C8B-B14F-4D97-AF65-F5344CB8AC3E}">
        <p14:creationId xmlns:p14="http://schemas.microsoft.com/office/powerpoint/2010/main" val="3564358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2"/>
          <p:cNvSpPr/>
          <p:nvPr/>
        </p:nvSpPr>
        <p:spPr bwMode="auto">
          <a:xfrm>
            <a:off x="1199456" y="1307010"/>
            <a:ext cx="9528491" cy="1041870"/>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r>
              <a:rPr lang="nl-BE" b="1" noProof="0" dirty="0">
                <a:solidFill>
                  <a:srgbClr val="213A53"/>
                </a:solidFill>
                <a:latin typeface="Calibri-Bold"/>
              </a:rPr>
              <a:t>De aankondigingstijd </a:t>
            </a:r>
            <a:r>
              <a:rPr lang="nl-BE" noProof="0" dirty="0">
                <a:solidFill>
                  <a:srgbClr val="213A53"/>
                </a:solidFill>
                <a:latin typeface="Calibri" panose="020F0502020204030204" pitchFamily="34" charset="0"/>
              </a:rPr>
              <a:t>is de tijd die nodig is om het spoor vrij te maken, het berijdbaar te maken</a:t>
            </a:r>
          </a:p>
          <a:p>
            <a:r>
              <a:rPr lang="nl-BE" noProof="0" dirty="0">
                <a:solidFill>
                  <a:srgbClr val="213A53"/>
                </a:solidFill>
                <a:latin typeface="Calibri" panose="020F0502020204030204" pitchFamily="34" charset="0"/>
              </a:rPr>
              <a:t>en om zich vervolgens terug te trekken naar een veilige plaats rekening houdend met een voldoende grote veiligheidsmarge.</a:t>
            </a:r>
            <a:endParaRPr lang="nl-BE" sz="1600" noProof="0" dirty="0"/>
          </a:p>
        </p:txBody>
      </p:sp>
      <p:sp>
        <p:nvSpPr>
          <p:cNvPr id="13" name="Rounded Rectangle 12"/>
          <p:cNvSpPr/>
          <p:nvPr/>
        </p:nvSpPr>
        <p:spPr bwMode="auto">
          <a:xfrm>
            <a:off x="1775520" y="3635863"/>
            <a:ext cx="4968552" cy="1872208"/>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r>
              <a:rPr lang="nl-BE" noProof="0" dirty="0">
                <a:latin typeface="+mn-lt"/>
              </a:rPr>
              <a:t>De </a:t>
            </a:r>
            <a:r>
              <a:rPr lang="nl-BE" b="1" noProof="0" dirty="0">
                <a:latin typeface="+mn-lt"/>
              </a:rPr>
              <a:t>aankondigingstijd </a:t>
            </a:r>
            <a:r>
              <a:rPr lang="nl-BE" noProof="0" dirty="0">
                <a:latin typeface="+mn-lt"/>
              </a:rPr>
              <a:t>hangt af van:</a:t>
            </a:r>
          </a:p>
          <a:p>
            <a:pPr marL="285750" indent="-285750">
              <a:buClr>
                <a:schemeClr val="bg2"/>
              </a:buClr>
              <a:buFont typeface="Arial" panose="020B0604020202020204" pitchFamily="34" charset="0"/>
              <a:buChar char="•"/>
            </a:pPr>
            <a:r>
              <a:rPr lang="nl-BE" noProof="0" dirty="0">
                <a:latin typeface="+mn-lt"/>
              </a:rPr>
              <a:t>de aard van de werken;</a:t>
            </a:r>
          </a:p>
          <a:p>
            <a:pPr marL="285750" indent="-285750">
              <a:buClr>
                <a:schemeClr val="bg2"/>
              </a:buClr>
              <a:buFont typeface="Arial" panose="020B0604020202020204" pitchFamily="34" charset="0"/>
              <a:buChar char="•"/>
            </a:pPr>
            <a:r>
              <a:rPr lang="nl-BE" noProof="0" dirty="0">
                <a:latin typeface="+mn-lt"/>
              </a:rPr>
              <a:t>het gebruikte gereedschap;</a:t>
            </a:r>
          </a:p>
          <a:p>
            <a:pPr marL="285750" indent="-285750">
              <a:buClr>
                <a:schemeClr val="bg2"/>
              </a:buClr>
              <a:buFont typeface="Arial" panose="020B0604020202020204" pitchFamily="34" charset="0"/>
              <a:buChar char="•"/>
            </a:pPr>
            <a:r>
              <a:rPr lang="nl-BE" noProof="0" dirty="0">
                <a:latin typeface="+mn-lt"/>
              </a:rPr>
              <a:t>De plaats waar de bedienden zich bevinden;</a:t>
            </a:r>
          </a:p>
          <a:p>
            <a:pPr marL="285750" indent="-285750">
              <a:buClr>
                <a:schemeClr val="bg2"/>
              </a:buClr>
              <a:buFont typeface="Arial" panose="020B0604020202020204" pitchFamily="34" charset="0"/>
              <a:buChar char="•"/>
            </a:pPr>
            <a:r>
              <a:rPr lang="nl-BE" noProof="0" dirty="0">
                <a:latin typeface="+mn-lt"/>
              </a:rPr>
              <a:t>…</a:t>
            </a:r>
          </a:p>
        </p:txBody>
      </p:sp>
      <p:pic>
        <p:nvPicPr>
          <p:cNvPr id="9" name="Object 3"/>
          <p:cNvPicPr>
            <a:picLocks noChangeArrowheads="1"/>
          </p:cNvPicPr>
          <p:nvPr/>
        </p:nvPicPr>
        <p:blipFill>
          <a:blip r:embed="rId2" cstate="email">
            <a:extLst>
              <a:ext uri="{28A0092B-C50C-407E-A947-70E740481C1C}">
                <a14:useLocalDpi xmlns:a14="http://schemas.microsoft.com/office/drawing/2010/main"/>
              </a:ext>
            </a:extLst>
          </a:blip>
          <a:srcRect l="-24509" t="-18781" r="-26208" b="-5528"/>
          <a:stretch>
            <a:fillRect/>
          </a:stretch>
        </p:blipFill>
        <p:spPr bwMode="auto">
          <a:xfrm rot="21178767">
            <a:off x="775458" y="633966"/>
            <a:ext cx="3791376" cy="2057611"/>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076" y="2346182"/>
            <a:ext cx="2918869" cy="4511818"/>
          </a:xfrm>
          <a:prstGeom prst="rect">
            <a:avLst/>
          </a:prstGeom>
        </p:spPr>
      </p:pic>
      <p:pic>
        <p:nvPicPr>
          <p:cNvPr id="11" name="Picture 10"/>
          <p:cNvPicPr>
            <a:picLocks noChangeAspect="1"/>
          </p:cNvPicPr>
          <p:nvPr/>
        </p:nvPicPr>
        <p:blipFill>
          <a:blip r:embed="rId4"/>
          <a:stretch>
            <a:fillRect/>
          </a:stretch>
        </p:blipFill>
        <p:spPr>
          <a:xfrm>
            <a:off x="6633924" y="4166471"/>
            <a:ext cx="1800200" cy="642929"/>
          </a:xfrm>
          <a:prstGeom prst="rect">
            <a:avLst/>
          </a:prstGeom>
        </p:spPr>
      </p:pic>
      <p:sp>
        <p:nvSpPr>
          <p:cNvPr id="12" name="Text Placeholder 2">
            <a:extLst>
              <a:ext uri="{FF2B5EF4-FFF2-40B4-BE49-F238E27FC236}">
                <a16:creationId xmlns:a16="http://schemas.microsoft.com/office/drawing/2014/main" id="{7B46C602-6569-405B-AE0A-7932E3FAC0C1}"/>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000" b="1" kern="0" noProof="0" dirty="0">
                <a:solidFill>
                  <a:srgbClr val="0070C0"/>
                </a:solidFill>
                <a:ea typeface="+mj-ea"/>
                <a:cs typeface="+mj-cs"/>
              </a:rPr>
              <a:t>Aankondigingstijd: definitie</a:t>
            </a:r>
          </a:p>
        </p:txBody>
      </p:sp>
      <p:sp>
        <p:nvSpPr>
          <p:cNvPr id="7" name="Espace réservé du texte 6">
            <a:extLst>
              <a:ext uri="{FF2B5EF4-FFF2-40B4-BE49-F238E27FC236}">
                <a16:creationId xmlns:a16="http://schemas.microsoft.com/office/drawing/2014/main" id="{44D4627D-BC4A-4C9E-AE50-CF13F516CA9F}"/>
              </a:ext>
            </a:extLst>
          </p:cNvPr>
          <p:cNvSpPr>
            <a:spLocks noGrp="1"/>
          </p:cNvSpPr>
          <p:nvPr>
            <p:ph type="body" sz="quarter" idx="18"/>
          </p:nvPr>
        </p:nvSpPr>
        <p:spPr/>
        <p:txBody>
          <a:bodyPr/>
          <a:lstStyle/>
          <a:p>
            <a:r>
              <a:rPr lang="nl-BE" noProof="0" dirty="0"/>
              <a:t>2. Opstellen van het aankondigingssysteem</a:t>
            </a:r>
          </a:p>
        </p:txBody>
      </p:sp>
      <p:pic>
        <p:nvPicPr>
          <p:cNvPr id="6" name="Afbeelding 5">
            <a:extLst>
              <a:ext uri="{FF2B5EF4-FFF2-40B4-BE49-F238E27FC236}">
                <a16:creationId xmlns:a16="http://schemas.microsoft.com/office/drawing/2014/main" id="{88DE016D-CC3E-A12E-B209-79D13E878460}"/>
              </a:ext>
            </a:extLst>
          </p:cNvPr>
          <p:cNvPicPr>
            <a:picLocks noChangeAspect="1"/>
          </p:cNvPicPr>
          <p:nvPr/>
        </p:nvPicPr>
        <p:blipFill>
          <a:blip r:embed="rId5"/>
          <a:stretch>
            <a:fillRect/>
          </a:stretch>
        </p:blipFill>
        <p:spPr>
          <a:xfrm>
            <a:off x="8184232" y="2805912"/>
            <a:ext cx="2080526" cy="436169"/>
          </a:xfrm>
          <a:prstGeom prst="rect">
            <a:avLst/>
          </a:prstGeom>
        </p:spPr>
      </p:pic>
    </p:spTree>
    <p:extLst>
      <p:ext uri="{BB962C8B-B14F-4D97-AF65-F5344CB8AC3E}">
        <p14:creationId xmlns:p14="http://schemas.microsoft.com/office/powerpoint/2010/main" val="86897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12"/>
          <p:cNvSpPr/>
          <p:nvPr/>
        </p:nvSpPr>
        <p:spPr bwMode="auto">
          <a:xfrm>
            <a:off x="1127448" y="1404882"/>
            <a:ext cx="9937104" cy="2034386"/>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nl-BE" sz="1600" noProof="0" dirty="0">
                <a:solidFill>
                  <a:schemeClr val="accent2"/>
                </a:solidFill>
                <a:latin typeface="+mn-lt"/>
              </a:rPr>
              <a:t>De ATWS aankondigingstijd is de som van drie deeltijden, zijnde:</a:t>
            </a:r>
          </a:p>
          <a:p>
            <a:pPr algn="just">
              <a:defRPr/>
            </a:pPr>
            <a:endParaRPr lang="nl-BE" sz="1600" noProof="0" dirty="0">
              <a:solidFill>
                <a:schemeClr val="accent2"/>
              </a:solidFill>
              <a:latin typeface="+mn-lt"/>
            </a:endParaRPr>
          </a:p>
          <a:p>
            <a:pPr marL="228600" indent="-228600" algn="just">
              <a:buAutoNum type="alphaLcParenR"/>
              <a:defRPr/>
            </a:pPr>
            <a:r>
              <a:rPr lang="nl-BE" sz="1600" noProof="0" dirty="0">
                <a:solidFill>
                  <a:schemeClr val="accent2"/>
                </a:solidFill>
                <a:latin typeface="+mn-lt"/>
              </a:rPr>
              <a:t>De tijd nodig om zich te verwijderen of de activiteiten te stoppen*;</a:t>
            </a:r>
            <a:endParaRPr lang="nl-BE" sz="1600" strike="sngStrike" noProof="0" dirty="0">
              <a:solidFill>
                <a:schemeClr val="accent2"/>
              </a:solidFill>
              <a:latin typeface="+mn-lt"/>
            </a:endParaRPr>
          </a:p>
          <a:p>
            <a:pPr marL="228600" indent="-228600" algn="just">
              <a:buAutoNum type="alphaLcParenR"/>
              <a:defRPr/>
            </a:pPr>
            <a:endParaRPr lang="nl-BE" sz="1600" noProof="0" dirty="0">
              <a:solidFill>
                <a:schemeClr val="accent2"/>
              </a:solidFill>
              <a:latin typeface="+mn-lt"/>
            </a:endParaRPr>
          </a:p>
          <a:p>
            <a:pPr marL="228600" indent="-228600" algn="just">
              <a:buAutoNum type="alphaLcParenR"/>
              <a:defRPr/>
            </a:pPr>
            <a:r>
              <a:rPr lang="nl-BE" sz="1600" noProof="0" dirty="0">
                <a:solidFill>
                  <a:schemeClr val="accent2"/>
                </a:solidFill>
                <a:latin typeface="+mn-lt"/>
              </a:rPr>
              <a:t>De veiligheidstijd;</a:t>
            </a:r>
          </a:p>
          <a:p>
            <a:pPr marL="228600" indent="-228600" algn="just">
              <a:buAutoNum type="alphaLcParenR"/>
              <a:defRPr/>
            </a:pPr>
            <a:endParaRPr lang="nl-BE" sz="1600" noProof="0" dirty="0">
              <a:solidFill>
                <a:schemeClr val="accent2"/>
              </a:solidFill>
              <a:latin typeface="+mn-lt"/>
            </a:endParaRPr>
          </a:p>
          <a:p>
            <a:pPr marL="228600" indent="-228600" algn="just">
              <a:buAutoNum type="alphaLcParenR"/>
              <a:defRPr/>
            </a:pPr>
            <a:r>
              <a:rPr lang="nl-BE" sz="1600" noProof="0" dirty="0">
                <a:solidFill>
                  <a:schemeClr val="accent2"/>
                </a:solidFill>
                <a:latin typeface="+mn-lt"/>
              </a:rPr>
              <a:t>De tijd nodig om de beweging waar te nemen / het alarm te verzenden. </a:t>
            </a:r>
          </a:p>
          <a:p>
            <a:pPr algn="just">
              <a:defRPr/>
            </a:pPr>
            <a:endParaRPr lang="nl-BE" sz="1600" noProof="0" dirty="0">
              <a:latin typeface="+mn-lt"/>
            </a:endParaRPr>
          </a:p>
        </p:txBody>
      </p:sp>
      <p:sp>
        <p:nvSpPr>
          <p:cNvPr id="11" name="Rounded Rectangle 12"/>
          <p:cNvSpPr/>
          <p:nvPr/>
        </p:nvSpPr>
        <p:spPr bwMode="auto">
          <a:xfrm>
            <a:off x="1811512" y="5453118"/>
            <a:ext cx="9245695" cy="365620"/>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nl-BE" sz="1600" spc="-30" noProof="0" dirty="0">
                <a:solidFill>
                  <a:schemeClr val="accent2"/>
                </a:solidFill>
                <a:latin typeface="+mn-lt"/>
              </a:rPr>
              <a:t>De ATWS aankondigingstijd dient steeds te worden gecontroleerd voor aanvang van de werken.</a:t>
            </a:r>
          </a:p>
        </p:txBody>
      </p:sp>
      <p:pic>
        <p:nvPicPr>
          <p:cNvPr id="12" name="Picture 11"/>
          <p:cNvPicPr>
            <a:picLocks noChangeAspect="1"/>
          </p:cNvPicPr>
          <p:nvPr/>
        </p:nvPicPr>
        <p:blipFill>
          <a:blip r:embed="rId2"/>
          <a:stretch>
            <a:fillRect/>
          </a:stretch>
        </p:blipFill>
        <p:spPr>
          <a:xfrm>
            <a:off x="1206777" y="4940447"/>
            <a:ext cx="493819" cy="658425"/>
          </a:xfrm>
          <a:prstGeom prst="rect">
            <a:avLst/>
          </a:prstGeom>
        </p:spPr>
      </p:pic>
      <p:sp>
        <p:nvSpPr>
          <p:cNvPr id="14" name="Rounded Rectangle 12"/>
          <p:cNvSpPr/>
          <p:nvPr/>
        </p:nvSpPr>
        <p:spPr bwMode="auto">
          <a:xfrm>
            <a:off x="1170785" y="3810734"/>
            <a:ext cx="9893767" cy="914410"/>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285750" indent="-285750">
              <a:buFont typeface="Arial" panose="020B0604020202020204" pitchFamily="34" charset="0"/>
              <a:buChar char="•"/>
            </a:pPr>
            <a:r>
              <a:rPr lang="nl-BE" sz="1600" b="1" spc="-20" noProof="0" dirty="0">
                <a:solidFill>
                  <a:schemeClr val="accent2"/>
                </a:solidFill>
                <a:latin typeface="+mn-lt"/>
              </a:rPr>
              <a:t>Rekening houdend met de afwezigheid van een voorziene indringing en daardoor dus met de afwezigheid van de tijd nodig om de gevarenzone/het vrijeruimteprofiel effectief vrij te maken, bevat component a) van de aankondigingstijd enkel de tijd nodig om de activiteiten te stoppen.</a:t>
            </a:r>
            <a:endParaRPr lang="nl-BE" sz="1600" b="1" i="1" spc="-20" noProof="0" dirty="0">
              <a:solidFill>
                <a:schemeClr val="accent2"/>
              </a:solidFill>
              <a:latin typeface="+mn-lt"/>
            </a:endParaRPr>
          </a:p>
        </p:txBody>
      </p:sp>
      <p:sp>
        <p:nvSpPr>
          <p:cNvPr id="8" name="Text Placeholder 2">
            <a:extLst>
              <a:ext uri="{FF2B5EF4-FFF2-40B4-BE49-F238E27FC236}">
                <a16:creationId xmlns:a16="http://schemas.microsoft.com/office/drawing/2014/main" id="{8E836448-9CD7-4C41-A2B9-9553732390C9}"/>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000" b="1" kern="0" noProof="0" dirty="0">
                <a:solidFill>
                  <a:srgbClr val="0070C0"/>
                </a:solidFill>
                <a:ea typeface="+mj-ea"/>
                <a:cs typeface="+mj-cs"/>
              </a:rPr>
              <a:t>ATWS aankondigingstijd : definitie</a:t>
            </a:r>
          </a:p>
        </p:txBody>
      </p:sp>
      <p:sp>
        <p:nvSpPr>
          <p:cNvPr id="2" name="Espace réservé du texte 6">
            <a:extLst>
              <a:ext uri="{FF2B5EF4-FFF2-40B4-BE49-F238E27FC236}">
                <a16:creationId xmlns:a16="http://schemas.microsoft.com/office/drawing/2014/main" id="{88E18863-D334-AA60-7DB7-E6F31B64D6CA}"/>
              </a:ext>
            </a:extLst>
          </p:cNvPr>
          <p:cNvSpPr>
            <a:spLocks noGrp="1"/>
          </p:cNvSpPr>
          <p:nvPr>
            <p:ph type="body" sz="quarter" idx="18"/>
          </p:nvPr>
        </p:nvSpPr>
        <p:spPr>
          <a:xfrm>
            <a:off x="9673619" y="154526"/>
            <a:ext cx="2237175" cy="360363"/>
          </a:xfrm>
        </p:spPr>
        <p:txBody>
          <a:bodyPr/>
          <a:lstStyle/>
          <a:p>
            <a:r>
              <a:rPr lang="nl-BE" noProof="0" dirty="0"/>
              <a:t>2. Opstellen van het aankondigingssysteem</a:t>
            </a:r>
          </a:p>
          <a:p>
            <a:endParaRPr lang="nl-BE" noProof="0" dirty="0"/>
          </a:p>
        </p:txBody>
      </p:sp>
    </p:spTree>
    <p:extLst>
      <p:ext uri="{BB962C8B-B14F-4D97-AF65-F5344CB8AC3E}">
        <p14:creationId xmlns:p14="http://schemas.microsoft.com/office/powerpoint/2010/main" val="1508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bwMode="auto">
          <a:xfrm>
            <a:off x="8920147" y="1196752"/>
            <a:ext cx="2360428" cy="86409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r>
              <a:rPr lang="nl-BE" sz="1200" b="0" i="0" u="none" strike="noStrike" baseline="0" noProof="0" dirty="0">
                <a:solidFill>
                  <a:srgbClr val="213A53"/>
                </a:solidFill>
                <a:latin typeface="Calibri" panose="020F0502020204030204" pitchFamily="34" charset="0"/>
              </a:rPr>
              <a:t>Tijd nodig om de </a:t>
            </a:r>
          </a:p>
          <a:p>
            <a:pPr algn="l"/>
            <a:r>
              <a:rPr lang="nl-BE" sz="1200" b="0" i="0" u="none" strike="noStrike" baseline="0" noProof="0" dirty="0">
                <a:solidFill>
                  <a:srgbClr val="213A53"/>
                </a:solidFill>
                <a:latin typeface="Calibri" panose="020F0502020204030204" pitchFamily="34" charset="0"/>
              </a:rPr>
              <a:t>activiteiten</a:t>
            </a:r>
          </a:p>
          <a:p>
            <a:pPr algn="l"/>
            <a:r>
              <a:rPr lang="nl-BE" sz="1200" b="0" i="0" u="none" strike="noStrike" baseline="0" noProof="0" dirty="0">
                <a:solidFill>
                  <a:srgbClr val="213A53"/>
                </a:solidFill>
                <a:latin typeface="Calibri" panose="020F0502020204030204" pitchFamily="34" charset="0"/>
              </a:rPr>
              <a:t>te stoppen</a:t>
            </a:r>
            <a:endParaRPr lang="nl-BE" sz="1200" noProof="0" dirty="0">
              <a:solidFill>
                <a:schemeClr val="accent2"/>
              </a:solidFill>
              <a:latin typeface="+mn-lt"/>
            </a:endParaRPr>
          </a:p>
        </p:txBody>
      </p:sp>
      <p:sp>
        <p:nvSpPr>
          <p:cNvPr id="66" name="Rounded Rectangle 12"/>
          <p:cNvSpPr/>
          <p:nvPr/>
        </p:nvSpPr>
        <p:spPr bwMode="auto">
          <a:xfrm>
            <a:off x="878666" y="1268761"/>
            <a:ext cx="6873518" cy="1120492"/>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r>
              <a:rPr lang="nl-BE" sz="1600" b="1" noProof="0" dirty="0">
                <a:solidFill>
                  <a:srgbClr val="213A53"/>
                </a:solidFill>
                <a:latin typeface="Calibri-Bold"/>
              </a:rPr>
              <a:t>De tijd nodig om de activiteiten te stoppen </a:t>
            </a:r>
            <a:r>
              <a:rPr lang="nl-BE" sz="1600" noProof="0" dirty="0">
                <a:solidFill>
                  <a:srgbClr val="213A53"/>
                </a:solidFill>
                <a:latin typeface="Calibri" panose="020F0502020204030204" pitchFamily="34" charset="0"/>
              </a:rPr>
              <a:t>is de tijd die nodig is om op de werkposten, </a:t>
            </a:r>
            <a:r>
              <a:rPr lang="nl-BE" sz="1600" noProof="0" dirty="0">
                <a:solidFill>
                  <a:srgbClr val="213A53"/>
                </a:solidFill>
                <a:uFill>
                  <a:solidFill>
                    <a:schemeClr val="bg2"/>
                  </a:solidFill>
                </a:uFill>
                <a:latin typeface="Calibri" panose="020F0502020204030204" pitchFamily="34" charset="0"/>
              </a:rPr>
              <a:t>alle activiteiten</a:t>
            </a:r>
            <a:r>
              <a:rPr lang="nl-BE" sz="1600" noProof="0" dirty="0">
                <a:solidFill>
                  <a:srgbClr val="213A53"/>
                </a:solidFill>
                <a:latin typeface="Calibri" panose="020F0502020204030204" pitchFamily="34" charset="0"/>
              </a:rPr>
              <a:t>, die een risico vormen op indringing, met inbegrip van de stabilisatie van de gemanipuleerde lasten in beweging, te stoppen.</a:t>
            </a:r>
            <a:endParaRPr lang="nl-BE" sz="1600" noProof="0" dirty="0"/>
          </a:p>
        </p:txBody>
      </p:sp>
      <p:pic>
        <p:nvPicPr>
          <p:cNvPr id="2" name="Picture 1"/>
          <p:cNvPicPr>
            <a:picLocks noChangeAspect="1"/>
          </p:cNvPicPr>
          <p:nvPr/>
        </p:nvPicPr>
        <p:blipFill>
          <a:blip r:embed="rId2"/>
          <a:stretch>
            <a:fillRect/>
          </a:stretch>
        </p:blipFill>
        <p:spPr>
          <a:xfrm>
            <a:off x="982460" y="2492896"/>
            <a:ext cx="493819" cy="658425"/>
          </a:xfrm>
          <a:prstGeom prst="rect">
            <a:avLst/>
          </a:prstGeom>
        </p:spPr>
      </p:pic>
      <p:sp>
        <p:nvSpPr>
          <p:cNvPr id="36" name="Rounded Rectangle 12"/>
          <p:cNvSpPr/>
          <p:nvPr/>
        </p:nvSpPr>
        <p:spPr bwMode="auto">
          <a:xfrm>
            <a:off x="1703512" y="2647707"/>
            <a:ext cx="5799890" cy="421254"/>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defRPr/>
            </a:pPr>
            <a:r>
              <a:rPr lang="nl-BE" sz="1400" noProof="0" dirty="0">
                <a:solidFill>
                  <a:schemeClr val="accent2"/>
                </a:solidFill>
                <a:latin typeface="+mn-lt"/>
              </a:rPr>
              <a:t>Niet te vergeten: de stabilisatie van de gemanipuleerde lasten in beweging</a:t>
            </a:r>
            <a:endParaRPr lang="nl-BE" sz="1400" noProof="0" dirty="0">
              <a:latin typeface="+mn-lt"/>
            </a:endParaRPr>
          </a:p>
        </p:txBody>
      </p:sp>
      <p:pic>
        <p:nvPicPr>
          <p:cNvPr id="42" name="Object 3"/>
          <p:cNvPicPr>
            <a:picLocks noChangeArrowheads="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rcRect l="-24509" t="-18781" r="-26208" b="-5528"/>
          <a:stretch>
            <a:fillRect/>
          </a:stretch>
        </p:blipFill>
        <p:spPr bwMode="auto">
          <a:xfrm flipH="1">
            <a:off x="670843" y="3842227"/>
            <a:ext cx="2904877" cy="1335551"/>
          </a:xfrm>
          <a:prstGeom prst="rect">
            <a:avLst/>
          </a:prstGeom>
          <a:noFill/>
          <a:ln w="9525">
            <a:noFill/>
            <a:prstDash val="dash"/>
            <a:miter lim="800000"/>
            <a:headEnd/>
            <a:tailEnd/>
          </a:ln>
        </p:spPr>
      </p:pic>
      <p:sp>
        <p:nvSpPr>
          <p:cNvPr id="43" name="Rounded Rectangle 12"/>
          <p:cNvSpPr/>
          <p:nvPr/>
        </p:nvSpPr>
        <p:spPr bwMode="auto">
          <a:xfrm>
            <a:off x="878666" y="4208756"/>
            <a:ext cx="6873518" cy="1897869"/>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nl-BE" sz="1600" b="1" noProof="0" dirty="0">
                <a:solidFill>
                  <a:schemeClr val="accent2"/>
                </a:solidFill>
                <a:latin typeface="+mn-lt"/>
              </a:rPr>
              <a:t>De veiligheidstijd </a:t>
            </a:r>
            <a:r>
              <a:rPr lang="nl-BE" sz="1600" noProof="0" dirty="0">
                <a:solidFill>
                  <a:schemeClr val="accent2"/>
                </a:solidFill>
                <a:latin typeface="+mn-lt"/>
              </a:rPr>
              <a:t>dient om</a:t>
            </a:r>
            <a:r>
              <a:rPr lang="nl-BE" sz="1600" b="1" noProof="0" dirty="0">
                <a:solidFill>
                  <a:schemeClr val="accent2"/>
                </a:solidFill>
                <a:latin typeface="+mn-lt"/>
              </a:rPr>
              <a:t>:</a:t>
            </a:r>
          </a:p>
          <a:p>
            <a:pPr algn="just">
              <a:defRPr/>
            </a:pPr>
            <a:endParaRPr lang="nl-BE" sz="800" b="1" noProof="0" dirty="0">
              <a:solidFill>
                <a:schemeClr val="accent2"/>
              </a:solidFill>
              <a:latin typeface="+mn-lt"/>
            </a:endParaRPr>
          </a:p>
          <a:p>
            <a:pPr>
              <a:defRPr/>
            </a:pPr>
            <a:r>
              <a:rPr lang="nl-BE" sz="1600" noProof="0" dirty="0">
                <a:solidFill>
                  <a:schemeClr val="accent2"/>
                </a:solidFill>
                <a:latin typeface="+mn-lt"/>
              </a:rPr>
              <a:t>Een voldoende afstand te bewaren tussen enerzijds de beweging</a:t>
            </a:r>
          </a:p>
          <a:p>
            <a:pPr>
              <a:defRPr/>
            </a:pPr>
            <a:r>
              <a:rPr lang="nl-BE" sz="1600" noProof="0" dirty="0">
                <a:solidFill>
                  <a:schemeClr val="accent2"/>
                </a:solidFill>
                <a:latin typeface="+mn-lt"/>
              </a:rPr>
              <a:t>die de werkzone nadert en anderzijds het personeel en de werktuigen</a:t>
            </a:r>
          </a:p>
          <a:p>
            <a:pPr>
              <a:defRPr/>
            </a:pPr>
            <a:r>
              <a:rPr lang="nl-BE" sz="1600" noProof="0" dirty="0">
                <a:solidFill>
                  <a:schemeClr val="accent2"/>
                </a:solidFill>
                <a:latin typeface="+mn-lt"/>
              </a:rPr>
              <a:t>in de werkzone. Deze afstand komt overeen met de afstand die door een beweging in een tijdspanne van 8 secondes wordt afgelegd.</a:t>
            </a:r>
            <a:endParaRPr lang="nl-BE" sz="1600" noProof="0" dirty="0"/>
          </a:p>
        </p:txBody>
      </p:sp>
      <p:pic>
        <p:nvPicPr>
          <p:cNvPr id="45" name="Object 3"/>
          <p:cNvPicPr>
            <a:picLocks noChangeArrowheads="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rcRect l="-24509" t="-18781" r="-26208" b="-5528"/>
          <a:stretch>
            <a:fillRect/>
          </a:stretch>
        </p:blipFill>
        <p:spPr bwMode="auto">
          <a:xfrm flipH="1">
            <a:off x="1991544" y="827636"/>
            <a:ext cx="2904877" cy="1335551"/>
          </a:xfrm>
          <a:prstGeom prst="rect">
            <a:avLst/>
          </a:prstGeom>
          <a:noFill/>
          <a:ln w="9525">
            <a:noFill/>
            <a:prstDash val="dash"/>
            <a:miter lim="800000"/>
            <a:headEnd/>
            <a:tailEnd/>
          </a:ln>
        </p:spPr>
      </p:pic>
      <p:pic>
        <p:nvPicPr>
          <p:cNvPr id="3" name="Picture 2"/>
          <p:cNvPicPr>
            <a:picLocks noChangeAspect="1"/>
          </p:cNvPicPr>
          <p:nvPr/>
        </p:nvPicPr>
        <p:blipFill>
          <a:blip r:embed="rId4"/>
          <a:stretch>
            <a:fillRect/>
          </a:stretch>
        </p:blipFill>
        <p:spPr>
          <a:xfrm>
            <a:off x="10378006" y="4607291"/>
            <a:ext cx="888545" cy="866050"/>
          </a:xfrm>
          <a:prstGeom prst="rect">
            <a:avLst/>
          </a:prstGeom>
        </p:spPr>
      </p:pic>
      <p:sp>
        <p:nvSpPr>
          <p:cNvPr id="46" name="Rounded Rectangle 45"/>
          <p:cNvSpPr/>
          <p:nvPr/>
        </p:nvSpPr>
        <p:spPr bwMode="auto">
          <a:xfrm>
            <a:off x="8920147" y="4609245"/>
            <a:ext cx="2393187" cy="86409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nl-BE" sz="1200" noProof="0" dirty="0">
              <a:solidFill>
                <a:schemeClr val="accent2"/>
              </a:solidFill>
              <a:latin typeface="+mn-lt"/>
            </a:endParaRPr>
          </a:p>
          <a:p>
            <a:r>
              <a:rPr lang="nl-BE" sz="1200" noProof="0" dirty="0">
                <a:solidFill>
                  <a:schemeClr val="accent2"/>
                </a:solidFill>
                <a:latin typeface="+mn-lt"/>
              </a:rPr>
              <a:t>Veiligheidstijd</a:t>
            </a:r>
          </a:p>
          <a:p>
            <a:pPr algn="ctr"/>
            <a:endParaRPr lang="nl-BE" sz="1200" noProof="0" dirty="0">
              <a:solidFill>
                <a:schemeClr val="accent2"/>
              </a:solidFill>
              <a:latin typeface="+mn-lt"/>
            </a:endParaRPr>
          </a:p>
        </p:txBody>
      </p:sp>
      <p:sp>
        <p:nvSpPr>
          <p:cNvPr id="18" name="Text Placeholder 2">
            <a:extLst>
              <a:ext uri="{FF2B5EF4-FFF2-40B4-BE49-F238E27FC236}">
                <a16:creationId xmlns:a16="http://schemas.microsoft.com/office/drawing/2014/main" id="{442A27CA-2B2B-40BF-99E3-83DF3F2A5F67}"/>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000" b="1" i="0" u="none" strike="noStrike" baseline="0" noProof="0" dirty="0">
                <a:solidFill>
                  <a:srgbClr val="0070C1"/>
                </a:solidFill>
                <a:latin typeface="Calibri-Bold"/>
              </a:rPr>
              <a:t>a) Tijd nodig om de activiteiten te stoppen</a:t>
            </a:r>
            <a:r>
              <a:rPr lang="nl-BE" sz="2000" b="1" kern="0" noProof="0" dirty="0">
                <a:solidFill>
                  <a:srgbClr val="0070C0"/>
                </a:solidFill>
                <a:ea typeface="+mj-ea"/>
                <a:cs typeface="+mj-cs"/>
              </a:rPr>
              <a:t>?</a:t>
            </a:r>
          </a:p>
        </p:txBody>
      </p:sp>
      <p:sp>
        <p:nvSpPr>
          <p:cNvPr id="19" name="Text Placeholder 2">
            <a:extLst>
              <a:ext uri="{FF2B5EF4-FFF2-40B4-BE49-F238E27FC236}">
                <a16:creationId xmlns:a16="http://schemas.microsoft.com/office/drawing/2014/main" id="{493A2697-2143-4DEB-83BE-6A4672BB55D1}"/>
              </a:ext>
            </a:extLst>
          </p:cNvPr>
          <p:cNvSpPr txBox="1">
            <a:spLocks/>
          </p:cNvSpPr>
          <p:nvPr/>
        </p:nvSpPr>
        <p:spPr>
          <a:xfrm>
            <a:off x="682215" y="3484249"/>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000" b="1" kern="0" noProof="0" dirty="0">
                <a:solidFill>
                  <a:srgbClr val="0070C0"/>
                </a:solidFill>
                <a:ea typeface="+mj-ea"/>
                <a:cs typeface="+mj-cs"/>
              </a:rPr>
              <a:t>b) Veiligheidstijd?</a:t>
            </a:r>
          </a:p>
        </p:txBody>
      </p:sp>
      <p:sp>
        <p:nvSpPr>
          <p:cNvPr id="5" name="Espace réservé du texte 4">
            <a:extLst>
              <a:ext uri="{FF2B5EF4-FFF2-40B4-BE49-F238E27FC236}">
                <a16:creationId xmlns:a16="http://schemas.microsoft.com/office/drawing/2014/main" id="{0E5D35E8-59D0-4151-8745-84E8DE62FF94}"/>
              </a:ext>
            </a:extLst>
          </p:cNvPr>
          <p:cNvSpPr>
            <a:spLocks noGrp="1"/>
          </p:cNvSpPr>
          <p:nvPr>
            <p:ph type="body" sz="quarter" idx="18"/>
          </p:nvPr>
        </p:nvSpPr>
        <p:spPr/>
        <p:txBody>
          <a:bodyPr/>
          <a:lstStyle/>
          <a:p>
            <a:r>
              <a:rPr lang="nl-BE" noProof="0" dirty="0"/>
              <a:t>2. Opstellen van het aankondigingssysteem</a:t>
            </a:r>
          </a:p>
        </p:txBody>
      </p:sp>
      <p:pic>
        <p:nvPicPr>
          <p:cNvPr id="4" name="Picture 8">
            <a:extLst>
              <a:ext uri="{FF2B5EF4-FFF2-40B4-BE49-F238E27FC236}">
                <a16:creationId xmlns:a16="http://schemas.microsoft.com/office/drawing/2014/main" id="{54BCE5A7-FFA4-FB32-CABF-7EE4982FD8E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68017" t="5908" r="9432" b="80729"/>
          <a:stretch/>
        </p:blipFill>
        <p:spPr>
          <a:xfrm>
            <a:off x="10508348" y="1258739"/>
            <a:ext cx="627860" cy="749569"/>
          </a:xfrm>
          <a:prstGeom prst="roundRect">
            <a:avLst>
              <a:gd name="adj" fmla="val 21837"/>
            </a:avLst>
          </a:prstGeom>
        </p:spPr>
      </p:pic>
    </p:spTree>
    <p:extLst>
      <p:ext uri="{BB962C8B-B14F-4D97-AF65-F5344CB8AC3E}">
        <p14:creationId xmlns:p14="http://schemas.microsoft.com/office/powerpoint/2010/main" val="191553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dissolve">
                                      <p:cBhvr>
                                        <p:cTn id="7" dur="500"/>
                                        <p:tgtEl>
                                          <p:spTgt spid="6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500"/>
                                        <p:tgtEl>
                                          <p:spTgt spid="3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dissolve">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36" grpId="0" animBg="1"/>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E5D35E8-59D0-4151-8745-84E8DE62FF94}"/>
              </a:ext>
            </a:extLst>
          </p:cNvPr>
          <p:cNvSpPr>
            <a:spLocks noGrp="1"/>
          </p:cNvSpPr>
          <p:nvPr>
            <p:ph type="body" sz="quarter" idx="18"/>
          </p:nvPr>
        </p:nvSpPr>
        <p:spPr/>
        <p:txBody>
          <a:bodyPr/>
          <a:lstStyle/>
          <a:p>
            <a:r>
              <a:rPr lang="nl-BE" noProof="0" dirty="0"/>
              <a:t>2. Opstellen van het aankondigingssysteem</a:t>
            </a:r>
          </a:p>
        </p:txBody>
      </p:sp>
      <p:sp>
        <p:nvSpPr>
          <p:cNvPr id="4" name="Rounded Rectangle 12"/>
          <p:cNvSpPr/>
          <p:nvPr/>
        </p:nvSpPr>
        <p:spPr bwMode="auto">
          <a:xfrm>
            <a:off x="982460" y="1509304"/>
            <a:ext cx="7705828" cy="1919696"/>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nl-BE" sz="1600" noProof="0" dirty="0">
                <a:solidFill>
                  <a:schemeClr val="accent2"/>
                </a:solidFill>
                <a:latin typeface="+mn-lt"/>
              </a:rPr>
              <a:t>De </a:t>
            </a:r>
            <a:r>
              <a:rPr lang="nl-BE" sz="1600" b="1" noProof="0" dirty="0">
                <a:solidFill>
                  <a:schemeClr val="accent2"/>
                </a:solidFill>
                <a:latin typeface="+mn-lt"/>
              </a:rPr>
              <a:t>tijd nodig om de beweging waar te nemen / het alarm te verzenden </a:t>
            </a:r>
            <a:r>
              <a:rPr lang="nl-BE" sz="1600" noProof="0" dirty="0">
                <a:solidFill>
                  <a:schemeClr val="accent2"/>
                </a:solidFill>
                <a:latin typeface="+mn-lt"/>
              </a:rPr>
              <a:t>is:</a:t>
            </a:r>
            <a:endParaRPr lang="nl-BE" sz="1600" b="1" noProof="0" dirty="0">
              <a:solidFill>
                <a:schemeClr val="accent2"/>
              </a:solidFill>
              <a:latin typeface="+mn-lt"/>
            </a:endParaRPr>
          </a:p>
          <a:p>
            <a:pPr marL="285750" indent="-285750" algn="just">
              <a:buFontTx/>
              <a:buChar char="-"/>
              <a:defRPr/>
            </a:pPr>
            <a:endParaRPr lang="nl-BE" sz="1600" noProof="0" dirty="0">
              <a:solidFill>
                <a:schemeClr val="accent2"/>
              </a:solidFill>
              <a:latin typeface="+mn-lt"/>
            </a:endParaRPr>
          </a:p>
          <a:p>
            <a:pPr marL="285750" indent="-285750" algn="just">
              <a:buClr>
                <a:schemeClr val="bg2"/>
              </a:buClr>
              <a:buFont typeface="Arial" panose="020B0604020202020204" pitchFamily="34" charset="0"/>
              <a:buChar char="•"/>
              <a:defRPr/>
            </a:pPr>
            <a:r>
              <a:rPr lang="nl-BE" sz="1600" noProof="0" dirty="0">
                <a:solidFill>
                  <a:schemeClr val="accent2"/>
                </a:solidFill>
                <a:latin typeface="+mn-lt"/>
              </a:rPr>
              <a:t>De tijd die nodig is om een naderende beweging in de richting van de werkzone te detecteren;</a:t>
            </a:r>
          </a:p>
          <a:p>
            <a:pPr marL="285750" indent="-285750" algn="just">
              <a:buClr>
                <a:schemeClr val="bg2"/>
              </a:buClr>
              <a:buFont typeface="Arial" panose="020B0604020202020204" pitchFamily="34" charset="0"/>
              <a:buChar char="•"/>
              <a:defRPr/>
            </a:pPr>
            <a:endParaRPr lang="nl-BE" sz="1600" noProof="0" dirty="0">
              <a:solidFill>
                <a:schemeClr val="accent2"/>
              </a:solidFill>
              <a:latin typeface="+mn-lt"/>
            </a:endParaRPr>
          </a:p>
          <a:p>
            <a:pPr marL="285750" indent="-285750" algn="just">
              <a:buClr>
                <a:schemeClr val="bg2"/>
              </a:buClr>
              <a:buFont typeface="Arial" panose="020B0604020202020204" pitchFamily="34" charset="0"/>
              <a:buChar char="•"/>
              <a:defRPr/>
            </a:pPr>
            <a:r>
              <a:rPr lang="nl-BE" sz="1600" noProof="0" dirty="0">
                <a:solidFill>
                  <a:schemeClr val="accent2"/>
                </a:solidFill>
                <a:latin typeface="+mn-lt"/>
              </a:rPr>
              <a:t>De tijd die nodig is om het alarm naar de werknemer(s), die zich op de werkposten bevinden, te verzenden .</a:t>
            </a:r>
            <a:endParaRPr lang="nl-BE" sz="1600" noProof="0" dirty="0">
              <a:latin typeface="+mn-lt"/>
            </a:endParaRPr>
          </a:p>
          <a:p>
            <a:pPr algn="just">
              <a:defRPr/>
            </a:pPr>
            <a:endParaRPr lang="nl-BE" sz="1600" noProof="0" dirty="0"/>
          </a:p>
        </p:txBody>
      </p:sp>
      <p:pic>
        <p:nvPicPr>
          <p:cNvPr id="45" name="Object 3"/>
          <p:cNvPicPr>
            <a:picLocks noChangeArrowheads="1"/>
          </p:cNvPicPr>
          <p:nvPr/>
        </p:nvPicPr>
        <p:blipFill>
          <a:blip r:embed="rId2" cstate="email">
            <a:duotone>
              <a:prstClr val="black"/>
              <a:srgbClr val="D9C3A5">
                <a:tint val="50000"/>
                <a:satMod val="180000"/>
              </a:srgbClr>
            </a:duotone>
            <a:extLst>
              <a:ext uri="{28A0092B-C50C-407E-A947-70E740481C1C}">
                <a14:useLocalDpi xmlns:a14="http://schemas.microsoft.com/office/drawing/2010/main"/>
              </a:ext>
            </a:extLst>
          </a:blip>
          <a:srcRect l="-24509" t="-18781" r="-26208" b="-5528"/>
          <a:stretch>
            <a:fillRect/>
          </a:stretch>
        </p:blipFill>
        <p:spPr bwMode="auto">
          <a:xfrm flipH="1">
            <a:off x="1703512" y="1145150"/>
            <a:ext cx="2904877" cy="1335551"/>
          </a:xfrm>
          <a:prstGeom prst="rect">
            <a:avLst/>
          </a:prstGeom>
          <a:noFill/>
          <a:ln w="9525">
            <a:noFill/>
            <a:prstDash val="dash"/>
            <a:miter lim="800000"/>
            <a:headEnd/>
            <a:tailEnd/>
          </a:ln>
        </p:spPr>
      </p:pic>
      <p:sp>
        <p:nvSpPr>
          <p:cNvPr id="6" name="Afgeronde rechthoek 14"/>
          <p:cNvSpPr/>
          <p:nvPr/>
        </p:nvSpPr>
        <p:spPr bwMode="auto">
          <a:xfrm>
            <a:off x="1559497" y="3645024"/>
            <a:ext cx="7128792" cy="576064"/>
          </a:xfrm>
          <a:prstGeom prst="roundRect">
            <a:avLst/>
          </a:prstGeom>
          <a:solidFill>
            <a:schemeClr val="bg1"/>
          </a:solid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noProof="0" dirty="0">
                <a:solidFill>
                  <a:schemeClr val="accent2"/>
                </a:solidFill>
                <a:latin typeface="+mn-lt"/>
              </a:rPr>
              <a:t>De </a:t>
            </a:r>
            <a:r>
              <a:rPr lang="nl-BE" sz="1400" b="1" noProof="0" dirty="0">
                <a:solidFill>
                  <a:schemeClr val="accent2"/>
                </a:solidFill>
                <a:latin typeface="+mn-lt"/>
              </a:rPr>
              <a:t>tijd om de beweging waar te nemen / het alarm te verzenden </a:t>
            </a:r>
            <a:r>
              <a:rPr lang="nl-BE" sz="1400" noProof="0" dirty="0">
                <a:solidFill>
                  <a:schemeClr val="accent2"/>
                </a:solidFill>
                <a:latin typeface="+mn-lt"/>
              </a:rPr>
              <a:t>hangt af van de </a:t>
            </a:r>
            <a:r>
              <a:rPr lang="nl-BE" sz="1400" b="1" noProof="0" dirty="0">
                <a:solidFill>
                  <a:schemeClr val="accent2"/>
                </a:solidFill>
                <a:latin typeface="+mn-lt"/>
              </a:rPr>
              <a:t>specifieke omstandigheden </a:t>
            </a:r>
            <a:r>
              <a:rPr lang="nl-BE" sz="1400" noProof="0" dirty="0">
                <a:solidFill>
                  <a:schemeClr val="accent2"/>
                </a:solidFill>
                <a:latin typeface="+mn-lt"/>
              </a:rPr>
              <a:t>op de werf. </a:t>
            </a:r>
          </a:p>
        </p:txBody>
      </p:sp>
      <p:pic>
        <p:nvPicPr>
          <p:cNvPr id="7" name="Picture 3"/>
          <p:cNvPicPr>
            <a:picLocks noChangeAspect="1"/>
          </p:cNvPicPr>
          <p:nvPr/>
        </p:nvPicPr>
        <p:blipFill>
          <a:blip r:embed="rId3"/>
          <a:stretch>
            <a:fillRect/>
          </a:stretch>
        </p:blipFill>
        <p:spPr>
          <a:xfrm>
            <a:off x="982460" y="3562663"/>
            <a:ext cx="493819" cy="6584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l="62061" t="15133" r="10466" b="31051"/>
          <a:stretch/>
        </p:blipFill>
        <p:spPr>
          <a:xfrm>
            <a:off x="10948622" y="1965736"/>
            <a:ext cx="720080" cy="802440"/>
          </a:xfrm>
          <a:prstGeom prst="roundRect">
            <a:avLst/>
          </a:prstGeom>
        </p:spPr>
      </p:pic>
      <p:sp>
        <p:nvSpPr>
          <p:cNvPr id="13" name="Text Placeholder 2">
            <a:extLst>
              <a:ext uri="{FF2B5EF4-FFF2-40B4-BE49-F238E27FC236}">
                <a16:creationId xmlns:a16="http://schemas.microsoft.com/office/drawing/2014/main" id="{3D718E3F-5145-49DA-926C-920AF109BDBE}"/>
              </a:ext>
            </a:extLst>
          </p:cNvPr>
          <p:cNvSpPr txBox="1">
            <a:spLocks/>
          </p:cNvSpPr>
          <p:nvPr/>
        </p:nvSpPr>
        <p:spPr>
          <a:xfrm>
            <a:off x="666570" y="692696"/>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000" b="1" kern="0" noProof="0" dirty="0">
                <a:solidFill>
                  <a:srgbClr val="0070C0"/>
                </a:solidFill>
                <a:ea typeface="+mj-ea"/>
                <a:cs typeface="+mj-cs"/>
              </a:rPr>
              <a:t>c) De tijd nodig om de beweging waar te nemen / het alarm te verzenden?</a:t>
            </a:r>
          </a:p>
        </p:txBody>
      </p:sp>
      <p:sp>
        <p:nvSpPr>
          <p:cNvPr id="3" name="Rounded Rectangle 43">
            <a:extLst>
              <a:ext uri="{FF2B5EF4-FFF2-40B4-BE49-F238E27FC236}">
                <a16:creationId xmlns:a16="http://schemas.microsoft.com/office/drawing/2014/main" id="{AD55BA6B-C20C-6791-0D40-D89DE9284EA1}"/>
              </a:ext>
            </a:extLst>
          </p:cNvPr>
          <p:cNvSpPr/>
          <p:nvPr/>
        </p:nvSpPr>
        <p:spPr bwMode="auto">
          <a:xfrm>
            <a:off x="9308274" y="1612198"/>
            <a:ext cx="2360428" cy="1155978"/>
          </a:xfrm>
          <a:prstGeom prst="roundRect">
            <a:avLst/>
          </a:prstGeom>
          <a:noFill/>
          <a:ln w="12700" cap="flat" cmpd="sng" algn="ctr">
            <a:solidFill>
              <a:srgbClr val="005DA4"/>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nl-BE" sz="1200" noProof="0" dirty="0">
                <a:solidFill>
                  <a:srgbClr val="005DA4"/>
                </a:solidFill>
                <a:latin typeface="+mn-lt"/>
              </a:rPr>
              <a:t>Tijd nodig om de beweging waar </a:t>
            </a:r>
            <a:br>
              <a:rPr lang="nl-BE" sz="1200" noProof="0" dirty="0">
                <a:solidFill>
                  <a:srgbClr val="005DA4"/>
                </a:solidFill>
                <a:latin typeface="+mn-lt"/>
              </a:rPr>
            </a:br>
            <a:r>
              <a:rPr lang="nl-BE" sz="1200" noProof="0" dirty="0">
                <a:solidFill>
                  <a:srgbClr val="005DA4"/>
                </a:solidFill>
                <a:latin typeface="+mn-lt"/>
              </a:rPr>
              <a:t>te nemen / </a:t>
            </a:r>
            <a:br>
              <a:rPr lang="nl-BE" sz="1200" noProof="0" dirty="0">
                <a:solidFill>
                  <a:srgbClr val="005DA4"/>
                </a:solidFill>
                <a:latin typeface="+mn-lt"/>
              </a:rPr>
            </a:br>
            <a:r>
              <a:rPr lang="nl-BE" sz="1200" noProof="0" dirty="0">
                <a:solidFill>
                  <a:srgbClr val="005DA4"/>
                </a:solidFill>
                <a:latin typeface="+mn-lt"/>
              </a:rPr>
              <a:t>het alarm te verzenden</a:t>
            </a:r>
          </a:p>
        </p:txBody>
      </p:sp>
    </p:spTree>
    <p:extLst>
      <p:ext uri="{BB962C8B-B14F-4D97-AF65-F5344CB8AC3E}">
        <p14:creationId xmlns:p14="http://schemas.microsoft.com/office/powerpoint/2010/main" val="315357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2"/>
          <p:cNvSpPr/>
          <p:nvPr/>
        </p:nvSpPr>
        <p:spPr bwMode="auto">
          <a:xfrm>
            <a:off x="1036413" y="1170246"/>
            <a:ext cx="4555531" cy="2258754"/>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defRPr/>
            </a:pPr>
            <a:r>
              <a:rPr lang="nl-BE" sz="1400" noProof="0" dirty="0">
                <a:solidFill>
                  <a:schemeClr val="accent2"/>
                </a:solidFill>
                <a:latin typeface="+mn-lt"/>
              </a:rPr>
              <a:t>De ATWS-aankondigingstijd bestaat uit de som van onderstaande tijdsonderdelen: </a:t>
            </a:r>
          </a:p>
          <a:p>
            <a:pPr algn="just">
              <a:defRPr/>
            </a:pPr>
            <a:endParaRPr lang="nl-BE" sz="1400" noProof="0" dirty="0">
              <a:solidFill>
                <a:schemeClr val="accent2"/>
              </a:solidFill>
              <a:latin typeface="+mn-lt"/>
            </a:endParaRPr>
          </a:p>
          <a:p>
            <a:pPr marL="228600" indent="-228600" algn="just">
              <a:buAutoNum type="alphaLcParenR"/>
              <a:defRPr/>
            </a:pPr>
            <a:r>
              <a:rPr lang="nl-BE" sz="1400" noProof="0" dirty="0">
                <a:solidFill>
                  <a:schemeClr val="accent2"/>
                </a:solidFill>
                <a:latin typeface="+mn-lt"/>
              </a:rPr>
              <a:t>De tijd nodig om de activiteiten te stoppen;</a:t>
            </a:r>
          </a:p>
          <a:p>
            <a:pPr marL="228600" indent="-228600" algn="just">
              <a:buAutoNum type="alphaLcParenR"/>
              <a:defRPr/>
            </a:pPr>
            <a:endParaRPr lang="nl-BE" sz="1400" noProof="0" dirty="0">
              <a:solidFill>
                <a:schemeClr val="accent2"/>
              </a:solidFill>
              <a:latin typeface="+mn-lt"/>
            </a:endParaRPr>
          </a:p>
          <a:p>
            <a:pPr marL="228600" indent="-228600" algn="just">
              <a:buAutoNum type="alphaLcParenR"/>
              <a:defRPr/>
            </a:pPr>
            <a:r>
              <a:rPr lang="nl-BE" sz="1400" noProof="0" dirty="0">
                <a:solidFill>
                  <a:schemeClr val="accent2"/>
                </a:solidFill>
                <a:latin typeface="+mn-lt"/>
              </a:rPr>
              <a:t>De veiligheidstijd;</a:t>
            </a:r>
          </a:p>
          <a:p>
            <a:pPr marL="228600" indent="-228600" algn="just">
              <a:buAutoNum type="alphaLcParenR"/>
              <a:defRPr/>
            </a:pPr>
            <a:endParaRPr lang="nl-BE" sz="1400" noProof="0" dirty="0">
              <a:solidFill>
                <a:schemeClr val="accent2"/>
              </a:solidFill>
              <a:latin typeface="+mn-lt"/>
            </a:endParaRPr>
          </a:p>
          <a:p>
            <a:pPr marL="228600" indent="-228600" algn="just">
              <a:buAutoNum type="alphaLcParenR"/>
              <a:defRPr/>
            </a:pPr>
            <a:r>
              <a:rPr lang="nl-BE" sz="1400" noProof="0" dirty="0">
                <a:solidFill>
                  <a:schemeClr val="accent2"/>
                </a:solidFill>
                <a:latin typeface="+mn-lt"/>
              </a:rPr>
              <a:t>De tijd nodig om de beweging waar te nemen / het alarm te verzenden.</a:t>
            </a:r>
          </a:p>
        </p:txBody>
      </p:sp>
      <p:pic>
        <p:nvPicPr>
          <p:cNvPr id="7"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27448" y="4149081"/>
            <a:ext cx="649287" cy="877887"/>
          </a:xfrm>
          <a:prstGeom prst="rect">
            <a:avLst/>
          </a:prstGeom>
          <a:noFill/>
          <a:ln w="9525">
            <a:noFill/>
            <a:miter lim="800000"/>
            <a:headEnd/>
            <a:tailEnd/>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t="69788"/>
          <a:stretch/>
        </p:blipFill>
        <p:spPr>
          <a:xfrm>
            <a:off x="7752184" y="4793738"/>
            <a:ext cx="2301958" cy="1402634"/>
          </a:xfrm>
          <a:prstGeom prst="rect">
            <a:avLst/>
          </a:prstGeom>
        </p:spPr>
      </p:pic>
      <p:sp>
        <p:nvSpPr>
          <p:cNvPr id="15" name="Text Placeholder 2">
            <a:extLst>
              <a:ext uri="{FF2B5EF4-FFF2-40B4-BE49-F238E27FC236}">
                <a16:creationId xmlns:a16="http://schemas.microsoft.com/office/drawing/2014/main" id="{6ABB3A86-074B-4AB8-AFC7-BD2ACCD25B7E}"/>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000" b="1" kern="0" noProof="0" dirty="0">
                <a:solidFill>
                  <a:srgbClr val="0070C0"/>
                </a:solidFill>
              </a:rPr>
              <a:t>Berekening van de ATWS-aankondigingstijd</a:t>
            </a:r>
            <a:endParaRPr lang="nl-BE" sz="2000" b="1" kern="0" noProof="0" dirty="0">
              <a:solidFill>
                <a:srgbClr val="0070C0"/>
              </a:solidFill>
              <a:ea typeface="+mj-ea"/>
              <a:cs typeface="+mj-cs"/>
            </a:endParaRPr>
          </a:p>
        </p:txBody>
      </p:sp>
      <p:sp>
        <p:nvSpPr>
          <p:cNvPr id="5" name="Espace réservé du texte 4">
            <a:extLst>
              <a:ext uri="{FF2B5EF4-FFF2-40B4-BE49-F238E27FC236}">
                <a16:creationId xmlns:a16="http://schemas.microsoft.com/office/drawing/2014/main" id="{8E39D75D-B9D5-4DB7-8DEC-4B373A703F48}"/>
              </a:ext>
            </a:extLst>
          </p:cNvPr>
          <p:cNvSpPr>
            <a:spLocks noGrp="1"/>
          </p:cNvSpPr>
          <p:nvPr>
            <p:ph type="body" sz="quarter" idx="18"/>
          </p:nvPr>
        </p:nvSpPr>
        <p:spPr/>
        <p:txBody>
          <a:bodyPr/>
          <a:lstStyle/>
          <a:p>
            <a:r>
              <a:rPr lang="nl-BE" noProof="0" dirty="0"/>
              <a:t>2. Opstellen van het aankondigingssysteem</a:t>
            </a:r>
          </a:p>
        </p:txBody>
      </p:sp>
      <p:sp>
        <p:nvSpPr>
          <p:cNvPr id="4" name="Rounded Rectangle 5">
            <a:extLst>
              <a:ext uri="{FF2B5EF4-FFF2-40B4-BE49-F238E27FC236}">
                <a16:creationId xmlns:a16="http://schemas.microsoft.com/office/drawing/2014/main" id="{2D648495-67BE-EC24-647B-53651D6BA9EE}"/>
              </a:ext>
            </a:extLst>
          </p:cNvPr>
          <p:cNvSpPr/>
          <p:nvPr/>
        </p:nvSpPr>
        <p:spPr bwMode="auto">
          <a:xfrm>
            <a:off x="1631503" y="4266939"/>
            <a:ext cx="3744416" cy="1034269"/>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nl-BE" sz="1100" noProof="0" dirty="0">
              <a:solidFill>
                <a:schemeClr val="accent2"/>
              </a:solidFill>
            </a:endParaRPr>
          </a:p>
          <a:p>
            <a:pPr algn="ctr"/>
            <a:r>
              <a:rPr lang="nl-BE" sz="1400" b="0" i="0" u="none" strike="noStrike" baseline="0" noProof="0" dirty="0">
                <a:latin typeface="CIDFont+F1"/>
              </a:rPr>
              <a:t>De theoretisch berekende ATWS-aankondigingstijd moet </a:t>
            </a:r>
            <a:r>
              <a:rPr lang="nl-BE" sz="1400" b="1" i="0" u="none" strike="noStrike" baseline="0" noProof="0" dirty="0">
                <a:latin typeface="CIDFont+F1"/>
              </a:rPr>
              <a:t>altijd groter zijn dan of gelijk zijn aan de te respecteren minima</a:t>
            </a:r>
            <a:r>
              <a:rPr lang="nl-BE" sz="1400" b="0" i="0" u="none" strike="noStrike" baseline="0" noProof="0" dirty="0">
                <a:latin typeface="CIDFont+F1"/>
              </a:rPr>
              <a:t>.</a:t>
            </a:r>
            <a:endParaRPr lang="nl-BE" sz="1100" noProof="0" dirty="0">
              <a:solidFill>
                <a:schemeClr val="accent2"/>
              </a:solidFill>
            </a:endParaRPr>
          </a:p>
          <a:p>
            <a:pPr algn="ctr"/>
            <a:endParaRPr lang="nl-BE" sz="1100" noProof="0" dirty="0">
              <a:solidFill>
                <a:schemeClr val="accent2"/>
              </a:solidFill>
            </a:endParaRPr>
          </a:p>
        </p:txBody>
      </p:sp>
      <p:sp>
        <p:nvSpPr>
          <p:cNvPr id="6" name="Rounded Rectangle 43">
            <a:extLst>
              <a:ext uri="{FF2B5EF4-FFF2-40B4-BE49-F238E27FC236}">
                <a16:creationId xmlns:a16="http://schemas.microsoft.com/office/drawing/2014/main" id="{36F8EAC2-7FE3-F1AD-5E3F-54ED3D497094}"/>
              </a:ext>
            </a:extLst>
          </p:cNvPr>
          <p:cNvSpPr/>
          <p:nvPr/>
        </p:nvSpPr>
        <p:spPr bwMode="auto">
          <a:xfrm>
            <a:off x="7608368" y="1853761"/>
            <a:ext cx="2360428" cy="864096"/>
          </a:xfrm>
          <a:prstGeom prst="roundRect">
            <a:avLst/>
          </a:prstGeom>
          <a:noFill/>
          <a:ln w="12700" cap="flat" cmpd="sng" algn="ctr">
            <a:solidFill>
              <a:srgbClr val="005DA4"/>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r>
              <a:rPr lang="nl-BE" sz="1200" b="0" i="0" u="none" strike="noStrike" baseline="0" noProof="0" dirty="0">
                <a:solidFill>
                  <a:srgbClr val="005DA4"/>
                </a:solidFill>
                <a:latin typeface="Calibri" panose="020F0502020204030204" pitchFamily="34" charset="0"/>
              </a:rPr>
              <a:t>Tijd nodig om  </a:t>
            </a:r>
            <a:br>
              <a:rPr lang="nl-BE" sz="1200" b="0" i="0" u="none" strike="noStrike" baseline="0" noProof="0" dirty="0">
                <a:solidFill>
                  <a:srgbClr val="005DA4"/>
                </a:solidFill>
                <a:latin typeface="Calibri" panose="020F0502020204030204" pitchFamily="34" charset="0"/>
              </a:rPr>
            </a:br>
            <a:r>
              <a:rPr lang="nl-BE" sz="1200" b="0" i="0" u="none" strike="noStrike" baseline="0" noProof="0" dirty="0">
                <a:solidFill>
                  <a:srgbClr val="005DA4"/>
                </a:solidFill>
                <a:latin typeface="Calibri" panose="020F0502020204030204" pitchFamily="34" charset="0"/>
              </a:rPr>
              <a:t>de activiteiten</a:t>
            </a:r>
          </a:p>
          <a:p>
            <a:pPr algn="l"/>
            <a:r>
              <a:rPr lang="nl-BE" sz="1200" b="0" i="0" u="none" strike="noStrike" baseline="0" noProof="0" dirty="0">
                <a:solidFill>
                  <a:srgbClr val="005DA4"/>
                </a:solidFill>
                <a:latin typeface="Calibri" panose="020F0502020204030204" pitchFamily="34" charset="0"/>
              </a:rPr>
              <a:t>te stoppen</a:t>
            </a:r>
            <a:endParaRPr lang="nl-BE" sz="1200" noProof="0" dirty="0">
              <a:solidFill>
                <a:srgbClr val="005DA4"/>
              </a:solidFill>
              <a:latin typeface="+mn-lt"/>
            </a:endParaRPr>
          </a:p>
        </p:txBody>
      </p:sp>
      <p:pic>
        <p:nvPicPr>
          <p:cNvPr id="20" name="Picture 2">
            <a:extLst>
              <a:ext uri="{FF2B5EF4-FFF2-40B4-BE49-F238E27FC236}">
                <a16:creationId xmlns:a16="http://schemas.microsoft.com/office/drawing/2014/main" id="{B400BCD9-6CCB-3DA8-73F3-D956B3AA3629}"/>
              </a:ext>
            </a:extLst>
          </p:cNvPr>
          <p:cNvPicPr>
            <a:picLocks noChangeAspect="1"/>
          </p:cNvPicPr>
          <p:nvPr/>
        </p:nvPicPr>
        <p:blipFill>
          <a:blip r:embed="rId5"/>
          <a:stretch>
            <a:fillRect/>
          </a:stretch>
        </p:blipFill>
        <p:spPr>
          <a:xfrm>
            <a:off x="9066228" y="2912230"/>
            <a:ext cx="825706" cy="804802"/>
          </a:xfrm>
          <a:prstGeom prst="rect">
            <a:avLst/>
          </a:prstGeom>
        </p:spPr>
      </p:pic>
      <p:sp>
        <p:nvSpPr>
          <p:cNvPr id="21" name="Rounded Rectangle 45">
            <a:extLst>
              <a:ext uri="{FF2B5EF4-FFF2-40B4-BE49-F238E27FC236}">
                <a16:creationId xmlns:a16="http://schemas.microsoft.com/office/drawing/2014/main" id="{D9039971-D8AE-6C0F-F98B-B5BB508F4CCF}"/>
              </a:ext>
            </a:extLst>
          </p:cNvPr>
          <p:cNvSpPr/>
          <p:nvPr/>
        </p:nvSpPr>
        <p:spPr bwMode="auto">
          <a:xfrm>
            <a:off x="7608369" y="2849028"/>
            <a:ext cx="2360428" cy="864096"/>
          </a:xfrm>
          <a:prstGeom prst="roundRect">
            <a:avLst/>
          </a:prstGeom>
          <a:noFill/>
          <a:ln w="12700" cap="flat" cmpd="sng" algn="ctr">
            <a:solidFill>
              <a:srgbClr val="005DA4"/>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nl-BE" sz="1200" noProof="0" dirty="0">
              <a:solidFill>
                <a:schemeClr val="accent2"/>
              </a:solidFill>
              <a:latin typeface="+mn-lt"/>
            </a:endParaRPr>
          </a:p>
          <a:p>
            <a:r>
              <a:rPr lang="nl-BE" sz="1200" noProof="0" dirty="0">
                <a:solidFill>
                  <a:srgbClr val="005DA4"/>
                </a:solidFill>
                <a:latin typeface="+mn-lt"/>
              </a:rPr>
              <a:t>Veiligheidstijd</a:t>
            </a:r>
          </a:p>
          <a:p>
            <a:pPr algn="ctr"/>
            <a:endParaRPr lang="nl-BE" sz="1200" noProof="0" dirty="0">
              <a:solidFill>
                <a:schemeClr val="accent2"/>
              </a:solidFill>
              <a:latin typeface="+mn-lt"/>
            </a:endParaRPr>
          </a:p>
        </p:txBody>
      </p:sp>
      <p:sp>
        <p:nvSpPr>
          <p:cNvPr id="26" name="Rechthoek: afgeronde hoeken 25">
            <a:extLst>
              <a:ext uri="{FF2B5EF4-FFF2-40B4-BE49-F238E27FC236}">
                <a16:creationId xmlns:a16="http://schemas.microsoft.com/office/drawing/2014/main" id="{1ED1883A-55D9-F414-C1A5-3A788B932A60}"/>
              </a:ext>
            </a:extLst>
          </p:cNvPr>
          <p:cNvSpPr/>
          <p:nvPr/>
        </p:nvSpPr>
        <p:spPr>
          <a:xfrm>
            <a:off x="8256240" y="4581128"/>
            <a:ext cx="1656184" cy="36004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pic>
        <p:nvPicPr>
          <p:cNvPr id="24" name="Picture 10">
            <a:extLst>
              <a:ext uri="{FF2B5EF4-FFF2-40B4-BE49-F238E27FC236}">
                <a16:creationId xmlns:a16="http://schemas.microsoft.com/office/drawing/2014/main" id="{C4695A8F-D993-FA95-D4C0-4DEB6DE04FD0}"/>
              </a:ext>
            </a:extLst>
          </p:cNvPr>
          <p:cNvPicPr>
            <a:picLocks noChangeAspect="1"/>
          </p:cNvPicPr>
          <p:nvPr/>
        </p:nvPicPr>
        <p:blipFill>
          <a:blip r:embed="rId6">
            <a:extLst>
              <a:ext uri="{28A0092B-C50C-407E-A947-70E740481C1C}">
                <a14:useLocalDpi xmlns:a14="http://schemas.microsoft.com/office/drawing/2010/main" val="0"/>
              </a:ext>
            </a:extLst>
          </a:blip>
          <a:srcRect l="62061" t="15133" r="10466" b="31051"/>
          <a:stretch/>
        </p:blipFill>
        <p:spPr>
          <a:xfrm>
            <a:off x="9270763" y="4073525"/>
            <a:ext cx="669847" cy="746462"/>
          </a:xfrm>
          <a:prstGeom prst="roundRect">
            <a:avLst/>
          </a:prstGeom>
        </p:spPr>
      </p:pic>
      <p:sp>
        <p:nvSpPr>
          <p:cNvPr id="25" name="Rounded Rectangle 43">
            <a:extLst>
              <a:ext uri="{FF2B5EF4-FFF2-40B4-BE49-F238E27FC236}">
                <a16:creationId xmlns:a16="http://schemas.microsoft.com/office/drawing/2014/main" id="{D59D6890-1679-1D29-0BCD-8A335799FAF3}"/>
              </a:ext>
            </a:extLst>
          </p:cNvPr>
          <p:cNvSpPr/>
          <p:nvPr/>
        </p:nvSpPr>
        <p:spPr bwMode="auto">
          <a:xfrm>
            <a:off x="7608368" y="3846250"/>
            <a:ext cx="2360428" cy="864096"/>
          </a:xfrm>
          <a:prstGeom prst="roundRect">
            <a:avLst/>
          </a:prstGeom>
          <a:noFill/>
          <a:ln w="12700" cap="flat" cmpd="sng" algn="ctr">
            <a:solidFill>
              <a:srgbClr val="005DA4"/>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nl-BE" sz="1200" noProof="0" dirty="0">
                <a:solidFill>
                  <a:srgbClr val="005DA4"/>
                </a:solidFill>
                <a:latin typeface="+mn-lt"/>
              </a:rPr>
              <a:t>Tijd nodig om de beweging</a:t>
            </a:r>
          </a:p>
          <a:p>
            <a:r>
              <a:rPr lang="nl-BE" sz="1200" noProof="0" dirty="0">
                <a:solidFill>
                  <a:srgbClr val="005DA4"/>
                </a:solidFill>
                <a:latin typeface="+mn-lt"/>
              </a:rPr>
              <a:t>waar te nemen / </a:t>
            </a:r>
            <a:br>
              <a:rPr lang="nl-BE" sz="1200" noProof="0" dirty="0">
                <a:solidFill>
                  <a:srgbClr val="005DA4"/>
                </a:solidFill>
                <a:latin typeface="+mn-lt"/>
              </a:rPr>
            </a:br>
            <a:r>
              <a:rPr lang="nl-BE" sz="1200" noProof="0" dirty="0">
                <a:solidFill>
                  <a:srgbClr val="005DA4"/>
                </a:solidFill>
                <a:latin typeface="+mn-lt"/>
              </a:rPr>
              <a:t>het alarm te versturen</a:t>
            </a:r>
          </a:p>
        </p:txBody>
      </p:sp>
      <p:pic>
        <p:nvPicPr>
          <p:cNvPr id="27" name="Picture 8">
            <a:extLst>
              <a:ext uri="{FF2B5EF4-FFF2-40B4-BE49-F238E27FC236}">
                <a16:creationId xmlns:a16="http://schemas.microsoft.com/office/drawing/2014/main" id="{DC769956-F608-4694-9AF0-26A7E1607B48}"/>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68017" t="5908" r="9432" b="80729"/>
          <a:stretch/>
        </p:blipFill>
        <p:spPr>
          <a:xfrm>
            <a:off x="9212556" y="1928283"/>
            <a:ext cx="627860" cy="749569"/>
          </a:xfrm>
          <a:prstGeom prst="roundRect">
            <a:avLst>
              <a:gd name="adj" fmla="val 21837"/>
            </a:avLst>
          </a:prstGeom>
        </p:spPr>
      </p:pic>
    </p:spTree>
    <p:extLst>
      <p:ext uri="{BB962C8B-B14F-4D97-AF65-F5344CB8AC3E}">
        <p14:creationId xmlns:p14="http://schemas.microsoft.com/office/powerpoint/2010/main" val="213088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8"/>
          </p:nvPr>
        </p:nvSpPr>
        <p:spPr/>
        <p:txBody>
          <a:bodyPr/>
          <a:lstStyle/>
          <a:p>
            <a:endParaRPr lang="nl-BE" noProof="0" dirty="0"/>
          </a:p>
        </p:txBody>
      </p:sp>
      <p:graphicFrame>
        <p:nvGraphicFramePr>
          <p:cNvPr id="8" name="Table 7"/>
          <p:cNvGraphicFramePr>
            <a:graphicFrameLocks noGrp="1"/>
          </p:cNvGraphicFramePr>
          <p:nvPr>
            <p:extLst>
              <p:ext uri="{D42A27DB-BD31-4B8C-83A1-F6EECF244321}">
                <p14:modId xmlns:p14="http://schemas.microsoft.com/office/powerpoint/2010/main" val="72638345"/>
              </p:ext>
            </p:extLst>
          </p:nvPr>
        </p:nvGraphicFramePr>
        <p:xfrm>
          <a:off x="3180161" y="3429002"/>
          <a:ext cx="5672489" cy="2618657"/>
        </p:xfrm>
        <a:graphic>
          <a:graphicData uri="http://schemas.openxmlformats.org/drawingml/2006/table">
            <a:tbl>
              <a:tblPr firstRow="1" bandRow="1"/>
              <a:tblGrid>
                <a:gridCol w="1296085">
                  <a:extLst>
                    <a:ext uri="{9D8B030D-6E8A-4147-A177-3AD203B41FA5}">
                      <a16:colId xmlns:a16="http://schemas.microsoft.com/office/drawing/2014/main" val="20000"/>
                    </a:ext>
                  </a:extLst>
                </a:gridCol>
                <a:gridCol w="1547746">
                  <a:extLst>
                    <a:ext uri="{9D8B030D-6E8A-4147-A177-3AD203B41FA5}">
                      <a16:colId xmlns:a16="http://schemas.microsoft.com/office/drawing/2014/main" val="20001"/>
                    </a:ext>
                  </a:extLst>
                </a:gridCol>
                <a:gridCol w="2828658">
                  <a:extLst>
                    <a:ext uri="{9D8B030D-6E8A-4147-A177-3AD203B41FA5}">
                      <a16:colId xmlns:a16="http://schemas.microsoft.com/office/drawing/2014/main" val="20002"/>
                    </a:ext>
                  </a:extLst>
                </a:gridCol>
              </a:tblGrid>
              <a:tr h="300797">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nl-BE" sz="1400" noProof="0" dirty="0">
                          <a:solidFill>
                            <a:schemeClr val="tx1"/>
                          </a:solidFill>
                          <a:latin typeface="+mn-lt"/>
                        </a:rPr>
                        <a:t>Auteur</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nl-BE" sz="1400" noProof="0" dirty="0">
                          <a:solidFill>
                            <a:schemeClr val="tx1"/>
                          </a:solidFill>
                          <a:latin typeface="+mn-lt"/>
                        </a:rPr>
                        <a:t>Nagezien</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nl-BE" sz="1400" noProof="0" dirty="0">
                          <a:solidFill>
                            <a:schemeClr val="tx1"/>
                          </a:solidFill>
                          <a:latin typeface="+mn-lt"/>
                        </a:rPr>
                        <a:t>Validering en Goedkeuring</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80010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baseline="0" noProof="0" dirty="0"/>
                        <a:t>Bertholet Yann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BE" sz="1200" baseline="0" noProof="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baseline="0" noProof="0" dirty="0"/>
                        <a:t>Project Leader</a:t>
                      </a:r>
                    </a:p>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baseline="0" noProof="0" dirty="0"/>
                        <a:t>I-O.131C</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BE" sz="1200" noProof="0" dirty="0"/>
                    </a:p>
                    <a:p>
                      <a:pPr algn="ctr"/>
                      <a:r>
                        <a:rPr lang="fr-BE" sz="1200" noProof="0" dirty="0"/>
                        <a:t>Yves De Bock</a:t>
                      </a:r>
                    </a:p>
                    <a:p>
                      <a:pPr algn="ctr"/>
                      <a:endParaRPr lang="fr-BE" sz="1200" noProof="0" dirty="0"/>
                    </a:p>
                    <a:p>
                      <a:pPr algn="ctr"/>
                      <a:r>
                        <a:rPr lang="fr-BE" sz="1200" noProof="0" dirty="0" err="1"/>
                        <a:t>Operational</a:t>
                      </a:r>
                      <a:r>
                        <a:rPr lang="fr-BE" sz="1200" noProof="0" dirty="0"/>
                        <a:t> Safety</a:t>
                      </a:r>
                    </a:p>
                    <a:p>
                      <a:pPr algn="ctr"/>
                      <a:r>
                        <a:rPr lang="fr-BE" sz="1200" noProof="0" dirty="0"/>
                        <a:t>I-O.131C</a:t>
                      </a: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en-GB" sz="1200" noProof="0" dirty="0"/>
                    </a:p>
                    <a:p>
                      <a:pPr algn="ctr"/>
                      <a:r>
                        <a:rPr lang="nl-BE" sz="1200" noProof="0" dirty="0"/>
                        <a:t>Steffen Haegeman</a:t>
                      </a:r>
                    </a:p>
                    <a:p>
                      <a:pPr algn="ctr"/>
                      <a:endParaRPr lang="nl-BE" sz="1200" noProof="0" dirty="0"/>
                    </a:p>
                    <a:p>
                      <a:pPr algn="ctr"/>
                      <a:r>
                        <a:rPr lang="nl-BE" sz="1200" noProof="0" dirty="0" err="1"/>
                        <a:t>Operational</a:t>
                      </a:r>
                      <a:r>
                        <a:rPr lang="nl-BE" sz="1200" noProof="0" dirty="0"/>
                        <a:t> Safety </a:t>
                      </a:r>
                      <a:r>
                        <a:rPr lang="nl-BE" sz="1200" noProof="0" dirty="0" err="1"/>
                        <a:t>Instructions</a:t>
                      </a:r>
                      <a:endParaRPr lang="nl-BE" sz="1200" noProof="0" dirty="0"/>
                    </a:p>
                    <a:p>
                      <a:pPr algn="ctr"/>
                      <a:r>
                        <a:rPr lang="nl-BE" sz="1200" noProof="0" dirty="0"/>
                        <a:t>I-O.101.1</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115200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900" b="0" kern="1200" noProof="0" dirty="0">
                        <a:solidFill>
                          <a:schemeClr val="tx1"/>
                        </a:solidFill>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lang="nl-BE" sz="900" b="0" kern="1200" noProof="0" dirty="0">
                        <a:solidFill>
                          <a:schemeClr val="tx1"/>
                        </a:solidFill>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900" b="0" kern="1200" noProof="0" dirty="0">
                        <a:solidFill>
                          <a:schemeClr val="tx1"/>
                        </a:solidFill>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83669489"/>
              </p:ext>
            </p:extLst>
          </p:nvPr>
        </p:nvGraphicFramePr>
        <p:xfrm>
          <a:off x="3179678" y="1700809"/>
          <a:ext cx="5671115" cy="1618705"/>
        </p:xfrm>
        <a:graphic>
          <a:graphicData uri="http://schemas.openxmlformats.org/drawingml/2006/table">
            <a:tbl>
              <a:tblPr firstRow="1" bandRow="1"/>
              <a:tblGrid>
                <a:gridCol w="810159">
                  <a:extLst>
                    <a:ext uri="{9D8B030D-6E8A-4147-A177-3AD203B41FA5}">
                      <a16:colId xmlns:a16="http://schemas.microsoft.com/office/drawing/2014/main" val="20000"/>
                    </a:ext>
                  </a:extLst>
                </a:gridCol>
                <a:gridCol w="841622">
                  <a:extLst>
                    <a:ext uri="{9D8B030D-6E8A-4147-A177-3AD203B41FA5}">
                      <a16:colId xmlns:a16="http://schemas.microsoft.com/office/drawing/2014/main" val="20001"/>
                    </a:ext>
                  </a:extLst>
                </a:gridCol>
                <a:gridCol w="2918147">
                  <a:extLst>
                    <a:ext uri="{9D8B030D-6E8A-4147-A177-3AD203B41FA5}">
                      <a16:colId xmlns:a16="http://schemas.microsoft.com/office/drawing/2014/main" val="20002"/>
                    </a:ext>
                  </a:extLst>
                </a:gridCol>
                <a:gridCol w="1101187">
                  <a:extLst>
                    <a:ext uri="{9D8B030D-6E8A-4147-A177-3AD203B41FA5}">
                      <a16:colId xmlns:a16="http://schemas.microsoft.com/office/drawing/2014/main" val="20003"/>
                    </a:ext>
                  </a:extLst>
                </a:gridCol>
              </a:tblGrid>
              <a:tr h="274320">
                <a:tc gridSpan="4">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1" noProof="0" dirty="0">
                          <a:solidFill>
                            <a:schemeClr val="tx1"/>
                          </a:solidFill>
                          <a:latin typeface="+mn-lt"/>
                        </a:rPr>
                        <a:t>Versie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0060">
                <a:tc>
                  <a:txBody>
                    <a:bodyPr/>
                    <a:lstStyle/>
                    <a:p>
                      <a:pPr algn="ctr"/>
                      <a:r>
                        <a:rPr lang="nl-BE" sz="1200" b="1" kern="1200" noProof="0" dirty="0">
                          <a:solidFill>
                            <a:schemeClr val="tx1"/>
                          </a:solidFill>
                          <a:latin typeface="+mn-lt"/>
                          <a:ea typeface="+mn-ea"/>
                          <a:cs typeface="+mn-cs"/>
                        </a:rPr>
                        <a:t>Versie-nummer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nl-BE" sz="1200" b="1" kern="1200" noProof="0" dirty="0">
                          <a:solidFill>
                            <a:schemeClr val="tx1"/>
                          </a:solidFill>
                          <a:latin typeface="+mn-lt"/>
                          <a:ea typeface="+mn-ea"/>
                          <a:cs typeface="+mn-cs"/>
                        </a:rPr>
                        <a:t>Datum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nl-BE" sz="1200" b="1" kern="1200" noProof="0" dirty="0">
                          <a:solidFill>
                            <a:schemeClr val="tx1"/>
                          </a:solidFill>
                          <a:latin typeface="+mn-lt"/>
                          <a:ea typeface="+mn-ea"/>
                          <a:cs typeface="+mn-cs"/>
                        </a:rPr>
                        <a:t>Omschrijving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nl-BE" sz="1200" b="1" kern="1200" noProof="0" dirty="0">
                          <a:solidFill>
                            <a:schemeClr val="tx1"/>
                          </a:solidFill>
                          <a:latin typeface="+mn-lt"/>
                          <a:ea typeface="+mn-ea"/>
                          <a:cs typeface="+mn-cs"/>
                        </a:rPr>
                        <a:t>Aantal gewijzigde pagina’s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205740">
                <a:tc>
                  <a:txBody>
                    <a:bodyPr/>
                    <a:lstStyle/>
                    <a:p>
                      <a:pPr algn="ctr"/>
                      <a:r>
                        <a:rPr lang="nl-BE" sz="1050" noProof="0" dirty="0"/>
                        <a:t>1.0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r>
                        <a:rPr lang="nl-BE" sz="1050" noProof="0" dirty="0"/>
                        <a:t>11-07-2025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r>
                        <a:rPr lang="nl-BE" sz="1050" noProof="0" dirty="0"/>
                        <a:t>Version 1.0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endParaRPr lang="nl-BE" sz="1050" noProof="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r h="205740">
                <a:tc>
                  <a:txBody>
                    <a:bodyPr/>
                    <a:lstStyle/>
                    <a:p>
                      <a:pPr algn="ctr"/>
                      <a:endParaRPr lang="nl-BE"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endParaRPr lang="nl-BE"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l"/>
                      <a:endParaRPr kumimoji="0" lang="nl-BE" sz="9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endParaRPr lang="nl-BE"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4233747465"/>
                  </a:ext>
                </a:extLst>
              </a:tr>
              <a:tr h="239485">
                <a:tc>
                  <a:txBody>
                    <a:bodyPr/>
                    <a:lstStyle/>
                    <a:p>
                      <a:pPr algn="ctr"/>
                      <a:endParaRPr lang="nl-BE"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nl-BE"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0" lang="nl-BE" sz="9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nl-BE"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1" name="Espace réservé du numéro de diapositive 10"/>
          <p:cNvSpPr>
            <a:spLocks noGrp="1"/>
          </p:cNvSpPr>
          <p:nvPr>
            <p:ph type="sldNum" sz="quarter" idx="4"/>
          </p:nvPr>
        </p:nvSpPr>
        <p:spPr/>
        <p:txBody>
          <a:bodyPr/>
          <a:lstStyle/>
          <a:p>
            <a:fld id="{070B80B4-B953-6547-A044-6E303DFD4AF3}" type="slidenum">
              <a:rPr lang="nl-BE" noProof="0" smtClean="0"/>
              <a:pPr/>
              <a:t>3</a:t>
            </a:fld>
            <a:endParaRPr lang="nl-BE" noProof="0" dirty="0"/>
          </a:p>
        </p:txBody>
      </p:sp>
      <p:pic>
        <p:nvPicPr>
          <p:cNvPr id="3" name="Picture 2">
            <a:extLst>
              <a:ext uri="{FF2B5EF4-FFF2-40B4-BE49-F238E27FC236}">
                <a16:creationId xmlns:a16="http://schemas.microsoft.com/office/drawing/2014/main" id="{966D43C8-1E20-00DD-269C-44AA2A20602D}"/>
              </a:ext>
            </a:extLst>
          </p:cNvPr>
          <p:cNvPicPr>
            <a:picLocks noChangeAspect="1"/>
          </p:cNvPicPr>
          <p:nvPr/>
        </p:nvPicPr>
        <p:blipFill>
          <a:blip r:embed="rId3"/>
          <a:stretch>
            <a:fillRect/>
          </a:stretch>
        </p:blipFill>
        <p:spPr>
          <a:xfrm>
            <a:off x="6312024" y="5301208"/>
            <a:ext cx="2232248" cy="447860"/>
          </a:xfrm>
          <a:prstGeom prst="rect">
            <a:avLst/>
          </a:prstGeom>
        </p:spPr>
      </p:pic>
      <p:pic>
        <p:nvPicPr>
          <p:cNvPr id="4" name="Picture 3">
            <a:extLst>
              <a:ext uri="{FF2B5EF4-FFF2-40B4-BE49-F238E27FC236}">
                <a16:creationId xmlns:a16="http://schemas.microsoft.com/office/drawing/2014/main" id="{82778E40-DB92-35DB-F4A0-19ED6784920A}"/>
              </a:ext>
            </a:extLst>
          </p:cNvPr>
          <p:cNvPicPr>
            <a:picLocks noChangeAspect="1"/>
          </p:cNvPicPr>
          <p:nvPr/>
        </p:nvPicPr>
        <p:blipFill>
          <a:blip r:embed="rId4"/>
          <a:stretch>
            <a:fillRect/>
          </a:stretch>
        </p:blipFill>
        <p:spPr>
          <a:xfrm>
            <a:off x="3259954" y="5157191"/>
            <a:ext cx="1179862" cy="638380"/>
          </a:xfrm>
          <a:prstGeom prst="rect">
            <a:avLst/>
          </a:prstGeom>
        </p:spPr>
      </p:pic>
      <p:pic>
        <p:nvPicPr>
          <p:cNvPr id="5" name="Afbeelding 4">
            <a:extLst>
              <a:ext uri="{FF2B5EF4-FFF2-40B4-BE49-F238E27FC236}">
                <a16:creationId xmlns:a16="http://schemas.microsoft.com/office/drawing/2014/main" id="{D4D002D8-31A5-7004-026F-58AF85B6BD43}"/>
              </a:ext>
            </a:extLst>
          </p:cNvPr>
          <p:cNvPicPr>
            <a:picLocks noChangeAspect="1"/>
          </p:cNvPicPr>
          <p:nvPr/>
        </p:nvPicPr>
        <p:blipFill>
          <a:blip r:embed="rId5"/>
          <a:stretch>
            <a:fillRect/>
          </a:stretch>
        </p:blipFill>
        <p:spPr>
          <a:xfrm>
            <a:off x="4672374" y="5012813"/>
            <a:ext cx="1197551" cy="927136"/>
          </a:xfrm>
          <a:prstGeom prst="rect">
            <a:avLst/>
          </a:prstGeom>
        </p:spPr>
      </p:pic>
    </p:spTree>
    <p:extLst>
      <p:ext uri="{BB962C8B-B14F-4D97-AF65-F5344CB8AC3E}">
        <p14:creationId xmlns:p14="http://schemas.microsoft.com/office/powerpoint/2010/main" val="133758333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797A4BBB-A1C2-7F73-25B9-6468E904B895}"/>
              </a:ext>
            </a:extLst>
          </p:cNvPr>
          <p:cNvSpPr/>
          <p:nvPr/>
        </p:nvSpPr>
        <p:spPr bwMode="auto">
          <a:xfrm>
            <a:off x="1631503" y="4266939"/>
            <a:ext cx="3744416" cy="1034269"/>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nl-BE" sz="1100" noProof="0" dirty="0">
              <a:solidFill>
                <a:schemeClr val="accent2"/>
              </a:solidFill>
            </a:endParaRPr>
          </a:p>
          <a:p>
            <a:pPr algn="ctr"/>
            <a:r>
              <a:rPr lang="nl-BE" sz="1400" b="0" i="0" u="none" strike="noStrike" baseline="0" noProof="0" dirty="0">
                <a:latin typeface="CIDFont+F1"/>
              </a:rPr>
              <a:t>De theoretisch berekende ATWS-aankondigingstijd moet </a:t>
            </a:r>
            <a:r>
              <a:rPr lang="nl-BE" sz="1400" b="1" i="0" u="none" strike="noStrike" baseline="0" noProof="0" dirty="0">
                <a:latin typeface="CIDFont+F1"/>
              </a:rPr>
              <a:t>altijd groter zijn dan of gelijk zijn aan de te respecteren minima</a:t>
            </a:r>
            <a:r>
              <a:rPr lang="nl-BE" sz="1400" b="0" i="0" u="none" strike="noStrike" baseline="0" noProof="0" dirty="0">
                <a:latin typeface="CIDFont+F1"/>
              </a:rPr>
              <a:t>.</a:t>
            </a:r>
            <a:endParaRPr lang="nl-BE" sz="1100" noProof="0" dirty="0">
              <a:solidFill>
                <a:schemeClr val="accent2"/>
              </a:solidFill>
            </a:endParaRPr>
          </a:p>
          <a:p>
            <a:pPr algn="ctr"/>
            <a:endParaRPr lang="nl-BE" sz="1100" noProof="0" dirty="0">
              <a:solidFill>
                <a:schemeClr val="accent2"/>
              </a:solidFill>
            </a:endParaRPr>
          </a:p>
        </p:txBody>
      </p:sp>
      <p:pic>
        <p:nvPicPr>
          <p:cNvPr id="7"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27448" y="4149081"/>
            <a:ext cx="649287" cy="877887"/>
          </a:xfrm>
          <a:prstGeom prst="rect">
            <a:avLst/>
          </a:prstGeom>
          <a:noFill/>
          <a:ln w="9525">
            <a:noFill/>
            <a:miter lim="800000"/>
            <a:headEnd/>
            <a:tailEnd/>
          </a:ln>
        </p:spPr>
      </p:pic>
      <p:sp>
        <p:nvSpPr>
          <p:cNvPr id="15" name="Text Placeholder 2">
            <a:extLst>
              <a:ext uri="{FF2B5EF4-FFF2-40B4-BE49-F238E27FC236}">
                <a16:creationId xmlns:a16="http://schemas.microsoft.com/office/drawing/2014/main" id="{6ABB3A86-074B-4AB8-AFC7-BD2ACCD25B7E}"/>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000" b="1" kern="0" noProof="0" dirty="0">
                <a:solidFill>
                  <a:srgbClr val="0070C0"/>
                </a:solidFill>
              </a:rPr>
              <a:t>Berekening van de ATWS-aankondigingstijd</a:t>
            </a:r>
            <a:endParaRPr lang="nl-BE" sz="2000" b="1" kern="0" noProof="0" dirty="0">
              <a:solidFill>
                <a:srgbClr val="0070C0"/>
              </a:solidFill>
              <a:ea typeface="+mj-ea"/>
              <a:cs typeface="+mj-cs"/>
            </a:endParaRPr>
          </a:p>
        </p:txBody>
      </p:sp>
      <p:sp>
        <p:nvSpPr>
          <p:cNvPr id="5" name="Espace réservé du texte 4">
            <a:extLst>
              <a:ext uri="{FF2B5EF4-FFF2-40B4-BE49-F238E27FC236}">
                <a16:creationId xmlns:a16="http://schemas.microsoft.com/office/drawing/2014/main" id="{8E39D75D-B9D5-4DB7-8DEC-4B373A703F48}"/>
              </a:ext>
            </a:extLst>
          </p:cNvPr>
          <p:cNvSpPr>
            <a:spLocks noGrp="1"/>
          </p:cNvSpPr>
          <p:nvPr>
            <p:ph type="body" sz="quarter" idx="18"/>
          </p:nvPr>
        </p:nvSpPr>
        <p:spPr/>
        <p:txBody>
          <a:bodyPr/>
          <a:lstStyle/>
          <a:p>
            <a:r>
              <a:rPr lang="nl-BE" noProof="0" dirty="0"/>
              <a:t>2. Opstellen van het aankondigingssysteem</a:t>
            </a:r>
          </a:p>
          <a:p>
            <a:endParaRPr lang="nl-BE" noProof="0" dirty="0"/>
          </a:p>
        </p:txBody>
      </p:sp>
      <p:sp>
        <p:nvSpPr>
          <p:cNvPr id="3" name="TextBox 2">
            <a:extLst>
              <a:ext uri="{FF2B5EF4-FFF2-40B4-BE49-F238E27FC236}">
                <a16:creationId xmlns:a16="http://schemas.microsoft.com/office/drawing/2014/main" id="{BCA33AA2-17C7-E97A-F305-ACE78EB62C22}"/>
              </a:ext>
            </a:extLst>
          </p:cNvPr>
          <p:cNvSpPr txBox="1"/>
          <p:nvPr/>
        </p:nvSpPr>
        <p:spPr>
          <a:xfrm>
            <a:off x="3048856" y="1030911"/>
            <a:ext cx="6097712" cy="646331"/>
          </a:xfrm>
          <a:prstGeom prst="rect">
            <a:avLst/>
          </a:prstGeom>
          <a:noFill/>
        </p:spPr>
        <p:txBody>
          <a:bodyPr wrap="square">
            <a:spAutoFit/>
          </a:bodyPr>
          <a:lstStyle/>
          <a:p>
            <a:r>
              <a:rPr lang="nl-BE" noProof="0" dirty="0"/>
              <a:t> </a:t>
            </a:r>
          </a:p>
          <a:p>
            <a:r>
              <a:rPr lang="nl-BE" noProof="0" dirty="0"/>
              <a:t> </a:t>
            </a:r>
          </a:p>
        </p:txBody>
      </p:sp>
      <p:graphicFrame>
        <p:nvGraphicFramePr>
          <p:cNvPr id="19" name="Table 18">
            <a:extLst>
              <a:ext uri="{FF2B5EF4-FFF2-40B4-BE49-F238E27FC236}">
                <a16:creationId xmlns:a16="http://schemas.microsoft.com/office/drawing/2014/main" id="{614DB24D-68F6-4B46-066F-E98ECAC2D0D9}"/>
              </a:ext>
            </a:extLst>
          </p:cNvPr>
          <p:cNvGraphicFramePr>
            <a:graphicFrameLocks noGrp="1"/>
          </p:cNvGraphicFramePr>
          <p:nvPr>
            <p:extLst>
              <p:ext uri="{D42A27DB-BD31-4B8C-83A1-F6EECF244321}">
                <p14:modId xmlns:p14="http://schemas.microsoft.com/office/powerpoint/2010/main" val="3082644063"/>
              </p:ext>
            </p:extLst>
          </p:nvPr>
        </p:nvGraphicFramePr>
        <p:xfrm>
          <a:off x="983432" y="1780532"/>
          <a:ext cx="9793088" cy="1803315"/>
        </p:xfrm>
        <a:graphic>
          <a:graphicData uri="http://schemas.openxmlformats.org/drawingml/2006/table">
            <a:tbl>
              <a:tblPr firstRow="1" bandRow="1">
                <a:tableStyleId>{69CF1AB2-1976-4502-BF36-3FF5EA218861}</a:tableStyleId>
              </a:tblPr>
              <a:tblGrid>
                <a:gridCol w="6157775">
                  <a:extLst>
                    <a:ext uri="{9D8B030D-6E8A-4147-A177-3AD203B41FA5}">
                      <a16:colId xmlns:a16="http://schemas.microsoft.com/office/drawing/2014/main" val="3310001692"/>
                    </a:ext>
                  </a:extLst>
                </a:gridCol>
                <a:gridCol w="3635313">
                  <a:extLst>
                    <a:ext uri="{9D8B030D-6E8A-4147-A177-3AD203B41FA5}">
                      <a16:colId xmlns:a16="http://schemas.microsoft.com/office/drawing/2014/main" val="683398646"/>
                    </a:ext>
                  </a:extLst>
                </a:gridCol>
              </a:tblGrid>
              <a:tr h="601105">
                <a:tc>
                  <a:txBody>
                    <a:bodyPr/>
                    <a:lstStyle/>
                    <a:p>
                      <a:r>
                        <a:rPr lang="nl-BE" sz="1600" b="1" noProof="0" dirty="0"/>
                        <a:t>Niet-voorziene indringing type I – max. 2 bedienden aan het werk</a:t>
                      </a: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nl-BE" sz="1600" b="1" noProof="0" dirty="0"/>
                        <a:t>Minimum 8 seconden</a:t>
                      </a:r>
                    </a:p>
                  </a:txBody>
                  <a:tcPr anchor="ctr"/>
                </a:tc>
                <a:extLst>
                  <a:ext uri="{0D108BD9-81ED-4DB2-BD59-A6C34878D82A}">
                    <a16:rowId xmlns:a16="http://schemas.microsoft.com/office/drawing/2014/main" val="3189263867"/>
                  </a:ext>
                </a:extLst>
              </a:tr>
              <a:tr h="601105">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nl-BE" sz="1600" b="1" noProof="0" dirty="0"/>
                        <a:t>Niet-voorziene indringing type I – meer dan 2 bedienden aan het werk</a:t>
                      </a: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nl-BE" sz="1600" b="1" noProof="0" dirty="0"/>
                        <a:t>Minimum 12 seconden</a:t>
                      </a:r>
                    </a:p>
                  </a:txBody>
                  <a:tcPr anchor="ctr"/>
                </a:tc>
                <a:extLst>
                  <a:ext uri="{0D108BD9-81ED-4DB2-BD59-A6C34878D82A}">
                    <a16:rowId xmlns:a16="http://schemas.microsoft.com/office/drawing/2014/main" val="3048404985"/>
                  </a:ext>
                </a:extLst>
              </a:tr>
              <a:tr h="601105">
                <a:tc>
                  <a:txBody>
                    <a:bodyPr/>
                    <a:lstStyle/>
                    <a:p>
                      <a:r>
                        <a:rPr lang="nl-BE" sz="1600" b="1" noProof="0" dirty="0"/>
                        <a:t>Niet-voorziene indringing type II</a:t>
                      </a: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nl-BE" sz="1600" b="1" noProof="0" dirty="0"/>
                        <a:t>Minimum 15 seconden </a:t>
                      </a:r>
                    </a:p>
                  </a:txBody>
                  <a:tcPr anchor="ctr"/>
                </a:tc>
                <a:extLst>
                  <a:ext uri="{0D108BD9-81ED-4DB2-BD59-A6C34878D82A}">
                    <a16:rowId xmlns:a16="http://schemas.microsoft.com/office/drawing/2014/main" val="2231550534"/>
                  </a:ext>
                </a:extLst>
              </a:tr>
            </a:tbl>
          </a:graphicData>
        </a:graphic>
      </p:graphicFrame>
    </p:spTree>
    <p:extLst>
      <p:ext uri="{BB962C8B-B14F-4D97-AF65-F5344CB8AC3E}">
        <p14:creationId xmlns:p14="http://schemas.microsoft.com/office/powerpoint/2010/main" val="4146052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1199456" y="1052736"/>
            <a:ext cx="9073008" cy="2123111"/>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nl-BE" sz="1100" noProof="0" dirty="0">
              <a:solidFill>
                <a:schemeClr val="accent2"/>
              </a:solidFill>
            </a:endParaRPr>
          </a:p>
          <a:p>
            <a:endParaRPr lang="nl-BE" sz="1100" noProof="0" dirty="0">
              <a:solidFill>
                <a:schemeClr val="accent2"/>
              </a:solidFill>
            </a:endParaRPr>
          </a:p>
          <a:p>
            <a:pPr algn="ctr"/>
            <a:r>
              <a:rPr lang="nl-BE" sz="1400" b="0" i="0" u="none" strike="noStrike" baseline="0" noProof="0" dirty="0">
                <a:latin typeface="+mn-lt"/>
              </a:rPr>
              <a:t>De theoretisch berekende ATWS-aankondigingstijd moet altijd </a:t>
            </a:r>
            <a:r>
              <a:rPr lang="nl-BE" sz="1400" b="1" i="0" u="none" strike="noStrike" baseline="0" noProof="0" dirty="0">
                <a:latin typeface="+mn-lt"/>
              </a:rPr>
              <a:t>groter zijn of gelijk zijn aan de te respecteren minima</a:t>
            </a:r>
            <a:r>
              <a:rPr lang="nl-BE" sz="1400" b="0" i="0" u="none" strike="noStrike" baseline="0" noProof="0" dirty="0">
                <a:latin typeface="+mn-lt"/>
              </a:rPr>
              <a:t>.</a:t>
            </a:r>
          </a:p>
          <a:p>
            <a:pPr algn="ctr"/>
            <a:endParaRPr lang="nl-BE" sz="1400" noProof="0" dirty="0">
              <a:solidFill>
                <a:srgbClr val="FF0000"/>
              </a:solidFill>
              <a:latin typeface="+mn-lt"/>
            </a:endParaRPr>
          </a:p>
          <a:p>
            <a:pPr algn="ctr"/>
            <a:r>
              <a:rPr lang="nl-BE" sz="1400" noProof="0" dirty="0">
                <a:solidFill>
                  <a:srgbClr val="FF0000"/>
                </a:solidFill>
                <a:latin typeface="+mn-lt"/>
              </a:rPr>
              <a:t>In het geval dat de theoretisch berekende ATWS-</a:t>
            </a:r>
            <a:r>
              <a:rPr lang="nl-BE" sz="1400" b="1" noProof="0" dirty="0">
                <a:solidFill>
                  <a:srgbClr val="FF0000"/>
                </a:solidFill>
                <a:latin typeface="+mn-lt"/>
              </a:rPr>
              <a:t>aankondigingstijd</a:t>
            </a:r>
            <a:r>
              <a:rPr lang="nl-BE" sz="1400" noProof="0" dirty="0">
                <a:solidFill>
                  <a:srgbClr val="FF0000"/>
                </a:solidFill>
                <a:latin typeface="+mn-lt"/>
              </a:rPr>
              <a:t> </a:t>
            </a:r>
            <a:r>
              <a:rPr lang="nl-BE" sz="1400" b="1" noProof="0" dirty="0">
                <a:solidFill>
                  <a:srgbClr val="FF0000"/>
                </a:solidFill>
                <a:latin typeface="+mn-lt"/>
              </a:rPr>
              <a:t>minder</a:t>
            </a:r>
            <a:r>
              <a:rPr lang="nl-BE" sz="1400" noProof="0" dirty="0">
                <a:solidFill>
                  <a:srgbClr val="FF0000"/>
                </a:solidFill>
                <a:latin typeface="+mn-lt"/>
              </a:rPr>
              <a:t> is </a:t>
            </a:r>
            <a:r>
              <a:rPr lang="nl-BE" sz="1400" b="1" noProof="0" dirty="0">
                <a:solidFill>
                  <a:srgbClr val="FF0000"/>
                </a:solidFill>
                <a:latin typeface="+mn-lt"/>
              </a:rPr>
              <a:t>dan</a:t>
            </a:r>
            <a:r>
              <a:rPr lang="nl-BE" sz="1400" noProof="0" dirty="0">
                <a:solidFill>
                  <a:srgbClr val="FF0000"/>
                </a:solidFill>
                <a:latin typeface="+mn-lt"/>
              </a:rPr>
              <a:t> de te respecteren minima, </a:t>
            </a:r>
            <a:br>
              <a:rPr lang="nl-BE" sz="1400" noProof="0" dirty="0">
                <a:solidFill>
                  <a:srgbClr val="FF0000"/>
                </a:solidFill>
                <a:latin typeface="+mn-lt"/>
              </a:rPr>
            </a:br>
            <a:r>
              <a:rPr lang="nl-BE" sz="1400" b="1" noProof="0" dirty="0">
                <a:solidFill>
                  <a:srgbClr val="FF0000"/>
                </a:solidFill>
                <a:latin typeface="+mn-lt"/>
              </a:rPr>
              <a:t>moeten deze minima steeds strikt worden toegepast</a:t>
            </a:r>
            <a:r>
              <a:rPr lang="nl-BE" sz="1400" noProof="0" dirty="0">
                <a:solidFill>
                  <a:srgbClr val="FF0000"/>
                </a:solidFill>
                <a:latin typeface="+mn-lt"/>
              </a:rPr>
              <a:t>.</a:t>
            </a:r>
            <a:endParaRPr lang="nl-BE" sz="1100" noProof="0" dirty="0">
              <a:solidFill>
                <a:schemeClr val="accent2"/>
              </a:solidFill>
              <a:latin typeface="+mn-lt"/>
            </a:endParaRPr>
          </a:p>
          <a:p>
            <a:pPr algn="ctr"/>
            <a:endParaRPr lang="nl-BE" sz="1100" noProof="0" dirty="0">
              <a:solidFill>
                <a:schemeClr val="accent2"/>
              </a:solidFill>
            </a:endParaRPr>
          </a:p>
        </p:txBody>
      </p:sp>
      <p:sp>
        <p:nvSpPr>
          <p:cNvPr id="9" name="Rounded Rectangle 12"/>
          <p:cNvSpPr/>
          <p:nvPr/>
        </p:nvSpPr>
        <p:spPr bwMode="auto">
          <a:xfrm>
            <a:off x="2410336" y="3933056"/>
            <a:ext cx="7862128" cy="1728192"/>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defRPr/>
            </a:pPr>
            <a:r>
              <a:rPr lang="nl-BE" sz="1400" noProof="0" dirty="0">
                <a:solidFill>
                  <a:schemeClr val="accent2"/>
                </a:solidFill>
                <a:latin typeface="+mn-lt"/>
              </a:rPr>
              <a:t>Voor de ATWS-aankondigingstijd werd een minimum tijd vastgelegd:</a:t>
            </a:r>
          </a:p>
          <a:p>
            <a:pPr algn="ctr">
              <a:defRPr/>
            </a:pPr>
            <a:endParaRPr lang="nl-BE" sz="1200" noProof="0" dirty="0">
              <a:solidFill>
                <a:schemeClr val="accent2"/>
              </a:solidFill>
              <a:latin typeface="+mn-lt"/>
            </a:endParaRPr>
          </a:p>
          <a:p>
            <a:pPr algn="ctr">
              <a:defRPr/>
            </a:pPr>
            <a:endParaRPr lang="nl-BE" sz="1200" noProof="0" dirty="0">
              <a:latin typeface="+mn-lt"/>
            </a:endParaRPr>
          </a:p>
          <a:p>
            <a:pPr>
              <a:defRPr/>
            </a:pPr>
            <a:endParaRPr lang="nl-BE" sz="1400" noProof="0" dirty="0">
              <a:latin typeface="+mn-lt"/>
            </a:endParaRPr>
          </a:p>
          <a:p>
            <a:pPr algn="just">
              <a:defRPr/>
            </a:pPr>
            <a:endParaRPr lang="nl-BE" sz="1400" noProof="0" dirty="0">
              <a:latin typeface="+mn-lt"/>
            </a:endParaRPr>
          </a:p>
        </p:txBody>
      </p:sp>
      <p:pic>
        <p:nvPicPr>
          <p:cNvPr id="2" name="Picture 1"/>
          <p:cNvPicPr>
            <a:picLocks noChangeAspect="1"/>
          </p:cNvPicPr>
          <p:nvPr/>
        </p:nvPicPr>
        <p:blipFill>
          <a:blip r:embed="rId3"/>
          <a:stretch>
            <a:fillRect/>
          </a:stretch>
        </p:blipFill>
        <p:spPr>
          <a:xfrm>
            <a:off x="1381227" y="3933056"/>
            <a:ext cx="932769" cy="1048603"/>
          </a:xfrm>
          <a:prstGeom prst="rect">
            <a:avLst/>
          </a:prstGeom>
        </p:spPr>
      </p:pic>
      <p:graphicFrame>
        <p:nvGraphicFramePr>
          <p:cNvPr id="4" name="Table 4">
            <a:extLst>
              <a:ext uri="{FF2B5EF4-FFF2-40B4-BE49-F238E27FC236}">
                <a16:creationId xmlns:a16="http://schemas.microsoft.com/office/drawing/2014/main" id="{70C0ED87-C92F-4974-BEC5-E32CB01E7BF4}"/>
              </a:ext>
            </a:extLst>
          </p:cNvPr>
          <p:cNvGraphicFramePr>
            <a:graphicFrameLocks noGrp="1"/>
          </p:cNvGraphicFramePr>
          <p:nvPr>
            <p:extLst>
              <p:ext uri="{D42A27DB-BD31-4B8C-83A1-F6EECF244321}">
                <p14:modId xmlns:p14="http://schemas.microsoft.com/office/powerpoint/2010/main" val="3898981524"/>
              </p:ext>
            </p:extLst>
          </p:nvPr>
        </p:nvGraphicFramePr>
        <p:xfrm>
          <a:off x="3317063" y="4425399"/>
          <a:ext cx="6048673" cy="1112520"/>
        </p:xfrm>
        <a:graphic>
          <a:graphicData uri="http://schemas.openxmlformats.org/drawingml/2006/table">
            <a:tbl>
              <a:tblPr firstRow="1" bandRow="1">
                <a:tableStyleId>{5C22544A-7EE6-4342-B048-85BDC9FD1C3A}</a:tableStyleId>
              </a:tblPr>
              <a:tblGrid>
                <a:gridCol w="4896545">
                  <a:extLst>
                    <a:ext uri="{9D8B030D-6E8A-4147-A177-3AD203B41FA5}">
                      <a16:colId xmlns:a16="http://schemas.microsoft.com/office/drawing/2014/main" val="1859471262"/>
                    </a:ext>
                  </a:extLst>
                </a:gridCol>
                <a:gridCol w="1152128">
                  <a:extLst>
                    <a:ext uri="{9D8B030D-6E8A-4147-A177-3AD203B41FA5}">
                      <a16:colId xmlns:a16="http://schemas.microsoft.com/office/drawing/2014/main" val="943270211"/>
                    </a:ext>
                  </a:extLst>
                </a:gridCol>
              </a:tblGrid>
              <a:tr h="370840">
                <a:tc>
                  <a:txBody>
                    <a:bodyPr/>
                    <a:lstStyle/>
                    <a:p>
                      <a:r>
                        <a:rPr lang="nl-BE" sz="1400" b="0" noProof="0" dirty="0">
                          <a:solidFill>
                            <a:schemeClr val="accent2"/>
                          </a:solidFill>
                        </a:rPr>
                        <a:t>Niet-voorziene indringing type I – max. 2 bedienden</a:t>
                      </a:r>
                    </a:p>
                  </a:txBody>
                  <a:tcPr>
                    <a:lnR w="12700" cmpd="sng">
                      <a:noFill/>
                    </a:lnR>
                    <a:noFill/>
                  </a:tcPr>
                </a:tc>
                <a:tc>
                  <a:txBody>
                    <a:bodyPr/>
                    <a:lstStyle/>
                    <a:p>
                      <a:r>
                        <a:rPr lang="nl-BE" sz="1400" b="0" noProof="0" dirty="0">
                          <a:solidFill>
                            <a:schemeClr val="accent2"/>
                          </a:solidFill>
                        </a:rPr>
                        <a:t>min. </a:t>
                      </a:r>
                      <a:r>
                        <a:rPr lang="nl-BE" sz="1400" b="1" noProof="0" dirty="0">
                          <a:solidFill>
                            <a:schemeClr val="accent2"/>
                          </a:solidFill>
                        </a:rPr>
                        <a:t>8 sec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0968915"/>
                  </a:ext>
                </a:extLst>
              </a:tr>
              <a:tr h="370840">
                <a:tc>
                  <a:txBody>
                    <a:bodyPr/>
                    <a:lstStyle/>
                    <a:p>
                      <a:r>
                        <a:rPr lang="nl-BE" sz="1400" b="0" noProof="0" dirty="0">
                          <a:solidFill>
                            <a:schemeClr val="accent2"/>
                          </a:solidFill>
                        </a:rPr>
                        <a:t>Niet-voorziene indringing </a:t>
                      </a:r>
                      <a:r>
                        <a:rPr lang="nl-BE" sz="1400" noProof="0" dirty="0">
                          <a:solidFill>
                            <a:schemeClr val="accent2"/>
                          </a:solidFill>
                        </a:rPr>
                        <a:t> type I – meer dan 2 bedienden</a:t>
                      </a:r>
                    </a:p>
                  </a:txBody>
                  <a:tcPr>
                    <a:lnR w="12700" cmpd="sng">
                      <a:noFill/>
                    </a:lnR>
                    <a:lnB w="12700" cmpd="sng">
                      <a:noFill/>
                    </a:lnB>
                    <a:noFill/>
                  </a:tcPr>
                </a:tc>
                <a:tc>
                  <a:txBody>
                    <a:bodyPr/>
                    <a:lstStyle/>
                    <a:p>
                      <a:r>
                        <a:rPr lang="nl-BE" sz="1400" noProof="0" dirty="0">
                          <a:solidFill>
                            <a:schemeClr val="accent2"/>
                          </a:solidFill>
                        </a:rPr>
                        <a:t>min. </a:t>
                      </a:r>
                      <a:r>
                        <a:rPr lang="nl-BE" sz="1400" b="1" noProof="0" dirty="0">
                          <a:solidFill>
                            <a:schemeClr val="accent2"/>
                          </a:solidFill>
                        </a:rPr>
                        <a:t>12 sec</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4978252"/>
                  </a:ext>
                </a:extLst>
              </a:tr>
              <a:tr h="370840">
                <a:tc>
                  <a:txBody>
                    <a:bodyPr/>
                    <a:lstStyle/>
                    <a:p>
                      <a:r>
                        <a:rPr lang="nl-BE" sz="1400" b="0" noProof="0" dirty="0">
                          <a:solidFill>
                            <a:schemeClr val="accent2"/>
                          </a:solidFill>
                        </a:rPr>
                        <a:t>Niet-voorziene indringing </a:t>
                      </a:r>
                      <a:r>
                        <a:rPr lang="nl-BE" sz="1400" noProof="0" dirty="0">
                          <a:solidFill>
                            <a:schemeClr val="accent2"/>
                          </a:solidFill>
                        </a:rPr>
                        <a:t> type II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BE" sz="1400" noProof="0" dirty="0">
                          <a:solidFill>
                            <a:schemeClr val="accent2"/>
                          </a:solidFill>
                        </a:rPr>
                        <a:t>min. </a:t>
                      </a:r>
                      <a:r>
                        <a:rPr lang="nl-BE" sz="1400" b="1" noProof="0" dirty="0">
                          <a:solidFill>
                            <a:schemeClr val="accent2"/>
                          </a:solidFill>
                        </a:rPr>
                        <a:t>15 sec</a:t>
                      </a:r>
                    </a:p>
                  </a:txBody>
                  <a:tcPr>
                    <a:lnL w="12700" cmpd="sng">
                      <a:noFill/>
                    </a:lnL>
                    <a:lnT w="12700" cmpd="sng">
                      <a:noFill/>
                    </a:lnT>
                    <a:noFill/>
                  </a:tcPr>
                </a:tc>
                <a:extLst>
                  <a:ext uri="{0D108BD9-81ED-4DB2-BD59-A6C34878D82A}">
                    <a16:rowId xmlns:a16="http://schemas.microsoft.com/office/drawing/2014/main" val="134996120"/>
                  </a:ext>
                </a:extLst>
              </a:tr>
            </a:tbl>
          </a:graphicData>
        </a:graphic>
      </p:graphicFrame>
      <p:sp>
        <p:nvSpPr>
          <p:cNvPr id="8" name="Text Placeholder 2">
            <a:extLst>
              <a:ext uri="{FF2B5EF4-FFF2-40B4-BE49-F238E27FC236}">
                <a16:creationId xmlns:a16="http://schemas.microsoft.com/office/drawing/2014/main" id="{2018468A-D409-45C8-B27E-FC7590D0677E}"/>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000" b="1" kern="0" noProof="0" dirty="0">
                <a:solidFill>
                  <a:srgbClr val="0070C0"/>
                </a:solidFill>
              </a:rPr>
              <a:t>ATWS-Aankondigingstijd: de te respecteren minima</a:t>
            </a:r>
            <a:endParaRPr lang="nl-BE" sz="2000" b="1" kern="0" noProof="0" dirty="0">
              <a:solidFill>
                <a:srgbClr val="0070C0"/>
              </a:solidFill>
              <a:ea typeface="+mj-ea"/>
              <a:cs typeface="+mj-cs"/>
            </a:endParaRPr>
          </a:p>
        </p:txBody>
      </p:sp>
      <p:sp>
        <p:nvSpPr>
          <p:cNvPr id="7" name="Espace réservé du texte 6">
            <a:extLst>
              <a:ext uri="{FF2B5EF4-FFF2-40B4-BE49-F238E27FC236}">
                <a16:creationId xmlns:a16="http://schemas.microsoft.com/office/drawing/2014/main" id="{ED6836A2-7000-4668-9F5A-2BCEA4C4A95A}"/>
              </a:ext>
            </a:extLst>
          </p:cNvPr>
          <p:cNvSpPr>
            <a:spLocks noGrp="1"/>
          </p:cNvSpPr>
          <p:nvPr>
            <p:ph type="body" sz="quarter" idx="18"/>
          </p:nvPr>
        </p:nvSpPr>
        <p:spPr/>
        <p:txBody>
          <a:bodyPr/>
          <a:lstStyle/>
          <a:p>
            <a:r>
              <a:rPr lang="nl-BE" noProof="0" dirty="0"/>
              <a:t>2. Opstellen van het aankondigingssysteem</a:t>
            </a:r>
          </a:p>
        </p:txBody>
      </p:sp>
    </p:spTree>
    <p:extLst>
      <p:ext uri="{BB962C8B-B14F-4D97-AF65-F5344CB8AC3E}">
        <p14:creationId xmlns:p14="http://schemas.microsoft.com/office/powerpoint/2010/main" val="256552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2"/>
          <p:cNvSpPr/>
          <p:nvPr/>
        </p:nvSpPr>
        <p:spPr bwMode="auto">
          <a:xfrm>
            <a:off x="1055440" y="1628800"/>
            <a:ext cx="6418306" cy="1224136"/>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nl-BE" sz="1600" b="1" noProof="0" dirty="0">
                <a:solidFill>
                  <a:schemeClr val="accent2"/>
                </a:solidFill>
                <a:latin typeface="Calibri "/>
              </a:rPr>
              <a:t>De ATWS-aankondigingsafstand </a:t>
            </a:r>
            <a:r>
              <a:rPr lang="nl-BE" sz="1600" noProof="0" dirty="0">
                <a:solidFill>
                  <a:schemeClr val="accent2"/>
                </a:solidFill>
                <a:latin typeface="Calibri "/>
              </a:rPr>
              <a:t>is, tegenover de ATWS-waarschuwingszone (werfzone), de minimale afstand waarop de komst van een beweging moet worden gedetecteerd om elk risico op indringing tijdig te kunnen        stoppen.</a:t>
            </a:r>
          </a:p>
          <a:p>
            <a:pPr algn="just">
              <a:defRPr/>
            </a:pPr>
            <a:endParaRPr lang="nl-BE" sz="1600" noProof="0" dirty="0"/>
          </a:p>
        </p:txBody>
      </p:sp>
      <p:pic>
        <p:nvPicPr>
          <p:cNvPr id="9" name="Object 3"/>
          <p:cNvPicPr>
            <a:picLocks noChangeArrowheads="1"/>
          </p:cNvPicPr>
          <p:nvPr/>
        </p:nvPicPr>
        <p:blipFill>
          <a:blip r:embed="rId2" cstate="email">
            <a:extLst>
              <a:ext uri="{28A0092B-C50C-407E-A947-70E740481C1C}">
                <a14:useLocalDpi xmlns:a14="http://schemas.microsoft.com/office/drawing/2010/main"/>
              </a:ext>
            </a:extLst>
          </a:blip>
          <a:srcRect l="-24509" t="-18781" r="-26208" b="-5528"/>
          <a:stretch>
            <a:fillRect/>
          </a:stretch>
        </p:blipFill>
        <p:spPr bwMode="auto">
          <a:xfrm rot="21178767">
            <a:off x="669337" y="817200"/>
            <a:ext cx="3527203" cy="2057611"/>
          </a:xfrm>
          <a:prstGeom prst="rect">
            <a:avLst/>
          </a:prstGeom>
          <a:noFill/>
          <a:ln w="9525">
            <a:noFill/>
            <a:miter lim="800000"/>
            <a:headEnd/>
            <a:tailEnd/>
          </a:ln>
        </p:spPr>
      </p:pic>
      <p:sp>
        <p:nvSpPr>
          <p:cNvPr id="11" name="Afgeronde rechthoek 14"/>
          <p:cNvSpPr/>
          <p:nvPr/>
        </p:nvSpPr>
        <p:spPr bwMode="auto">
          <a:xfrm>
            <a:off x="1055440" y="5085184"/>
            <a:ext cx="6984775" cy="504056"/>
          </a:xfrm>
          <a:prstGeom prst="roundRect">
            <a:avLst/>
          </a:prstGeom>
          <a:noFill/>
          <a:ln w="12700" cap="flat" cmpd="sng" algn="ctr">
            <a:solidFill>
              <a:srgbClr val="0070C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spc="-20" noProof="0" dirty="0">
                <a:solidFill>
                  <a:schemeClr val="accent2"/>
                </a:solidFill>
              </a:rPr>
              <a:t>De ATWS-aankondigingsafstand garandeert dat het basisprincipe wordt gerespecteerd.</a:t>
            </a:r>
            <a:endParaRPr lang="nl-BE" sz="1200" i="1" spc="-20" noProof="0" dirty="0">
              <a:solidFill>
                <a:schemeClr val="accent2"/>
              </a:solidFill>
            </a:endParaRPr>
          </a:p>
        </p:txBody>
      </p:sp>
      <p:grpSp>
        <p:nvGrpSpPr>
          <p:cNvPr id="13" name="Group 12"/>
          <p:cNvGrpSpPr/>
          <p:nvPr/>
        </p:nvGrpSpPr>
        <p:grpSpPr>
          <a:xfrm>
            <a:off x="6960096" y="908720"/>
            <a:ext cx="4746788" cy="4787538"/>
            <a:chOff x="7035425" y="1237907"/>
            <a:chExt cx="4746788" cy="4787538"/>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874" y="1270219"/>
              <a:ext cx="3076339" cy="4755226"/>
            </a:xfrm>
            <a:prstGeom prst="rect">
              <a:avLst/>
            </a:prstGeom>
          </p:spPr>
        </p:pic>
        <p:pic>
          <p:nvPicPr>
            <p:cNvPr id="15" name="Picture 14"/>
            <p:cNvPicPr>
              <a:picLocks noChangeAspect="1"/>
            </p:cNvPicPr>
            <p:nvPr/>
          </p:nvPicPr>
          <p:blipFill>
            <a:blip r:embed="rId4"/>
            <a:stretch>
              <a:fillRect/>
            </a:stretch>
          </p:blipFill>
          <p:spPr>
            <a:xfrm>
              <a:off x="7035425" y="1237907"/>
              <a:ext cx="1670449" cy="648071"/>
            </a:xfrm>
            <a:prstGeom prst="rect">
              <a:avLst/>
            </a:prstGeom>
          </p:spPr>
        </p:pic>
      </p:grpSp>
      <p:sp>
        <p:nvSpPr>
          <p:cNvPr id="4" name="Espace réservé du texte 3">
            <a:extLst>
              <a:ext uri="{FF2B5EF4-FFF2-40B4-BE49-F238E27FC236}">
                <a16:creationId xmlns:a16="http://schemas.microsoft.com/office/drawing/2014/main" id="{5D402514-FEBB-4CD9-A763-38F2C26E8C30}"/>
              </a:ext>
            </a:extLst>
          </p:cNvPr>
          <p:cNvSpPr>
            <a:spLocks noGrp="1"/>
          </p:cNvSpPr>
          <p:nvPr>
            <p:ph type="body" sz="quarter" idx="18"/>
          </p:nvPr>
        </p:nvSpPr>
        <p:spPr/>
        <p:txBody>
          <a:bodyPr/>
          <a:lstStyle/>
          <a:p>
            <a:r>
              <a:rPr lang="nl-BE" noProof="0" dirty="0"/>
              <a:t>2. Opstellen van het aankondigingssysteem</a:t>
            </a:r>
          </a:p>
        </p:txBody>
      </p:sp>
      <p:sp>
        <p:nvSpPr>
          <p:cNvPr id="16" name="Text Placeholder 2">
            <a:extLst>
              <a:ext uri="{FF2B5EF4-FFF2-40B4-BE49-F238E27FC236}">
                <a16:creationId xmlns:a16="http://schemas.microsoft.com/office/drawing/2014/main" id="{CB3304B5-9A2C-4817-B08B-7DAADA0856AE}"/>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000" b="1" kern="0" noProof="0" dirty="0">
                <a:solidFill>
                  <a:srgbClr val="0070C0"/>
                </a:solidFill>
              </a:rPr>
              <a:t>ATWS-Aankondigingsafstand</a:t>
            </a:r>
            <a:endParaRPr lang="nl-BE" sz="2000" b="1" kern="0" noProof="0" dirty="0">
              <a:solidFill>
                <a:srgbClr val="0070C0"/>
              </a:solidFill>
              <a:ea typeface="+mj-ea"/>
              <a:cs typeface="+mj-cs"/>
            </a:endParaRPr>
          </a:p>
        </p:txBody>
      </p:sp>
      <p:pic>
        <p:nvPicPr>
          <p:cNvPr id="2" name="Afbeelding 1">
            <a:extLst>
              <a:ext uri="{FF2B5EF4-FFF2-40B4-BE49-F238E27FC236}">
                <a16:creationId xmlns:a16="http://schemas.microsoft.com/office/drawing/2014/main" id="{73E36CB5-204B-5D74-CBF3-B9523E03C550}"/>
              </a:ext>
            </a:extLst>
          </p:cNvPr>
          <p:cNvPicPr>
            <a:picLocks noChangeAspect="1"/>
          </p:cNvPicPr>
          <p:nvPr/>
        </p:nvPicPr>
        <p:blipFill>
          <a:blip r:embed="rId5"/>
          <a:stretch>
            <a:fillRect/>
          </a:stretch>
        </p:blipFill>
        <p:spPr>
          <a:xfrm>
            <a:off x="8904312" y="1539964"/>
            <a:ext cx="2080526" cy="436169"/>
          </a:xfrm>
          <a:prstGeom prst="rect">
            <a:avLst/>
          </a:prstGeom>
        </p:spPr>
      </p:pic>
    </p:spTree>
    <p:extLst>
      <p:ext uri="{BB962C8B-B14F-4D97-AF65-F5344CB8AC3E}">
        <p14:creationId xmlns:p14="http://schemas.microsoft.com/office/powerpoint/2010/main" val="399775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968303" y="1532539"/>
            <a:ext cx="1527288" cy="1275737"/>
          </a:xfrm>
          <a:prstGeom prst="rect">
            <a:avLst/>
          </a:prstGeom>
          <a:solidFill>
            <a:srgbClr val="FF9999"/>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nl-BE" sz="1100" b="1" noProof="0" dirty="0"/>
          </a:p>
          <a:p>
            <a:pPr algn="ctr"/>
            <a:r>
              <a:rPr lang="nl-BE" sz="1100" b="1" noProof="0" dirty="0"/>
              <a:t>ATWS-AANKONDIGINGS-AFSTAND </a:t>
            </a:r>
          </a:p>
          <a:p>
            <a:pPr algn="ctr"/>
            <a:endParaRPr lang="nl-BE" sz="1100" b="1" noProof="0" dirty="0">
              <a:solidFill>
                <a:schemeClr val="bg1">
                  <a:lumMod val="50000"/>
                </a:schemeClr>
              </a:solidFill>
            </a:endParaRPr>
          </a:p>
          <a:p>
            <a:pPr algn="ctr"/>
            <a:r>
              <a:rPr lang="nl-BE" sz="1100" b="1" noProof="0" dirty="0">
                <a:solidFill>
                  <a:schemeClr val="bg1">
                    <a:lumMod val="50000"/>
                  </a:schemeClr>
                </a:solidFill>
              </a:rPr>
              <a:t>[m]</a:t>
            </a:r>
          </a:p>
        </p:txBody>
      </p:sp>
      <p:grpSp>
        <p:nvGrpSpPr>
          <p:cNvPr id="12" name="Group 11"/>
          <p:cNvGrpSpPr/>
          <p:nvPr/>
        </p:nvGrpSpPr>
        <p:grpSpPr>
          <a:xfrm>
            <a:off x="3964181" y="1541716"/>
            <a:ext cx="1711995" cy="1266560"/>
            <a:chOff x="2502586" y="1189363"/>
            <a:chExt cx="1711995" cy="1117146"/>
          </a:xfrm>
        </p:grpSpPr>
        <p:sp>
          <p:nvSpPr>
            <p:cNvPr id="13" name="Rectangle 12"/>
            <p:cNvSpPr/>
            <p:nvPr/>
          </p:nvSpPr>
          <p:spPr bwMode="auto">
            <a:xfrm>
              <a:off x="2594941" y="1189490"/>
              <a:ext cx="1527287" cy="1117019"/>
            </a:xfrm>
            <a:prstGeom prst="rect">
              <a:avLst/>
            </a:prstGeom>
            <a:solidFill>
              <a:schemeClr val="bg2">
                <a:lumMod val="90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nl-BE" sz="1100" b="1" noProof="0" dirty="0">
                <a:solidFill>
                  <a:schemeClr val="bg1">
                    <a:lumMod val="50000"/>
                  </a:schemeClr>
                </a:solidFill>
              </a:endParaRPr>
            </a:p>
          </p:txBody>
        </p:sp>
        <p:sp>
          <p:nvSpPr>
            <p:cNvPr id="15" name="TextBox 14"/>
            <p:cNvSpPr txBox="1"/>
            <p:nvPr/>
          </p:nvSpPr>
          <p:spPr>
            <a:xfrm>
              <a:off x="2502586" y="1189363"/>
              <a:ext cx="1711995" cy="529363"/>
            </a:xfrm>
            <a:prstGeom prst="rect">
              <a:avLst/>
            </a:prstGeom>
            <a:noFill/>
          </p:spPr>
          <p:txBody>
            <a:bodyPr wrap="square" rtlCol="0">
              <a:spAutoFit/>
            </a:bodyPr>
            <a:lstStyle/>
            <a:p>
              <a:pPr algn="ctr"/>
              <a:r>
                <a:rPr lang="nl-BE" sz="1100" b="1" noProof="0" dirty="0"/>
                <a:t>ATWS-AANKONDIGINGSTIJD</a:t>
              </a:r>
              <a:r>
                <a:rPr lang="nl-BE" sz="1100" b="1" noProof="0" dirty="0">
                  <a:solidFill>
                    <a:schemeClr val="bg1">
                      <a:lumMod val="50000"/>
                    </a:schemeClr>
                  </a:solidFill>
                </a:rPr>
                <a:t>[sec]</a:t>
              </a:r>
              <a:endParaRPr lang="nl-BE" b="1" noProof="0" dirty="0">
                <a:solidFill>
                  <a:schemeClr val="bg1">
                    <a:lumMod val="50000"/>
                  </a:schemeClr>
                </a:solidFill>
              </a:endParaRPr>
            </a:p>
          </p:txBody>
        </p:sp>
      </p:grpSp>
      <p:sp>
        <p:nvSpPr>
          <p:cNvPr id="24" name="Rectangle 23"/>
          <p:cNvSpPr/>
          <p:nvPr/>
        </p:nvSpPr>
        <p:spPr bwMode="auto">
          <a:xfrm>
            <a:off x="6144766" y="1503242"/>
            <a:ext cx="2471514" cy="1305033"/>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nl-BE" sz="1100" b="1" noProof="0" dirty="0"/>
              <a:t>Maximaal toegelaten snelheid tussen de twee detectiepunten</a:t>
            </a:r>
          </a:p>
          <a:p>
            <a:pPr algn="ctr"/>
            <a:r>
              <a:rPr lang="nl-BE" sz="1100" b="1" noProof="0" dirty="0">
                <a:solidFill>
                  <a:schemeClr val="bg1">
                    <a:lumMod val="50000"/>
                  </a:schemeClr>
                </a:solidFill>
              </a:rPr>
              <a:t>[m/sec]</a:t>
            </a:r>
          </a:p>
          <a:p>
            <a:pPr algn="ctr"/>
            <a:endParaRPr lang="nl-BE" sz="1100" b="1" noProof="0" dirty="0">
              <a:solidFill>
                <a:schemeClr val="bg1">
                  <a:lumMod val="50000"/>
                </a:schemeClr>
              </a:solidFill>
            </a:endParaRPr>
          </a:p>
          <a:p>
            <a:pPr algn="ctr"/>
            <a:r>
              <a:rPr lang="nl-BE" sz="2000" b="1" noProof="0" dirty="0"/>
              <a:t>V</a:t>
            </a:r>
            <a:r>
              <a:rPr lang="nl-BE" sz="1100" b="1" noProof="0" dirty="0"/>
              <a:t>max</a:t>
            </a:r>
          </a:p>
        </p:txBody>
      </p:sp>
      <p:sp>
        <p:nvSpPr>
          <p:cNvPr id="25" name="TextBox 24"/>
          <p:cNvSpPr txBox="1"/>
          <p:nvPr/>
        </p:nvSpPr>
        <p:spPr>
          <a:xfrm>
            <a:off x="3480470" y="1503244"/>
            <a:ext cx="576064" cy="338554"/>
          </a:xfrm>
          <a:prstGeom prst="rect">
            <a:avLst/>
          </a:prstGeom>
          <a:noFill/>
        </p:spPr>
        <p:txBody>
          <a:bodyPr wrap="square" rtlCol="0">
            <a:spAutoFit/>
          </a:bodyPr>
          <a:lstStyle/>
          <a:p>
            <a:pPr algn="ctr"/>
            <a:r>
              <a:rPr lang="nl-BE" sz="1600" noProof="0" dirty="0"/>
              <a:t>=</a:t>
            </a:r>
          </a:p>
        </p:txBody>
      </p:sp>
      <p:sp>
        <p:nvSpPr>
          <p:cNvPr id="26" name="TextBox 25"/>
          <p:cNvSpPr txBox="1"/>
          <p:nvPr/>
        </p:nvSpPr>
        <p:spPr>
          <a:xfrm>
            <a:off x="5568702" y="1503244"/>
            <a:ext cx="576064" cy="338554"/>
          </a:xfrm>
          <a:prstGeom prst="rect">
            <a:avLst/>
          </a:prstGeom>
          <a:noFill/>
        </p:spPr>
        <p:txBody>
          <a:bodyPr wrap="square" rtlCol="0">
            <a:spAutoFit/>
          </a:bodyPr>
          <a:lstStyle/>
          <a:p>
            <a:pPr algn="ctr"/>
            <a:r>
              <a:rPr lang="nl-BE" sz="1600" noProof="0" dirty="0"/>
              <a:t>x</a:t>
            </a:r>
          </a:p>
        </p:txBody>
      </p:sp>
      <p:sp>
        <p:nvSpPr>
          <p:cNvPr id="43" name="Rounded Rectangle 12"/>
          <p:cNvSpPr/>
          <p:nvPr/>
        </p:nvSpPr>
        <p:spPr bwMode="auto">
          <a:xfrm>
            <a:off x="1775520" y="3717032"/>
            <a:ext cx="7488832" cy="1224135"/>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nl-BE" sz="1600" noProof="0" dirty="0">
                <a:solidFill>
                  <a:schemeClr val="accent2"/>
                </a:solidFill>
                <a:latin typeface="+mn-lt"/>
              </a:rPr>
              <a:t>Deze afstand is gelijk aan de ATWS-aankondigingstijd (uitgedrukt in seconden), vermenigvuldigd met de maximaal toegelaten snelheid tussen de twee detectiepunten (uitgedrukt in meter per seconde) – </a:t>
            </a:r>
            <a:r>
              <a:rPr lang="nl-BE" sz="1600" b="1" noProof="0" dirty="0">
                <a:solidFill>
                  <a:schemeClr val="accent2"/>
                </a:solidFill>
                <a:latin typeface="+mn-lt"/>
              </a:rPr>
              <a:t>zonder</a:t>
            </a:r>
            <a:r>
              <a:rPr lang="nl-BE" sz="1600" noProof="0" dirty="0">
                <a:solidFill>
                  <a:schemeClr val="accent2"/>
                </a:solidFill>
                <a:latin typeface="+mn-lt"/>
              </a:rPr>
              <a:t> rekening te houden met een tijdelijke snelheidsbeperking.</a:t>
            </a:r>
            <a:endParaRPr lang="nl-BE" sz="1600" noProof="0" dirty="0"/>
          </a:p>
        </p:txBody>
      </p:sp>
      <p:sp>
        <p:nvSpPr>
          <p:cNvPr id="28" name="Text Placeholder 2">
            <a:extLst>
              <a:ext uri="{FF2B5EF4-FFF2-40B4-BE49-F238E27FC236}">
                <a16:creationId xmlns:a16="http://schemas.microsoft.com/office/drawing/2014/main" id="{1462A040-3625-4CC7-A2F9-57C9C8240EC6}"/>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000" b="1" kern="0" noProof="0" dirty="0">
                <a:solidFill>
                  <a:srgbClr val="0070C0"/>
                </a:solidFill>
              </a:rPr>
              <a:t>Verband tussen de ATWS-aankondigingstijd en de ATWS-aankondigingsafstand</a:t>
            </a:r>
            <a:endParaRPr lang="nl-BE" sz="2000" b="1" kern="0" noProof="0" dirty="0">
              <a:solidFill>
                <a:srgbClr val="0070C0"/>
              </a:solidFill>
              <a:ea typeface="+mj-ea"/>
              <a:cs typeface="+mj-cs"/>
            </a:endParaRPr>
          </a:p>
        </p:txBody>
      </p:sp>
      <p:pic>
        <p:nvPicPr>
          <p:cNvPr id="2" name="Picture 8">
            <a:extLst>
              <a:ext uri="{FF2B5EF4-FFF2-40B4-BE49-F238E27FC236}">
                <a16:creationId xmlns:a16="http://schemas.microsoft.com/office/drawing/2014/main" id="{BE23FC96-C26F-2CAA-1C27-6897D5EB227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2727" b="98384" l="9664" r="89916">
                        <a14:foregroundMark x1="61904" y1="82222" x2="70588" y2="82424"/>
                        <a14:foregroundMark x1="53221" y1="82020" x2="61904" y2="82222"/>
                        <a14:foregroundMark x1="44538" y1="81818" x2="53221" y2="82020"/>
                        <a14:foregroundMark x1="71001" y1="94747" x2="71008" y2="94949"/>
                        <a14:foregroundMark x1="70677" y1="85051" x2="71001" y2="94747"/>
                        <a14:foregroundMark x1="70670" y1="84848" x2="70677" y2="85051"/>
                        <a14:foregroundMark x1="70663" y1="84646" x2="70670" y2="84848"/>
                        <a14:foregroundMark x1="70656" y1="84444" x2="70663" y2="84646"/>
                        <a14:foregroundMark x1="70649" y1="84242" x2="70656" y2="84444"/>
                        <a14:foregroundMark x1="70636" y1="83838" x2="70649" y2="84242"/>
                        <a14:foregroundMark x1="70629" y1="83636" x2="70636" y2="83838"/>
                        <a14:foregroundMark x1="70622" y1="83434" x2="70629" y2="83636"/>
                        <a14:foregroundMark x1="70615" y1="83232" x2="70622" y2="83434"/>
                        <a14:foregroundMark x1="70602" y1="82828" x2="70615" y2="83232"/>
                        <a14:foregroundMark x1="70588" y1="82424" x2="70602" y2="82828"/>
                        <a14:foregroundMark x1="53848" y1="96219" x2="50906" y2="96437"/>
                        <a14:foregroundMark x1="71008" y1="94949" x2="53858" y2="96218"/>
                        <a14:foregroundMark x1="55639" y1="86245" x2="55882" y2="85859"/>
                        <a14:foregroundMark x1="53994" y1="88866" x2="55010" y2="87249"/>
                        <a14:foregroundMark x1="49831" y1="95498" x2="52054" y2="91956"/>
                        <a14:foregroundMark x1="47637" y1="95109" x2="47397" y2="95378"/>
                        <a14:foregroundMark x1="54723" y1="87160" x2="53473" y2="88562"/>
                        <a14:foregroundMark x1="55882" y1="85859" x2="55560" y2="86221"/>
                        <a14:foregroundMark x1="43010" y1="85051" x2="42857" y2="84646"/>
                        <a14:foregroundMark x1="43086" y1="85253" x2="43010" y2="85051"/>
                        <a14:foregroundMark x1="44287" y1="88429" x2="43086" y2="85253"/>
                        <a14:foregroundMark x1="43909" y1="93748" x2="44118" y2="95556"/>
                        <a14:foregroundMark x1="42927" y1="85253" x2="43331" y2="88746"/>
                        <a14:foregroundMark x1="42904" y1="85051" x2="42927" y2="85253"/>
                        <a14:foregroundMark x1="42857" y1="84646" x2="42904" y2="85051"/>
                        <a14:foregroundMark x1="55177" y1="88909" x2="56944" y2="87847"/>
                        <a14:foregroundMark x1="54630" y1="89238" x2="54748" y2="89167"/>
                        <a14:foregroundMark x1="44118" y1="95556" x2="46085" y2="94374"/>
                        <a14:foregroundMark x1="56744" y1="79394" x2="56723" y2="79192"/>
                        <a14:foregroundMark x1="56785" y1="79798" x2="56744" y2="79394"/>
                        <a14:foregroundMark x1="56887" y1="80808" x2="56785" y2="79798"/>
                        <a14:foregroundMark x1="56969" y1="81616" x2="56887" y2="80808"/>
                        <a14:foregroundMark x1="56989" y1="81818" x2="56969" y2="81616"/>
                        <a14:foregroundMark x1="57010" y1="82020" x2="56989" y2="81818"/>
                        <a14:foregroundMark x1="57030" y1="82222" x2="57010" y2="82020"/>
                        <a14:foregroundMark x1="57497" y1="86820" x2="57030" y2="82222"/>
                        <a14:foregroundMark x1="55042" y1="82828" x2="40756" y2="90303"/>
                        <a14:foregroundMark x1="40756" y1="90303" x2="57563" y2="98384"/>
                        <a14:foregroundMark x1="57563" y1="98384" x2="57143" y2="88283"/>
                        <a14:backgroundMark x1="51549" y1="90668" x2="51681" y2="90303"/>
                        <a14:backgroundMark x1="53194" y1="91459" x2="53361" y2="91111"/>
                        <a14:backgroundMark x1="51681" y1="90732" x2="51681" y2="89697"/>
                        <a14:backgroundMark x1="51360" y1="90577" x2="51681" y2="90303"/>
                        <a14:backgroundMark x1="53361" y1="89899" x2="55042" y2="91111"/>
                        <a14:backgroundMark x1="71008" y1="94747" x2="71008" y2="94747"/>
                        <a14:backgroundMark x1="71008" y1="94949" x2="71008" y2="94949"/>
                        <a14:backgroundMark x1="42857" y1="84242" x2="42857" y2="84242"/>
                        <a14:backgroundMark x1="42857" y1="84646" x2="42857" y2="84646"/>
                        <a14:backgroundMark x1="42437" y1="85253" x2="42437" y2="85253"/>
                        <a14:backgroundMark x1="42857" y1="85051" x2="42857" y2="85051"/>
                        <a14:backgroundMark x1="47479" y1="81414" x2="47479" y2="81414"/>
                        <a14:backgroundMark x1="47899" y1="81818" x2="47899" y2="81818"/>
                        <a14:backgroundMark x1="47899" y1="82424" x2="47899" y2="82424"/>
                        <a14:backgroundMark x1="48739" y1="82424" x2="48739" y2="82424"/>
                        <a14:backgroundMark x1="49160" y1="81818" x2="49160" y2="81818"/>
                        <a14:backgroundMark x1="47899" y1="81818" x2="47899" y2="81818"/>
                        <a14:backgroundMark x1="48319" y1="81818" x2="48319" y2="81818"/>
                        <a14:backgroundMark x1="49580" y1="82222" x2="49580" y2="82222"/>
                        <a14:backgroundMark x1="51261" y1="81818" x2="51261" y2="81818"/>
                        <a14:backgroundMark x1="52101" y1="81616" x2="52101" y2="81616"/>
                        <a14:backgroundMark x1="53782" y1="81616" x2="53782" y2="81616"/>
                        <a14:backgroundMark x1="50420" y1="82020" x2="50420" y2="82020"/>
                        <a14:backgroundMark x1="61345" y1="81818" x2="61345" y2="81818"/>
                        <a14:backgroundMark x1="62185" y1="81818" x2="62185" y2="81818"/>
                        <a14:backgroundMark x1="63025" y1="82020" x2="63025" y2="82020"/>
                        <a14:backgroundMark x1="63866" y1="82222" x2="63866" y2="82222"/>
                        <a14:backgroundMark x1="64706" y1="82222" x2="64706" y2="82222"/>
                        <a14:backgroundMark x1="65546" y1="82020" x2="65546" y2="82020"/>
                        <a14:backgroundMark x1="66387" y1="82222" x2="66387" y2="82222"/>
                        <a14:backgroundMark x1="70588" y1="82424" x2="70588" y2="82424"/>
                        <a14:backgroundMark x1="68487" y1="83636" x2="68487" y2="83636"/>
                        <a14:backgroundMark x1="70168" y1="83636" x2="70168" y2="83636"/>
                        <a14:backgroundMark x1="70588" y1="83232" x2="70588" y2="83232"/>
                        <a14:backgroundMark x1="70588" y1="82828" x2="70588" y2="82828"/>
                        <a14:backgroundMark x1="70168" y1="84242" x2="70168" y2="84242"/>
                        <a14:backgroundMark x1="70588" y1="84646" x2="70588" y2="84646"/>
                        <a14:backgroundMark x1="71008" y1="85051" x2="71008" y2="85051"/>
                        <a14:backgroundMark x1="71008" y1="84444" x2="71008" y2="84444"/>
                        <a14:backgroundMark x1="71008" y1="83434" x2="71008" y2="83434"/>
                        <a14:backgroundMark x1="71008" y1="82828" x2="71008" y2="82828"/>
                        <a14:backgroundMark x1="71008" y1="83838" x2="71008" y2="83838"/>
                        <a14:backgroundMark x1="71429" y1="84848" x2="71429" y2="84848"/>
                        <a14:backgroundMark x1="50420" y1="98384" x2="50420" y2="98384"/>
                        <a14:backgroundMark x1="51261" y1="98586" x2="51261" y2="98586"/>
                        <a14:backgroundMark x1="57983" y1="98990" x2="57983" y2="98990"/>
                        <a14:backgroundMark x1="56723" y1="98990" x2="56723" y2="98990"/>
                        <a14:backgroundMark x1="57143" y1="98788" x2="57143" y2="98788"/>
                        <a14:backgroundMark x1="54622" y1="80808" x2="54622" y2="80808"/>
                        <a14:backgroundMark x1="54202" y1="79798" x2="54202" y2="79798"/>
                        <a14:backgroundMark x1="54622" y1="79394" x2="54622" y2="79394"/>
                        <a14:backgroundMark x1="55462" y1="78990" x2="55462" y2="78990"/>
                        <a14:backgroundMark x1="56303" y1="78788" x2="56303" y2="78788"/>
                        <a14:backgroundMark x1="57563" y1="78990" x2="57563" y2="78990"/>
                      </a14:backgroundRemoval>
                    </a14:imgEffect>
                  </a14:imgLayer>
                </a14:imgProps>
              </a:ext>
              <a:ext uri="{28A0092B-C50C-407E-A947-70E740481C1C}">
                <a14:useLocalDpi xmlns:a14="http://schemas.microsoft.com/office/drawing/2010/main" val="0"/>
              </a:ext>
            </a:extLst>
          </a:blip>
          <a:srcRect l="36492" t="74838" r="22843"/>
          <a:stretch/>
        </p:blipFill>
        <p:spPr>
          <a:xfrm>
            <a:off x="4532146" y="1997567"/>
            <a:ext cx="627750" cy="783361"/>
          </a:xfrm>
          <a:prstGeom prst="rect">
            <a:avLst/>
          </a:prstGeom>
        </p:spPr>
      </p:pic>
      <p:sp>
        <p:nvSpPr>
          <p:cNvPr id="3" name="Espace réservé du texte 3">
            <a:extLst>
              <a:ext uri="{FF2B5EF4-FFF2-40B4-BE49-F238E27FC236}">
                <a16:creationId xmlns:a16="http://schemas.microsoft.com/office/drawing/2014/main" id="{599769A0-9938-7E57-4113-21950009F7A4}"/>
              </a:ext>
            </a:extLst>
          </p:cNvPr>
          <p:cNvSpPr>
            <a:spLocks noGrp="1"/>
          </p:cNvSpPr>
          <p:nvPr>
            <p:ph type="body" sz="quarter" idx="18"/>
          </p:nvPr>
        </p:nvSpPr>
        <p:spPr>
          <a:xfrm>
            <a:off x="9673619" y="154526"/>
            <a:ext cx="2237175" cy="360363"/>
          </a:xfrm>
        </p:spPr>
        <p:txBody>
          <a:bodyPr/>
          <a:lstStyle/>
          <a:p>
            <a:r>
              <a:rPr lang="nl-BE" noProof="0" dirty="0"/>
              <a:t>2. Opstellen van het aankondigingssysteem</a:t>
            </a:r>
          </a:p>
        </p:txBody>
      </p:sp>
    </p:spTree>
    <p:extLst>
      <p:ext uri="{BB962C8B-B14F-4D97-AF65-F5344CB8AC3E}">
        <p14:creationId xmlns:p14="http://schemas.microsoft.com/office/powerpoint/2010/main" val="41771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1">
            <a:extLst>
              <a:ext uri="{FF2B5EF4-FFF2-40B4-BE49-F238E27FC236}">
                <a16:creationId xmlns:a16="http://schemas.microsoft.com/office/drawing/2014/main" id="{50B21408-2F2F-850A-9BEA-5616E7724277}"/>
              </a:ext>
            </a:extLst>
          </p:cNvPr>
          <p:cNvGrpSpPr/>
          <p:nvPr/>
        </p:nvGrpSpPr>
        <p:grpSpPr>
          <a:xfrm>
            <a:off x="4839294" y="1028636"/>
            <a:ext cx="1760762" cy="1282631"/>
            <a:chOff x="2490362" y="1146043"/>
            <a:chExt cx="1760762" cy="1131320"/>
          </a:xfrm>
        </p:grpSpPr>
        <p:sp>
          <p:nvSpPr>
            <p:cNvPr id="20" name="Rectangle 12">
              <a:extLst>
                <a:ext uri="{FF2B5EF4-FFF2-40B4-BE49-F238E27FC236}">
                  <a16:creationId xmlns:a16="http://schemas.microsoft.com/office/drawing/2014/main" id="{15599F48-8D6D-E28A-ACDC-63AA96B8C523}"/>
                </a:ext>
              </a:extLst>
            </p:cNvPr>
            <p:cNvSpPr/>
            <p:nvPr/>
          </p:nvSpPr>
          <p:spPr bwMode="auto">
            <a:xfrm>
              <a:off x="2594940" y="1160344"/>
              <a:ext cx="1527287" cy="1117019"/>
            </a:xfrm>
            <a:prstGeom prst="rect">
              <a:avLst/>
            </a:prstGeom>
            <a:solidFill>
              <a:schemeClr val="bg2">
                <a:lumMod val="90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nl-BE" sz="1100" b="1" noProof="0" dirty="0">
                <a:solidFill>
                  <a:schemeClr val="bg1">
                    <a:lumMod val="50000"/>
                  </a:schemeClr>
                </a:solidFill>
              </a:endParaRPr>
            </a:p>
          </p:txBody>
        </p:sp>
        <p:sp>
          <p:nvSpPr>
            <p:cNvPr id="22" name="TextBox 14">
              <a:extLst>
                <a:ext uri="{FF2B5EF4-FFF2-40B4-BE49-F238E27FC236}">
                  <a16:creationId xmlns:a16="http://schemas.microsoft.com/office/drawing/2014/main" id="{91070EC1-152F-0390-4F48-75E1BAFF87CA}"/>
                </a:ext>
              </a:extLst>
            </p:cNvPr>
            <p:cNvSpPr txBox="1"/>
            <p:nvPr/>
          </p:nvSpPr>
          <p:spPr>
            <a:xfrm>
              <a:off x="2490362" y="1146043"/>
              <a:ext cx="1760762" cy="529363"/>
            </a:xfrm>
            <a:prstGeom prst="rect">
              <a:avLst/>
            </a:prstGeom>
            <a:noFill/>
          </p:spPr>
          <p:txBody>
            <a:bodyPr wrap="square" rtlCol="0">
              <a:spAutoFit/>
            </a:bodyPr>
            <a:lstStyle/>
            <a:p>
              <a:pPr algn="ctr"/>
              <a:r>
                <a:rPr lang="nl-BE" sz="1100" b="1" noProof="0" dirty="0"/>
                <a:t>ATWS-AANKONDIGINGSTIJD</a:t>
              </a:r>
            </a:p>
            <a:p>
              <a:pPr algn="ctr"/>
              <a:r>
                <a:rPr lang="nl-BE" sz="1100" b="1" noProof="0" dirty="0">
                  <a:solidFill>
                    <a:schemeClr val="bg1">
                      <a:lumMod val="50000"/>
                    </a:schemeClr>
                  </a:solidFill>
                </a:rPr>
                <a:t>[sec]</a:t>
              </a:r>
              <a:endParaRPr lang="nl-BE" b="1" noProof="0" dirty="0">
                <a:solidFill>
                  <a:schemeClr val="bg1">
                    <a:lumMod val="50000"/>
                  </a:schemeClr>
                </a:solidFill>
              </a:endParaRPr>
            </a:p>
          </p:txBody>
        </p:sp>
      </p:grpSp>
      <p:sp>
        <p:nvSpPr>
          <p:cNvPr id="67" name="Down Arrow 66"/>
          <p:cNvSpPr/>
          <p:nvPr/>
        </p:nvSpPr>
        <p:spPr bwMode="auto">
          <a:xfrm>
            <a:off x="3371132" y="1500870"/>
            <a:ext cx="492620" cy="1379837"/>
          </a:xfrm>
          <a:prstGeom prst="downArrow">
            <a:avLst/>
          </a:prstGeom>
          <a:solidFill>
            <a:srgbClr val="FF9999"/>
          </a:solidFill>
          <a:ln w="31750" cap="flat" cmpd="sng" algn="ctr">
            <a:solidFill>
              <a:srgbClr val="FF99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47" name="Text Placeholder 2">
            <a:extLst>
              <a:ext uri="{FF2B5EF4-FFF2-40B4-BE49-F238E27FC236}">
                <a16:creationId xmlns:a16="http://schemas.microsoft.com/office/drawing/2014/main" id="{14F058C3-B5ED-48F7-BE60-0AB8BD183756}"/>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000" b="1" kern="0" noProof="0" dirty="0">
                <a:solidFill>
                  <a:srgbClr val="0070C0"/>
                </a:solidFill>
              </a:rPr>
              <a:t>ATWS-Aankondigingsafstand</a:t>
            </a:r>
            <a:endParaRPr lang="nl-BE" sz="2000" b="1" kern="0" noProof="0" dirty="0">
              <a:solidFill>
                <a:srgbClr val="0070C0"/>
              </a:solidFill>
              <a:ea typeface="+mj-ea"/>
              <a:cs typeface="+mj-cs"/>
            </a:endParaRPr>
          </a:p>
        </p:txBody>
      </p:sp>
      <p:cxnSp>
        <p:nvCxnSpPr>
          <p:cNvPr id="7" name="Connecteur droit avec flèche 6">
            <a:extLst>
              <a:ext uri="{FF2B5EF4-FFF2-40B4-BE49-F238E27FC236}">
                <a16:creationId xmlns:a16="http://schemas.microsoft.com/office/drawing/2014/main" id="{86FE1D06-E427-4AAD-BB75-D3C1F767004B}"/>
              </a:ext>
            </a:extLst>
          </p:cNvPr>
          <p:cNvCxnSpPr/>
          <p:nvPr/>
        </p:nvCxnSpPr>
        <p:spPr>
          <a:xfrm>
            <a:off x="2711624" y="3025527"/>
            <a:ext cx="2376264" cy="0"/>
          </a:xfrm>
          <a:prstGeom prst="straightConnector1">
            <a:avLst/>
          </a:prstGeom>
          <a:ln>
            <a:solidFill>
              <a:srgbClr val="FF9999"/>
            </a:solidFill>
            <a:headEnd type="triangle"/>
            <a:tailEnd type="triangle"/>
          </a:ln>
        </p:spPr>
        <p:style>
          <a:lnRef idx="3">
            <a:schemeClr val="accent3"/>
          </a:lnRef>
          <a:fillRef idx="0">
            <a:schemeClr val="accent3"/>
          </a:fillRef>
          <a:effectRef idx="2">
            <a:schemeClr val="accent3"/>
          </a:effectRef>
          <a:fontRef idx="minor">
            <a:schemeClr val="tx1"/>
          </a:fontRef>
        </p:style>
      </p:cxnSp>
      <p:sp>
        <p:nvSpPr>
          <p:cNvPr id="18" name="Rectangle 9">
            <a:extLst>
              <a:ext uri="{FF2B5EF4-FFF2-40B4-BE49-F238E27FC236}">
                <a16:creationId xmlns:a16="http://schemas.microsoft.com/office/drawing/2014/main" id="{79AB7FEE-F9B2-3DF6-53EB-ADACBC9F76D7}"/>
              </a:ext>
            </a:extLst>
          </p:cNvPr>
          <p:cNvSpPr/>
          <p:nvPr/>
        </p:nvSpPr>
        <p:spPr bwMode="auto">
          <a:xfrm>
            <a:off x="2855640" y="1039275"/>
            <a:ext cx="1527288" cy="949561"/>
          </a:xfrm>
          <a:prstGeom prst="rect">
            <a:avLst/>
          </a:prstGeom>
          <a:solidFill>
            <a:srgbClr val="FF9999"/>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100" b="1" noProof="0" dirty="0"/>
              <a:t>ATWS-AANKONDIGINGS-AFSTAND </a:t>
            </a:r>
          </a:p>
          <a:p>
            <a:pPr algn="ctr"/>
            <a:endParaRPr lang="nl-BE" sz="1100" b="1" noProof="0" dirty="0">
              <a:solidFill>
                <a:schemeClr val="bg1">
                  <a:lumMod val="50000"/>
                </a:schemeClr>
              </a:solidFill>
            </a:endParaRPr>
          </a:p>
          <a:p>
            <a:pPr algn="ctr"/>
            <a:r>
              <a:rPr lang="nl-BE" sz="1100" b="1" noProof="0" dirty="0">
                <a:solidFill>
                  <a:schemeClr val="bg1">
                    <a:lumMod val="50000"/>
                  </a:schemeClr>
                </a:solidFill>
              </a:rPr>
              <a:t>[m]</a:t>
            </a:r>
          </a:p>
        </p:txBody>
      </p:sp>
      <p:sp>
        <p:nvSpPr>
          <p:cNvPr id="30" name="Rectangle 23">
            <a:extLst>
              <a:ext uri="{FF2B5EF4-FFF2-40B4-BE49-F238E27FC236}">
                <a16:creationId xmlns:a16="http://schemas.microsoft.com/office/drawing/2014/main" id="{517AEE13-CF8D-A162-71E6-7645F940FB8E}"/>
              </a:ext>
            </a:extLst>
          </p:cNvPr>
          <p:cNvSpPr/>
          <p:nvPr/>
        </p:nvSpPr>
        <p:spPr bwMode="auto">
          <a:xfrm>
            <a:off x="7032103" y="1039275"/>
            <a:ext cx="2471514" cy="1271990"/>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nl-BE" sz="1100" b="1" noProof="0" dirty="0"/>
              <a:t>Maximaal toegelaten snelheid tussen de twee detectiepunten</a:t>
            </a:r>
          </a:p>
          <a:p>
            <a:pPr algn="ctr"/>
            <a:r>
              <a:rPr lang="nl-BE" sz="1100" b="1" noProof="0" dirty="0">
                <a:solidFill>
                  <a:schemeClr val="bg1">
                    <a:lumMod val="50000"/>
                  </a:schemeClr>
                </a:solidFill>
              </a:rPr>
              <a:t>[m/sec]</a:t>
            </a:r>
          </a:p>
          <a:p>
            <a:pPr algn="ctr"/>
            <a:endParaRPr lang="nl-BE" sz="1100" b="1" noProof="0" dirty="0">
              <a:solidFill>
                <a:schemeClr val="bg1">
                  <a:lumMod val="50000"/>
                </a:schemeClr>
              </a:solidFill>
            </a:endParaRPr>
          </a:p>
          <a:p>
            <a:pPr algn="ctr"/>
            <a:r>
              <a:rPr lang="nl-BE" sz="2000" b="1" noProof="0" dirty="0"/>
              <a:t>V</a:t>
            </a:r>
            <a:r>
              <a:rPr lang="nl-BE" sz="1100" b="1" noProof="0" dirty="0"/>
              <a:t>max</a:t>
            </a:r>
          </a:p>
        </p:txBody>
      </p:sp>
      <p:sp>
        <p:nvSpPr>
          <p:cNvPr id="31" name="TextBox 24">
            <a:extLst>
              <a:ext uri="{FF2B5EF4-FFF2-40B4-BE49-F238E27FC236}">
                <a16:creationId xmlns:a16="http://schemas.microsoft.com/office/drawing/2014/main" id="{5FF221DE-4403-9E43-9F6A-26AF515E90C9}"/>
              </a:ext>
            </a:extLst>
          </p:cNvPr>
          <p:cNvSpPr txBox="1"/>
          <p:nvPr/>
        </p:nvSpPr>
        <p:spPr>
          <a:xfrm>
            <a:off x="4367807" y="1039276"/>
            <a:ext cx="576064" cy="338554"/>
          </a:xfrm>
          <a:prstGeom prst="rect">
            <a:avLst/>
          </a:prstGeom>
          <a:noFill/>
        </p:spPr>
        <p:txBody>
          <a:bodyPr wrap="square" rtlCol="0">
            <a:spAutoFit/>
          </a:bodyPr>
          <a:lstStyle/>
          <a:p>
            <a:pPr algn="ctr"/>
            <a:r>
              <a:rPr lang="nl-BE" sz="1600" noProof="0" dirty="0"/>
              <a:t>=</a:t>
            </a:r>
          </a:p>
        </p:txBody>
      </p:sp>
      <p:sp>
        <p:nvSpPr>
          <p:cNvPr id="32" name="TextBox 25">
            <a:extLst>
              <a:ext uri="{FF2B5EF4-FFF2-40B4-BE49-F238E27FC236}">
                <a16:creationId xmlns:a16="http://schemas.microsoft.com/office/drawing/2014/main" id="{AE659685-3590-645E-E47A-0C03AC7AEA04}"/>
              </a:ext>
            </a:extLst>
          </p:cNvPr>
          <p:cNvSpPr txBox="1"/>
          <p:nvPr/>
        </p:nvSpPr>
        <p:spPr>
          <a:xfrm>
            <a:off x="6456039" y="1039276"/>
            <a:ext cx="576064" cy="338554"/>
          </a:xfrm>
          <a:prstGeom prst="rect">
            <a:avLst/>
          </a:prstGeom>
          <a:noFill/>
        </p:spPr>
        <p:txBody>
          <a:bodyPr wrap="square" rtlCol="0">
            <a:spAutoFit/>
          </a:bodyPr>
          <a:lstStyle/>
          <a:p>
            <a:pPr algn="ctr"/>
            <a:r>
              <a:rPr lang="nl-BE" sz="1600" noProof="0" dirty="0"/>
              <a:t>x</a:t>
            </a:r>
          </a:p>
        </p:txBody>
      </p:sp>
      <p:pic>
        <p:nvPicPr>
          <p:cNvPr id="35" name="Afbeelding 34" descr="Afbeelding met tekst, schermopname, Parallel, software">
            <a:extLst>
              <a:ext uri="{FF2B5EF4-FFF2-40B4-BE49-F238E27FC236}">
                <a16:creationId xmlns:a16="http://schemas.microsoft.com/office/drawing/2014/main" id="{27ABBB38-317B-9413-7DAC-1249E628CD9B}"/>
              </a:ext>
            </a:extLst>
          </p:cNvPr>
          <p:cNvPicPr>
            <a:picLocks noChangeAspect="1"/>
          </p:cNvPicPr>
          <p:nvPr/>
        </p:nvPicPr>
        <p:blipFill rotWithShape="1">
          <a:blip r:embed="rId2"/>
          <a:srcRect t="2720"/>
          <a:stretch/>
        </p:blipFill>
        <p:spPr>
          <a:xfrm>
            <a:off x="2135560" y="3068960"/>
            <a:ext cx="6949565" cy="3596758"/>
          </a:xfrm>
          <a:prstGeom prst="rect">
            <a:avLst/>
          </a:prstGeom>
        </p:spPr>
      </p:pic>
      <p:pic>
        <p:nvPicPr>
          <p:cNvPr id="37" name="Picture 1">
            <a:extLst>
              <a:ext uri="{FF2B5EF4-FFF2-40B4-BE49-F238E27FC236}">
                <a16:creationId xmlns:a16="http://schemas.microsoft.com/office/drawing/2014/main" id="{F2DCFD12-35F5-72E6-E34A-D708505997FF}"/>
              </a:ext>
            </a:extLst>
          </p:cNvPr>
          <p:cNvPicPr/>
          <p:nvPr/>
        </p:nvPicPr>
        <p:blipFill rotWithShape="1">
          <a:blip r:embed="rId3"/>
          <a:srcRect l="7291" t="65427" r="86459"/>
          <a:stretch/>
        </p:blipFill>
        <p:spPr>
          <a:xfrm>
            <a:off x="3000959" y="5457790"/>
            <a:ext cx="432048" cy="1251360"/>
          </a:xfrm>
          <a:prstGeom prst="rect">
            <a:avLst/>
          </a:prstGeom>
        </p:spPr>
      </p:pic>
      <p:sp>
        <p:nvSpPr>
          <p:cNvPr id="36" name="Tekstvak 35">
            <a:extLst>
              <a:ext uri="{FF2B5EF4-FFF2-40B4-BE49-F238E27FC236}">
                <a16:creationId xmlns:a16="http://schemas.microsoft.com/office/drawing/2014/main" id="{974C164F-B566-DF04-C383-DE0D1CCB0A39}"/>
              </a:ext>
            </a:extLst>
          </p:cNvPr>
          <p:cNvSpPr txBox="1"/>
          <p:nvPr/>
        </p:nvSpPr>
        <p:spPr>
          <a:xfrm>
            <a:off x="3287688" y="5445224"/>
            <a:ext cx="1572740" cy="369332"/>
          </a:xfrm>
          <a:prstGeom prst="rect">
            <a:avLst/>
          </a:prstGeom>
          <a:noFill/>
        </p:spPr>
        <p:txBody>
          <a:bodyPr wrap="square" rtlCol="0">
            <a:spAutoFit/>
          </a:bodyPr>
          <a:lstStyle/>
          <a:p>
            <a:r>
              <a:rPr lang="nl-BE" sz="900" noProof="0" dirty="0">
                <a:latin typeface="+mn-lt"/>
              </a:rPr>
              <a:t>= detectiepunt voor inrit</a:t>
            </a:r>
          </a:p>
          <a:p>
            <a:r>
              <a:rPr lang="nl-BE" sz="900" noProof="0" dirty="0">
                <a:latin typeface="+mn-lt"/>
              </a:rPr>
              <a:t>= detectiepunt voor uitrit</a:t>
            </a:r>
          </a:p>
        </p:txBody>
      </p:sp>
      <p:sp>
        <p:nvSpPr>
          <p:cNvPr id="2" name="Espace réservé du texte 3">
            <a:extLst>
              <a:ext uri="{FF2B5EF4-FFF2-40B4-BE49-F238E27FC236}">
                <a16:creationId xmlns:a16="http://schemas.microsoft.com/office/drawing/2014/main" id="{DA56455E-34D9-0A14-B7E9-2FC17EA8BEEC}"/>
              </a:ext>
            </a:extLst>
          </p:cNvPr>
          <p:cNvSpPr>
            <a:spLocks noGrp="1"/>
          </p:cNvSpPr>
          <p:nvPr>
            <p:ph type="body" sz="quarter" idx="18"/>
          </p:nvPr>
        </p:nvSpPr>
        <p:spPr>
          <a:xfrm>
            <a:off x="9673619" y="154526"/>
            <a:ext cx="2237175" cy="360363"/>
          </a:xfrm>
        </p:spPr>
        <p:txBody>
          <a:bodyPr/>
          <a:lstStyle/>
          <a:p>
            <a:r>
              <a:rPr lang="nl-BE" noProof="0" dirty="0"/>
              <a:t>2. Opstellen van het aankondigingssysteem</a:t>
            </a:r>
          </a:p>
          <a:p>
            <a:endParaRPr lang="nl-BE" noProof="0" dirty="0"/>
          </a:p>
        </p:txBody>
      </p:sp>
      <p:pic>
        <p:nvPicPr>
          <p:cNvPr id="3" name="Afbeelding 2">
            <a:extLst>
              <a:ext uri="{FF2B5EF4-FFF2-40B4-BE49-F238E27FC236}">
                <a16:creationId xmlns:a16="http://schemas.microsoft.com/office/drawing/2014/main" id="{E68B96ED-181C-8526-B985-19C446EA7415}"/>
              </a:ext>
            </a:extLst>
          </p:cNvPr>
          <p:cNvPicPr>
            <a:picLocks noChangeAspect="1"/>
          </p:cNvPicPr>
          <p:nvPr/>
        </p:nvPicPr>
        <p:blipFill>
          <a:blip r:embed="rId4"/>
          <a:stretch>
            <a:fillRect/>
          </a:stretch>
        </p:blipFill>
        <p:spPr>
          <a:xfrm>
            <a:off x="5425194" y="1496516"/>
            <a:ext cx="627942" cy="780356"/>
          </a:xfrm>
          <a:prstGeom prst="rect">
            <a:avLst/>
          </a:prstGeom>
        </p:spPr>
      </p:pic>
    </p:spTree>
    <p:extLst>
      <p:ext uri="{BB962C8B-B14F-4D97-AF65-F5344CB8AC3E}">
        <p14:creationId xmlns:p14="http://schemas.microsoft.com/office/powerpoint/2010/main" val="690458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12"/>
          <p:cNvSpPr/>
          <p:nvPr/>
        </p:nvSpPr>
        <p:spPr bwMode="auto">
          <a:xfrm>
            <a:off x="839416" y="2708920"/>
            <a:ext cx="5040560" cy="1800200"/>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spcBef>
                <a:spcPts val="0"/>
              </a:spcBef>
              <a:spcAft>
                <a:spcPts val="600"/>
              </a:spcAft>
              <a:defRPr/>
            </a:pPr>
            <a:r>
              <a:rPr lang="nl-BE" kern="0" noProof="0" dirty="0">
                <a:solidFill>
                  <a:schemeClr val="accent2"/>
                </a:solidFill>
                <a:latin typeface="+mn-lt"/>
              </a:rPr>
              <a:t>De </a:t>
            </a:r>
            <a:r>
              <a:rPr lang="nl-BE" b="1" kern="0" noProof="0" dirty="0">
                <a:solidFill>
                  <a:schemeClr val="accent2"/>
                </a:solidFill>
                <a:latin typeface="+mn-lt"/>
              </a:rPr>
              <a:t>maximaal toegelaten snelheid i</a:t>
            </a:r>
            <a:r>
              <a:rPr lang="nl-BE" kern="0" noProof="0" dirty="0">
                <a:solidFill>
                  <a:schemeClr val="accent2"/>
                </a:solidFill>
                <a:latin typeface="+mn-lt"/>
              </a:rPr>
              <a:t>n een deel van het spoorvak is de hoogste snelheid waarmee een beweging in dat spoorvak mag rijden, rekening houdend met de vaste signalisatie en de signalisatie in de stuurcabine van de machinist.</a:t>
            </a:r>
            <a:endParaRPr lang="nl-BE" sz="1600" noProof="0" dirty="0">
              <a:solidFill>
                <a:schemeClr val="accent2"/>
              </a:solidFill>
            </a:endParaRPr>
          </a:p>
        </p:txBody>
      </p:sp>
      <p:pic>
        <p:nvPicPr>
          <p:cNvPr id="2" name="Picture 1"/>
          <p:cNvPicPr>
            <a:picLocks noChangeAspect="1"/>
          </p:cNvPicPr>
          <p:nvPr/>
        </p:nvPicPr>
        <p:blipFill>
          <a:blip r:embed="rId2"/>
          <a:stretch>
            <a:fillRect/>
          </a:stretch>
        </p:blipFill>
        <p:spPr>
          <a:xfrm>
            <a:off x="464273" y="1801597"/>
            <a:ext cx="3761558" cy="248128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098" y="2475310"/>
            <a:ext cx="2369297" cy="3425769"/>
          </a:xfrm>
          <a:prstGeom prst="rect">
            <a:avLst/>
          </a:prstGeom>
        </p:spPr>
      </p:pic>
      <p:pic>
        <p:nvPicPr>
          <p:cNvPr id="13" name="Picture 12"/>
          <p:cNvPicPr>
            <a:picLocks noChangeAspect="1"/>
          </p:cNvPicPr>
          <p:nvPr/>
        </p:nvPicPr>
        <p:blipFill>
          <a:blip r:embed="rId4"/>
          <a:stretch>
            <a:fillRect/>
          </a:stretch>
        </p:blipFill>
        <p:spPr>
          <a:xfrm>
            <a:off x="5225803" y="2071393"/>
            <a:ext cx="1999083" cy="608328"/>
          </a:xfrm>
          <a:prstGeom prst="rect">
            <a:avLst/>
          </a:prstGeom>
        </p:spPr>
      </p:pic>
      <p:sp>
        <p:nvSpPr>
          <p:cNvPr id="9" name="Text Placeholder 2">
            <a:extLst>
              <a:ext uri="{FF2B5EF4-FFF2-40B4-BE49-F238E27FC236}">
                <a16:creationId xmlns:a16="http://schemas.microsoft.com/office/drawing/2014/main" id="{74A73B26-D0B8-47B6-AE55-1C12706F62BC}"/>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000" b="1" kern="0" noProof="0" dirty="0">
                <a:solidFill>
                  <a:srgbClr val="0070C0"/>
                </a:solidFill>
              </a:rPr>
              <a:t>Maximaal toegelaten snelheid?</a:t>
            </a:r>
            <a:endParaRPr lang="nl-BE" sz="2000" b="1" kern="0" noProof="0" dirty="0">
              <a:solidFill>
                <a:srgbClr val="0070C0"/>
              </a:solidFill>
              <a:ea typeface="+mj-ea"/>
              <a:cs typeface="+mj-cs"/>
            </a:endParaRPr>
          </a:p>
        </p:txBody>
      </p:sp>
      <p:sp>
        <p:nvSpPr>
          <p:cNvPr id="3" name="Rectangle 23">
            <a:extLst>
              <a:ext uri="{FF2B5EF4-FFF2-40B4-BE49-F238E27FC236}">
                <a16:creationId xmlns:a16="http://schemas.microsoft.com/office/drawing/2014/main" id="{D0A42F00-40CC-AB99-33FD-80766D0FE3C7}"/>
              </a:ext>
            </a:extLst>
          </p:cNvPr>
          <p:cNvSpPr/>
          <p:nvPr/>
        </p:nvSpPr>
        <p:spPr bwMode="auto">
          <a:xfrm>
            <a:off x="5247507" y="552726"/>
            <a:ext cx="2471514" cy="1271990"/>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nl-BE" sz="1100" b="1" noProof="0" dirty="0"/>
              <a:t>Maximaal toegelaten snelheid tussen de twee detectiepunten</a:t>
            </a:r>
          </a:p>
          <a:p>
            <a:pPr algn="ctr"/>
            <a:r>
              <a:rPr lang="nl-BE" sz="1100" b="1" noProof="0" dirty="0">
                <a:solidFill>
                  <a:schemeClr val="bg1">
                    <a:lumMod val="50000"/>
                  </a:schemeClr>
                </a:solidFill>
              </a:rPr>
              <a:t>[m/sec]</a:t>
            </a:r>
          </a:p>
          <a:p>
            <a:pPr algn="ctr"/>
            <a:endParaRPr lang="nl-BE" sz="1100" b="1" noProof="0" dirty="0">
              <a:solidFill>
                <a:schemeClr val="bg1">
                  <a:lumMod val="50000"/>
                </a:schemeClr>
              </a:solidFill>
            </a:endParaRPr>
          </a:p>
          <a:p>
            <a:pPr algn="ctr"/>
            <a:r>
              <a:rPr lang="nl-BE" sz="2000" b="1" noProof="0" dirty="0"/>
              <a:t>V</a:t>
            </a:r>
            <a:r>
              <a:rPr lang="nl-BE" sz="1100" b="1" noProof="0" dirty="0"/>
              <a:t>max</a:t>
            </a:r>
          </a:p>
        </p:txBody>
      </p:sp>
      <p:pic>
        <p:nvPicPr>
          <p:cNvPr id="4" name="Afbeelding 3">
            <a:extLst>
              <a:ext uri="{FF2B5EF4-FFF2-40B4-BE49-F238E27FC236}">
                <a16:creationId xmlns:a16="http://schemas.microsoft.com/office/drawing/2014/main" id="{1C0A4166-4F31-48DD-05E8-1F76DEEAA8FC}"/>
              </a:ext>
            </a:extLst>
          </p:cNvPr>
          <p:cNvPicPr>
            <a:picLocks noChangeAspect="1"/>
          </p:cNvPicPr>
          <p:nvPr/>
        </p:nvPicPr>
        <p:blipFill rotWithShape="1">
          <a:blip r:embed="rId5"/>
          <a:srcRect l="11872" t="1" r="8524" b="25017"/>
          <a:stretch/>
        </p:blipFill>
        <p:spPr>
          <a:xfrm>
            <a:off x="6960096" y="2756585"/>
            <a:ext cx="1656184" cy="327053"/>
          </a:xfrm>
          <a:prstGeom prst="rect">
            <a:avLst/>
          </a:prstGeom>
        </p:spPr>
      </p:pic>
      <p:sp>
        <p:nvSpPr>
          <p:cNvPr id="5" name="Espace réservé du texte 3">
            <a:extLst>
              <a:ext uri="{FF2B5EF4-FFF2-40B4-BE49-F238E27FC236}">
                <a16:creationId xmlns:a16="http://schemas.microsoft.com/office/drawing/2014/main" id="{2EF4A0C8-8D08-0F5B-0144-FC2E22229BEF}"/>
              </a:ext>
            </a:extLst>
          </p:cNvPr>
          <p:cNvSpPr>
            <a:spLocks noGrp="1"/>
          </p:cNvSpPr>
          <p:nvPr>
            <p:ph type="body" sz="quarter" idx="18"/>
          </p:nvPr>
        </p:nvSpPr>
        <p:spPr>
          <a:xfrm>
            <a:off x="9673619" y="154526"/>
            <a:ext cx="2237175" cy="360363"/>
          </a:xfrm>
        </p:spPr>
        <p:txBody>
          <a:bodyPr/>
          <a:lstStyle/>
          <a:p>
            <a:r>
              <a:rPr lang="nl-BE" noProof="0" dirty="0"/>
              <a:t>2. Opstellen van het aankondigingssysteem</a:t>
            </a:r>
          </a:p>
        </p:txBody>
      </p:sp>
    </p:spTree>
    <p:extLst>
      <p:ext uri="{BB962C8B-B14F-4D97-AF65-F5344CB8AC3E}">
        <p14:creationId xmlns:p14="http://schemas.microsoft.com/office/powerpoint/2010/main" val="309997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a:off x="1723505" y="4747791"/>
            <a:ext cx="2899010" cy="1277273"/>
          </a:xfrm>
          <a:prstGeom prst="rect">
            <a:avLst/>
          </a:prstGeom>
          <a:noFill/>
          <a:ln>
            <a:solidFill>
              <a:srgbClr val="0070C0"/>
            </a:solidFill>
          </a:ln>
        </p:spPr>
        <p:txBody>
          <a:bodyPr wrap="square" rtlCol="0">
            <a:spAutoFit/>
          </a:bodyPr>
          <a:lstStyle/>
          <a:p>
            <a:r>
              <a:rPr lang="nl-BE" sz="1100" u="sng" noProof="0" dirty="0">
                <a:solidFill>
                  <a:schemeClr val="accent2"/>
                </a:solidFill>
                <a:latin typeface="+mn-lt"/>
              </a:rPr>
              <a:t>Een voorbeeld</a:t>
            </a:r>
            <a:r>
              <a:rPr lang="nl-BE" sz="1100" noProof="0" dirty="0">
                <a:solidFill>
                  <a:schemeClr val="accent2"/>
                </a:solidFill>
                <a:latin typeface="+mn-lt"/>
              </a:rPr>
              <a:t>:</a:t>
            </a:r>
          </a:p>
          <a:p>
            <a:endParaRPr lang="nl-BE" sz="1100" noProof="0" dirty="0">
              <a:solidFill>
                <a:schemeClr val="accent2"/>
              </a:solidFill>
              <a:latin typeface="+mn-lt"/>
            </a:endParaRPr>
          </a:p>
          <a:p>
            <a:r>
              <a:rPr lang="nl-BE" sz="1100" noProof="0" dirty="0">
                <a:solidFill>
                  <a:schemeClr val="accent2"/>
                </a:solidFill>
                <a:latin typeface="+mn-lt"/>
              </a:rPr>
              <a:t>ATWS-aankondigingstijd:     </a:t>
            </a:r>
            <a:r>
              <a:rPr lang="nl-BE" sz="1100" b="1" noProof="0" dirty="0">
                <a:solidFill>
                  <a:schemeClr val="accent2"/>
                </a:solidFill>
                <a:latin typeface="+mn-lt"/>
              </a:rPr>
              <a:t>27 sec</a:t>
            </a:r>
          </a:p>
          <a:p>
            <a:endParaRPr lang="nl-BE" sz="1100" b="1" noProof="0" dirty="0">
              <a:solidFill>
                <a:schemeClr val="accent2"/>
              </a:solidFill>
              <a:latin typeface="+mn-lt"/>
            </a:endParaRPr>
          </a:p>
          <a:p>
            <a:r>
              <a:rPr lang="nl-BE" sz="1100" noProof="0" dirty="0">
                <a:solidFill>
                  <a:schemeClr val="accent2"/>
                </a:solidFill>
                <a:latin typeface="+mn-lt"/>
              </a:rPr>
              <a:t>Maximaal toegelaten snelheid: </a:t>
            </a:r>
            <a:r>
              <a:rPr lang="nl-BE" sz="1100" b="1" noProof="0" dirty="0">
                <a:solidFill>
                  <a:schemeClr val="accent2"/>
                </a:solidFill>
                <a:latin typeface="+mn-lt"/>
              </a:rPr>
              <a:t>120 km/h</a:t>
            </a:r>
          </a:p>
          <a:p>
            <a:endParaRPr lang="nl-BE" sz="1100" b="1" noProof="0" dirty="0">
              <a:solidFill>
                <a:schemeClr val="accent2"/>
              </a:solidFill>
              <a:latin typeface="+mn-lt"/>
            </a:endParaRPr>
          </a:p>
          <a:p>
            <a:r>
              <a:rPr lang="nl-BE" sz="1100" noProof="0" dirty="0">
                <a:solidFill>
                  <a:schemeClr val="accent2"/>
                </a:solidFill>
                <a:latin typeface="+mn-lt"/>
              </a:rPr>
              <a:t>=&gt; Aankondigingsafstand:  </a:t>
            </a:r>
            <a:r>
              <a:rPr lang="nl-BE" sz="1100" b="1" noProof="0" dirty="0">
                <a:solidFill>
                  <a:schemeClr val="accent2"/>
                </a:solidFill>
                <a:latin typeface="+mn-lt"/>
              </a:rPr>
              <a:t>920 m</a:t>
            </a:r>
          </a:p>
        </p:txBody>
      </p:sp>
      <p:pic>
        <p:nvPicPr>
          <p:cNvPr id="8"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68329" y="1367681"/>
            <a:ext cx="731467" cy="76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bwMode="auto">
          <a:xfrm>
            <a:off x="2862399" y="1145544"/>
            <a:ext cx="5609865" cy="119884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100" b="1" noProof="0" dirty="0">
                <a:solidFill>
                  <a:schemeClr val="accent2"/>
                </a:solidFill>
                <a:latin typeface="+mn-lt"/>
              </a:rPr>
              <a:t>TIP</a:t>
            </a:r>
          </a:p>
          <a:p>
            <a:pPr algn="just"/>
            <a:r>
              <a:rPr lang="nl-BE" sz="1100" b="1" noProof="0" dirty="0">
                <a:solidFill>
                  <a:schemeClr val="accent2"/>
                </a:solidFill>
                <a:latin typeface="+mn-lt"/>
              </a:rPr>
              <a:t>Wat moet je doen wanneer de maximaal toegelaten snelheid wordt uitgedrukt in km/h? </a:t>
            </a:r>
          </a:p>
          <a:p>
            <a:pPr algn="just"/>
            <a:r>
              <a:rPr lang="nl-BE" sz="1100" noProof="0" dirty="0">
                <a:solidFill>
                  <a:schemeClr val="accent2"/>
                </a:solidFill>
                <a:latin typeface="+mn-lt"/>
              </a:rPr>
              <a:t>In de meeste gevallen wordt de toegelaten snelheid uitgedrukt in kilometer per uur (km/h). In onderstaande tabel kan je eenvoudig de overeenkomstige snelheden, uitgedrukt in meter per seconde (m/s), terugvinden. Dit getal is afgerond naar het dichtstbijzijnde gehele getal.</a:t>
            </a:r>
          </a:p>
        </p:txBody>
      </p:sp>
      <p:sp>
        <p:nvSpPr>
          <p:cNvPr id="11" name="Curved Down Arrow 10"/>
          <p:cNvSpPr/>
          <p:nvPr/>
        </p:nvSpPr>
        <p:spPr bwMode="auto">
          <a:xfrm rot="2856922" flipV="1">
            <a:off x="2885616" y="2567532"/>
            <a:ext cx="719075" cy="288513"/>
          </a:xfrm>
          <a:prstGeom prst="curvedDownArrow">
            <a:avLst/>
          </a:prstGeom>
          <a:solidFill>
            <a:schemeClr val="bg1">
              <a:lumMod val="85000"/>
            </a:schemeClr>
          </a:solidFill>
          <a:ln w="31750" cap="flat" cmpd="sng" algn="ctr">
            <a:solidFill>
              <a:schemeClr val="bg1">
                <a:lumMod val="8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28" name="Rounded Rectangle 27"/>
          <p:cNvSpPr/>
          <p:nvPr/>
        </p:nvSpPr>
        <p:spPr bwMode="auto">
          <a:xfrm>
            <a:off x="1723506" y="3429001"/>
            <a:ext cx="2899010" cy="1073245"/>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100" noProof="0" dirty="0">
                <a:solidFill>
                  <a:schemeClr val="accent2"/>
                </a:solidFill>
                <a:latin typeface="+mn-lt"/>
              </a:rPr>
              <a:t>Het snijpunt van de lijn dat overeenkomt met de berekende ATWS-aankondigingstijd (in seconden) en de kolom die de maximaal toegelaten snelheid (in km/h) weergeeft, geeft de bijbehorende aankondigingsafstand in meter aan.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4073" y="2393473"/>
            <a:ext cx="4878191" cy="78527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2159" y="3100562"/>
            <a:ext cx="6686894" cy="3448227"/>
          </a:xfrm>
          <a:prstGeom prst="rect">
            <a:avLst/>
          </a:prstGeom>
        </p:spPr>
      </p:pic>
      <p:cxnSp>
        <p:nvCxnSpPr>
          <p:cNvPr id="29" name="Straight Arrow Connector 28"/>
          <p:cNvCxnSpPr/>
          <p:nvPr/>
        </p:nvCxnSpPr>
        <p:spPr bwMode="auto">
          <a:xfrm>
            <a:off x="5763419" y="5678628"/>
            <a:ext cx="3982367" cy="0"/>
          </a:xfrm>
          <a:prstGeom prst="straightConnector1">
            <a:avLst/>
          </a:prstGeom>
          <a:solidFill>
            <a:schemeClr val="accent1"/>
          </a:solidFill>
          <a:ln w="31750" cap="flat" cmpd="sng" algn="ctr">
            <a:gradFill flip="none" rotWithShape="1">
              <a:gsLst>
                <a:gs pos="0">
                  <a:srgbClr val="00B050"/>
                </a:gs>
                <a:gs pos="75000">
                  <a:srgbClr val="FF00FF"/>
                </a:gs>
                <a:gs pos="58000">
                  <a:srgbClr val="CC00FF"/>
                </a:gs>
                <a:gs pos="100000">
                  <a:srgbClr val="0070C0"/>
                </a:gs>
              </a:gsLst>
              <a:lin ang="0" scaled="1"/>
              <a:tileRect/>
            </a:gradFill>
            <a:prstDash val="solid"/>
            <a:round/>
            <a:headEnd type="none" w="med" len="med"/>
            <a:tailEnd type="arrow"/>
          </a:ln>
          <a:effectLst/>
        </p:spPr>
      </p:cxnSp>
      <p:sp>
        <p:nvSpPr>
          <p:cNvPr id="30" name="Oval 29"/>
          <p:cNvSpPr/>
          <p:nvPr/>
        </p:nvSpPr>
        <p:spPr bwMode="auto">
          <a:xfrm>
            <a:off x="9727600" y="5580466"/>
            <a:ext cx="288032" cy="196323"/>
          </a:xfrm>
          <a:prstGeom prst="ellipse">
            <a:avLst/>
          </a:prstGeom>
          <a:noFill/>
          <a:ln w="31750" cap="flat" cmpd="sng" algn="ctr">
            <a:solidFill>
              <a:srgbClr val="FF99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31" name="Oval 30"/>
          <p:cNvSpPr/>
          <p:nvPr/>
        </p:nvSpPr>
        <p:spPr bwMode="auto">
          <a:xfrm>
            <a:off x="5480532" y="5556795"/>
            <a:ext cx="309187" cy="219376"/>
          </a:xfrm>
          <a:prstGeom prst="ellipse">
            <a:avLst/>
          </a:prstGeom>
          <a:noFill/>
          <a:ln w="31750" cap="flat" cmpd="sng" algn="ctr">
            <a:gradFill>
              <a:gsLst>
                <a:gs pos="0">
                  <a:srgbClr val="00B050"/>
                </a:gs>
                <a:gs pos="81500">
                  <a:srgbClr val="FF00FF"/>
                </a:gs>
                <a:gs pos="63000">
                  <a:srgbClr val="CC00FF"/>
                </a:gs>
                <a:gs pos="100000">
                  <a:schemeClr val="accent2"/>
                </a:gs>
              </a:gsLst>
              <a:lin ang="5400000" scaled="0"/>
            </a:gra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32" name="Oval 31"/>
          <p:cNvSpPr/>
          <p:nvPr/>
        </p:nvSpPr>
        <p:spPr bwMode="auto">
          <a:xfrm>
            <a:off x="9727600" y="3506316"/>
            <a:ext cx="288032" cy="210258"/>
          </a:xfrm>
          <a:prstGeom prst="ellipse">
            <a:avLst/>
          </a:prstGeom>
          <a:noFill/>
          <a:ln w="3175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cxnSp>
        <p:nvCxnSpPr>
          <p:cNvPr id="33" name="Straight Arrow Connector 32"/>
          <p:cNvCxnSpPr/>
          <p:nvPr/>
        </p:nvCxnSpPr>
        <p:spPr bwMode="auto">
          <a:xfrm>
            <a:off x="9871616" y="3718974"/>
            <a:ext cx="0" cy="1861492"/>
          </a:xfrm>
          <a:prstGeom prst="straightConnector1">
            <a:avLst/>
          </a:prstGeom>
          <a:solidFill>
            <a:schemeClr val="accent1"/>
          </a:solidFill>
          <a:ln w="31750" cap="flat" cmpd="sng" algn="ctr">
            <a:solidFill>
              <a:schemeClr val="accent2"/>
            </a:solidFill>
            <a:prstDash val="solid"/>
            <a:round/>
            <a:headEnd type="none" w="med" len="med"/>
            <a:tailEnd type="arrow"/>
          </a:ln>
          <a:effectLst/>
        </p:spPr>
      </p:cxn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8946" y="5568742"/>
            <a:ext cx="192747" cy="208099"/>
          </a:xfrm>
          <a:prstGeom prst="rect">
            <a:avLst/>
          </a:prstGeom>
        </p:spPr>
      </p:pic>
      <p:sp>
        <p:nvSpPr>
          <p:cNvPr id="18" name="Text Placeholder 2">
            <a:extLst>
              <a:ext uri="{FF2B5EF4-FFF2-40B4-BE49-F238E27FC236}">
                <a16:creationId xmlns:a16="http://schemas.microsoft.com/office/drawing/2014/main" id="{F3C11989-9ACE-4735-A881-8AF0B68A0ADA}"/>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000" b="1" kern="0" noProof="0" dirty="0">
                <a:solidFill>
                  <a:srgbClr val="0070C0"/>
                </a:solidFill>
              </a:rPr>
              <a:t>Gebruik van de tabellen voor de berekening van de ATWS-aankondigingsafstand</a:t>
            </a:r>
            <a:endParaRPr lang="nl-BE" sz="2000" b="1" kern="0" noProof="0" dirty="0">
              <a:solidFill>
                <a:srgbClr val="0070C0"/>
              </a:solidFill>
              <a:ea typeface="+mj-ea"/>
              <a:cs typeface="+mj-cs"/>
            </a:endParaRPr>
          </a:p>
        </p:txBody>
      </p:sp>
      <p:sp>
        <p:nvSpPr>
          <p:cNvPr id="10" name="Espace réservé du texte 9">
            <a:extLst>
              <a:ext uri="{FF2B5EF4-FFF2-40B4-BE49-F238E27FC236}">
                <a16:creationId xmlns:a16="http://schemas.microsoft.com/office/drawing/2014/main" id="{17F906E8-85E8-42B4-92DA-EC82F85A19CA}"/>
              </a:ext>
            </a:extLst>
          </p:cNvPr>
          <p:cNvSpPr>
            <a:spLocks noGrp="1"/>
          </p:cNvSpPr>
          <p:nvPr>
            <p:ph type="body" sz="quarter" idx="18"/>
          </p:nvPr>
        </p:nvSpPr>
        <p:spPr/>
        <p:txBody>
          <a:bodyPr/>
          <a:lstStyle/>
          <a:p>
            <a:r>
              <a:rPr lang="nl-BE" noProof="0" dirty="0"/>
              <a:t>2. Opstellen van het aankondigingssysteem</a:t>
            </a:r>
          </a:p>
        </p:txBody>
      </p:sp>
      <p:sp>
        <p:nvSpPr>
          <p:cNvPr id="3" name="Oval 30">
            <a:extLst>
              <a:ext uri="{FF2B5EF4-FFF2-40B4-BE49-F238E27FC236}">
                <a16:creationId xmlns:a16="http://schemas.microsoft.com/office/drawing/2014/main" id="{5C625ED4-B3F6-55B8-AF5F-36DB1E5C8558}"/>
              </a:ext>
            </a:extLst>
          </p:cNvPr>
          <p:cNvSpPr/>
          <p:nvPr/>
        </p:nvSpPr>
        <p:spPr bwMode="auto">
          <a:xfrm>
            <a:off x="3329800" y="5065791"/>
            <a:ext cx="485296" cy="288032"/>
          </a:xfrm>
          <a:prstGeom prst="ellipse">
            <a:avLst/>
          </a:prstGeom>
          <a:noFill/>
          <a:ln w="31750" cap="flat" cmpd="sng" algn="ctr">
            <a:gradFill>
              <a:gsLst>
                <a:gs pos="0">
                  <a:srgbClr val="00B050"/>
                </a:gs>
                <a:gs pos="81500">
                  <a:srgbClr val="FF00FF"/>
                </a:gs>
                <a:gs pos="63000">
                  <a:srgbClr val="CC00FF"/>
                </a:gs>
                <a:gs pos="100000">
                  <a:schemeClr val="accent2"/>
                </a:gs>
              </a:gsLst>
              <a:lin ang="5400000" scaled="0"/>
            </a:gra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6" name="Oval 31">
            <a:extLst>
              <a:ext uri="{FF2B5EF4-FFF2-40B4-BE49-F238E27FC236}">
                <a16:creationId xmlns:a16="http://schemas.microsoft.com/office/drawing/2014/main" id="{CF21B546-2489-2264-DAE0-631F8887EA5B}"/>
              </a:ext>
            </a:extLst>
          </p:cNvPr>
          <p:cNvSpPr/>
          <p:nvPr/>
        </p:nvSpPr>
        <p:spPr bwMode="auto">
          <a:xfrm>
            <a:off x="3549444" y="5373217"/>
            <a:ext cx="700553" cy="360040"/>
          </a:xfrm>
          <a:prstGeom prst="ellipse">
            <a:avLst/>
          </a:prstGeom>
          <a:noFill/>
          <a:ln w="3175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12" name="Oval 29">
            <a:extLst>
              <a:ext uri="{FF2B5EF4-FFF2-40B4-BE49-F238E27FC236}">
                <a16:creationId xmlns:a16="http://schemas.microsoft.com/office/drawing/2014/main" id="{3E779956-D50B-77BF-9B8E-435C340E44E8}"/>
              </a:ext>
            </a:extLst>
          </p:cNvPr>
          <p:cNvSpPr/>
          <p:nvPr/>
        </p:nvSpPr>
        <p:spPr bwMode="auto">
          <a:xfrm>
            <a:off x="3287688" y="5776171"/>
            <a:ext cx="485295" cy="222471"/>
          </a:xfrm>
          <a:prstGeom prst="ellipse">
            <a:avLst/>
          </a:prstGeom>
          <a:noFill/>
          <a:ln w="31750" cap="flat" cmpd="sng" algn="ctr">
            <a:solidFill>
              <a:srgbClr val="FF99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13" name="Tekstvak 12">
            <a:extLst>
              <a:ext uri="{FF2B5EF4-FFF2-40B4-BE49-F238E27FC236}">
                <a16:creationId xmlns:a16="http://schemas.microsoft.com/office/drawing/2014/main" id="{C8453207-7B01-9334-66FD-5CBA7EB7BFAD}"/>
              </a:ext>
            </a:extLst>
          </p:cNvPr>
          <p:cNvSpPr txBox="1"/>
          <p:nvPr/>
        </p:nvSpPr>
        <p:spPr>
          <a:xfrm>
            <a:off x="5159897" y="3224423"/>
            <a:ext cx="1008112" cy="507831"/>
          </a:xfrm>
          <a:prstGeom prst="rect">
            <a:avLst/>
          </a:prstGeom>
          <a:solidFill>
            <a:schemeClr val="bg1"/>
          </a:solidFill>
        </p:spPr>
        <p:txBody>
          <a:bodyPr wrap="square" rtlCol="0">
            <a:spAutoFit/>
          </a:bodyPr>
          <a:lstStyle/>
          <a:p>
            <a:pPr algn="ctr"/>
            <a:r>
              <a:rPr lang="nl-BE" sz="900" noProof="0" dirty="0">
                <a:latin typeface="+mn-lt"/>
              </a:rPr>
              <a:t>ATWS-aankondigingstijd </a:t>
            </a:r>
          </a:p>
          <a:p>
            <a:pPr algn="ctr"/>
            <a:r>
              <a:rPr lang="nl-BE" sz="900" noProof="0" dirty="0">
                <a:latin typeface="+mn-lt"/>
              </a:rPr>
              <a:t>(in seconden)</a:t>
            </a:r>
          </a:p>
        </p:txBody>
      </p:sp>
      <p:sp>
        <p:nvSpPr>
          <p:cNvPr id="14" name="Tekstvak 13">
            <a:extLst>
              <a:ext uri="{FF2B5EF4-FFF2-40B4-BE49-F238E27FC236}">
                <a16:creationId xmlns:a16="http://schemas.microsoft.com/office/drawing/2014/main" id="{1FF0AEB1-3681-793D-0CE8-C5925E27164F}"/>
              </a:ext>
            </a:extLst>
          </p:cNvPr>
          <p:cNvSpPr txBox="1"/>
          <p:nvPr/>
        </p:nvSpPr>
        <p:spPr>
          <a:xfrm>
            <a:off x="3772983" y="2492896"/>
            <a:ext cx="738841" cy="184666"/>
          </a:xfrm>
          <a:prstGeom prst="rect">
            <a:avLst/>
          </a:prstGeom>
          <a:solidFill>
            <a:schemeClr val="bg1"/>
          </a:solidFill>
        </p:spPr>
        <p:txBody>
          <a:bodyPr wrap="square" rtlCol="0">
            <a:spAutoFit/>
          </a:bodyPr>
          <a:lstStyle/>
          <a:p>
            <a:pPr algn="ctr"/>
            <a:r>
              <a:rPr lang="nl-BE" sz="600" noProof="0" dirty="0">
                <a:latin typeface="+mn-lt"/>
              </a:rPr>
              <a:t>Snelheid in km/h</a:t>
            </a:r>
          </a:p>
        </p:txBody>
      </p:sp>
      <p:sp>
        <p:nvSpPr>
          <p:cNvPr id="15" name="Tekstvak 14">
            <a:extLst>
              <a:ext uri="{FF2B5EF4-FFF2-40B4-BE49-F238E27FC236}">
                <a16:creationId xmlns:a16="http://schemas.microsoft.com/office/drawing/2014/main" id="{BCDA7801-574A-2CE2-B442-57D553E7934C}"/>
              </a:ext>
            </a:extLst>
          </p:cNvPr>
          <p:cNvSpPr txBox="1"/>
          <p:nvPr/>
        </p:nvSpPr>
        <p:spPr>
          <a:xfrm>
            <a:off x="3772983" y="2708920"/>
            <a:ext cx="738841" cy="369332"/>
          </a:xfrm>
          <a:prstGeom prst="rect">
            <a:avLst/>
          </a:prstGeom>
          <a:solidFill>
            <a:schemeClr val="bg1"/>
          </a:solidFill>
        </p:spPr>
        <p:txBody>
          <a:bodyPr wrap="square" rtlCol="0">
            <a:spAutoFit/>
          </a:bodyPr>
          <a:lstStyle/>
          <a:p>
            <a:pPr algn="ctr"/>
            <a:r>
              <a:rPr lang="nl-BE" sz="600" noProof="0" dirty="0">
                <a:latin typeface="+mn-lt"/>
              </a:rPr>
              <a:t>Overeenkomstige snelheid in m/s</a:t>
            </a:r>
          </a:p>
          <a:p>
            <a:pPr algn="ctr"/>
            <a:endParaRPr lang="nl-BE" sz="600" noProof="0" dirty="0">
              <a:latin typeface="+mn-lt"/>
            </a:endParaRPr>
          </a:p>
        </p:txBody>
      </p:sp>
      <p:sp>
        <p:nvSpPr>
          <p:cNvPr id="16" name="Tekstvak 15">
            <a:extLst>
              <a:ext uri="{FF2B5EF4-FFF2-40B4-BE49-F238E27FC236}">
                <a16:creationId xmlns:a16="http://schemas.microsoft.com/office/drawing/2014/main" id="{D061589E-1A33-9063-825A-4E7ACE561FDE}"/>
              </a:ext>
            </a:extLst>
          </p:cNvPr>
          <p:cNvSpPr txBox="1"/>
          <p:nvPr/>
        </p:nvSpPr>
        <p:spPr>
          <a:xfrm>
            <a:off x="7090877" y="3212423"/>
            <a:ext cx="3541627" cy="230832"/>
          </a:xfrm>
          <a:prstGeom prst="rect">
            <a:avLst/>
          </a:prstGeom>
          <a:solidFill>
            <a:schemeClr val="bg1"/>
          </a:solidFill>
        </p:spPr>
        <p:txBody>
          <a:bodyPr wrap="square" rtlCol="0">
            <a:spAutoFit/>
          </a:bodyPr>
          <a:lstStyle/>
          <a:p>
            <a:pPr algn="ctr"/>
            <a:r>
              <a:rPr lang="nl-BE" sz="900" noProof="0" dirty="0">
                <a:latin typeface="+mn-lt"/>
              </a:rPr>
              <a:t>ATWS aankondigingsafstanden in m voor snelheden uitgedrukt in km/h</a:t>
            </a:r>
          </a:p>
        </p:txBody>
      </p:sp>
    </p:spTree>
    <p:extLst>
      <p:ext uri="{BB962C8B-B14F-4D97-AF65-F5344CB8AC3E}">
        <p14:creationId xmlns:p14="http://schemas.microsoft.com/office/powerpoint/2010/main" val="875654195"/>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131495" y="1201175"/>
            <a:ext cx="9433048" cy="1162454"/>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spcAft>
                <a:spcPts val="600"/>
              </a:spcAft>
            </a:pPr>
            <a:r>
              <a:rPr lang="nl-BE" sz="140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Het </a:t>
            </a:r>
            <a:r>
              <a:rPr lang="nl-BE" sz="1400" b="1" noProof="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detectiepu</a:t>
            </a:r>
            <a:r>
              <a:rPr lang="nl-BE" sz="1400" b="1"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nt voor inrit</a:t>
            </a:r>
            <a:r>
              <a:rPr lang="nl-BE" sz="140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nl-BE" sz="1400" noProof="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nl-BE" sz="140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evindt zich aan het uiteinde van de ATWS-aankondigingsafstand.</a:t>
            </a:r>
          </a:p>
          <a:p>
            <a:pPr algn="just">
              <a:spcAft>
                <a:spcPts val="600"/>
              </a:spcAft>
            </a:pPr>
            <a:r>
              <a:rPr lang="nl-BE" sz="1400" noProof="0" dirty="0">
                <a:solidFill>
                  <a:schemeClr val="accent2"/>
                </a:solidFill>
                <a:latin typeface="Calibri" panose="020F0502020204030204" pitchFamily="34" charset="0"/>
                <a:cs typeface="Times New Roman" panose="02020603050405020304" pitchFamily="18" charset="0"/>
              </a:rPr>
              <a:t>Het </a:t>
            </a:r>
            <a:r>
              <a:rPr lang="nl-BE" sz="1400" b="1" noProof="0" dirty="0">
                <a:solidFill>
                  <a:schemeClr val="accent2"/>
                </a:solidFill>
                <a:latin typeface="Calibri" panose="020F0502020204030204" pitchFamily="34" charset="0"/>
                <a:cs typeface="Times New Roman" panose="02020603050405020304" pitchFamily="18" charset="0"/>
              </a:rPr>
              <a:t>detectiepunt voor uitrit </a:t>
            </a:r>
            <a:r>
              <a:rPr lang="nl-BE" sz="1400" noProof="0" dirty="0">
                <a:solidFill>
                  <a:schemeClr val="accent2"/>
                </a:solidFill>
                <a:latin typeface="Calibri" panose="020F0502020204030204" pitchFamily="34" charset="0"/>
                <a:cs typeface="Times New Roman" panose="02020603050405020304" pitchFamily="18" charset="0"/>
              </a:rPr>
              <a:t>bevindt zich buiten de werkzone</a:t>
            </a:r>
            <a:r>
              <a:rPr lang="nl-BE" sz="1400" b="0" i="0" u="none" strike="noStrike" baseline="0" noProof="0" dirty="0">
                <a:latin typeface="CIDFont+F1"/>
              </a:rPr>
              <a:t>.</a:t>
            </a:r>
            <a:endParaRPr lang="nl-BE" sz="140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Placeholder 2">
            <a:extLst>
              <a:ext uri="{FF2B5EF4-FFF2-40B4-BE49-F238E27FC236}">
                <a16:creationId xmlns:a16="http://schemas.microsoft.com/office/drawing/2014/main" id="{9DF6C2DD-04E5-452A-924E-C825AF5EA6B1}"/>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000" b="1" kern="0" noProof="0" dirty="0">
                <a:solidFill>
                  <a:srgbClr val="0070C0"/>
                </a:solidFill>
              </a:rPr>
              <a:t>Detectiepunten</a:t>
            </a:r>
            <a:endParaRPr lang="nl-BE" sz="2000" b="1" kern="0" noProof="0" dirty="0">
              <a:solidFill>
                <a:srgbClr val="0070C0"/>
              </a:solidFill>
              <a:ea typeface="+mj-ea"/>
              <a:cs typeface="+mj-cs"/>
            </a:endParaRPr>
          </a:p>
        </p:txBody>
      </p:sp>
      <p:sp>
        <p:nvSpPr>
          <p:cNvPr id="4" name="Espace réservé du texte 3">
            <a:extLst>
              <a:ext uri="{FF2B5EF4-FFF2-40B4-BE49-F238E27FC236}">
                <a16:creationId xmlns:a16="http://schemas.microsoft.com/office/drawing/2014/main" id="{B00FF88F-438E-42C2-B368-3ABD1CDA80BF}"/>
              </a:ext>
            </a:extLst>
          </p:cNvPr>
          <p:cNvSpPr>
            <a:spLocks noGrp="1"/>
          </p:cNvSpPr>
          <p:nvPr>
            <p:ph type="body" sz="quarter" idx="18"/>
          </p:nvPr>
        </p:nvSpPr>
        <p:spPr/>
        <p:txBody>
          <a:bodyPr/>
          <a:lstStyle/>
          <a:p>
            <a:r>
              <a:rPr lang="nl-BE" noProof="0" dirty="0"/>
              <a:t>2. Opstellen van het aankondigingssysteem</a:t>
            </a:r>
          </a:p>
        </p:txBody>
      </p:sp>
      <p:pic>
        <p:nvPicPr>
          <p:cNvPr id="9" name="Picture 1">
            <a:extLst>
              <a:ext uri="{FF2B5EF4-FFF2-40B4-BE49-F238E27FC236}">
                <a16:creationId xmlns:a16="http://schemas.microsoft.com/office/drawing/2014/main" id="{C4047EE3-5F88-C0A1-7DA7-C19386DFC65B}"/>
              </a:ext>
            </a:extLst>
          </p:cNvPr>
          <p:cNvPicPr/>
          <p:nvPr/>
        </p:nvPicPr>
        <p:blipFill rotWithShape="1">
          <a:blip r:embed="rId2"/>
          <a:srcRect l="7291" t="65427" r="86459"/>
          <a:stretch/>
        </p:blipFill>
        <p:spPr>
          <a:xfrm>
            <a:off x="3215680" y="5373754"/>
            <a:ext cx="432048" cy="1251360"/>
          </a:xfrm>
          <a:prstGeom prst="rect">
            <a:avLst/>
          </a:prstGeom>
        </p:spPr>
      </p:pic>
      <p:grpSp>
        <p:nvGrpSpPr>
          <p:cNvPr id="12" name="Groep 11">
            <a:extLst>
              <a:ext uri="{FF2B5EF4-FFF2-40B4-BE49-F238E27FC236}">
                <a16:creationId xmlns:a16="http://schemas.microsoft.com/office/drawing/2014/main" id="{407724A1-919E-8115-9444-5EF4A836AD73}"/>
              </a:ext>
            </a:extLst>
          </p:cNvPr>
          <p:cNvGrpSpPr/>
          <p:nvPr/>
        </p:nvGrpSpPr>
        <p:grpSpPr>
          <a:xfrm>
            <a:off x="2386793" y="2520982"/>
            <a:ext cx="7418412" cy="3946779"/>
            <a:chOff x="2386793" y="2520982"/>
            <a:chExt cx="7418412" cy="3946779"/>
          </a:xfrm>
        </p:grpSpPr>
        <p:pic>
          <p:nvPicPr>
            <p:cNvPr id="8" name="Afbeelding 7" descr="Afbeelding met tekst, schermopname, Parallel, software">
              <a:extLst>
                <a:ext uri="{FF2B5EF4-FFF2-40B4-BE49-F238E27FC236}">
                  <a16:creationId xmlns:a16="http://schemas.microsoft.com/office/drawing/2014/main" id="{21A6C369-94E2-E0D8-ABC2-349A833E51CA}"/>
                </a:ext>
              </a:extLst>
            </p:cNvPr>
            <p:cNvPicPr>
              <a:picLocks noChangeAspect="1"/>
            </p:cNvPicPr>
            <p:nvPr/>
          </p:nvPicPr>
          <p:blipFill>
            <a:blip r:embed="rId3"/>
            <a:stretch>
              <a:fillRect/>
            </a:stretch>
          </p:blipFill>
          <p:spPr>
            <a:xfrm>
              <a:off x="2386793" y="2520982"/>
              <a:ext cx="7418412" cy="3946779"/>
            </a:xfrm>
            <a:prstGeom prst="rect">
              <a:avLst/>
            </a:prstGeom>
          </p:spPr>
        </p:pic>
        <p:pic>
          <p:nvPicPr>
            <p:cNvPr id="2" name="Afbeelding 1" descr="Afbeelding met tekst, schermopname, Parallel, software">
              <a:extLst>
                <a:ext uri="{FF2B5EF4-FFF2-40B4-BE49-F238E27FC236}">
                  <a16:creationId xmlns:a16="http://schemas.microsoft.com/office/drawing/2014/main" id="{916DB63C-E589-CDC5-DF7A-A2544550E7D4}"/>
                </a:ext>
              </a:extLst>
            </p:cNvPr>
            <p:cNvPicPr>
              <a:picLocks noChangeAspect="1"/>
            </p:cNvPicPr>
            <p:nvPr/>
          </p:nvPicPr>
          <p:blipFill>
            <a:blip r:embed="rId3"/>
            <a:srcRect t="10023" b="88152"/>
            <a:stretch/>
          </p:blipFill>
          <p:spPr>
            <a:xfrm>
              <a:off x="2386793" y="2780928"/>
              <a:ext cx="7418412" cy="504056"/>
            </a:xfrm>
            <a:prstGeom prst="rect">
              <a:avLst/>
            </a:prstGeom>
          </p:spPr>
        </p:pic>
        <p:sp>
          <p:nvSpPr>
            <p:cNvPr id="3" name="Rechthoek 2">
              <a:extLst>
                <a:ext uri="{FF2B5EF4-FFF2-40B4-BE49-F238E27FC236}">
                  <a16:creationId xmlns:a16="http://schemas.microsoft.com/office/drawing/2014/main" id="{3CB27DF1-485C-245F-5C9F-E03AE4284D2A}"/>
                </a:ext>
              </a:extLst>
            </p:cNvPr>
            <p:cNvSpPr/>
            <p:nvPr/>
          </p:nvSpPr>
          <p:spPr>
            <a:xfrm>
              <a:off x="5663952" y="3226313"/>
              <a:ext cx="900000" cy="2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cxnSp>
          <p:nvCxnSpPr>
            <p:cNvPr id="6" name="Rechte verbindingslijn 5">
              <a:extLst>
                <a:ext uri="{FF2B5EF4-FFF2-40B4-BE49-F238E27FC236}">
                  <a16:creationId xmlns:a16="http://schemas.microsoft.com/office/drawing/2014/main" id="{05ABD363-4CA3-C5B1-4476-04B4ACCD7085}"/>
                </a:ext>
              </a:extLst>
            </p:cNvPr>
            <p:cNvCxnSpPr/>
            <p:nvPr/>
          </p:nvCxnSpPr>
          <p:spPr>
            <a:xfrm>
              <a:off x="5591943" y="3444694"/>
              <a:ext cx="10081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B045B70B-55D6-7203-56CC-0C13549EA1F2}"/>
                </a:ext>
              </a:extLst>
            </p:cNvPr>
            <p:cNvCxnSpPr>
              <a:cxnSpLocks/>
            </p:cNvCxnSpPr>
            <p:nvPr/>
          </p:nvCxnSpPr>
          <p:spPr>
            <a:xfrm>
              <a:off x="5591943" y="3373200"/>
              <a:ext cx="1176057"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 name="Tekstvak 9">
            <a:extLst>
              <a:ext uri="{FF2B5EF4-FFF2-40B4-BE49-F238E27FC236}">
                <a16:creationId xmlns:a16="http://schemas.microsoft.com/office/drawing/2014/main" id="{F428E3DC-AFE1-65FD-13F0-219B2B7E7C63}"/>
              </a:ext>
            </a:extLst>
          </p:cNvPr>
          <p:cNvSpPr txBox="1"/>
          <p:nvPr/>
        </p:nvSpPr>
        <p:spPr>
          <a:xfrm>
            <a:off x="3503712" y="5346511"/>
            <a:ext cx="1728192" cy="430887"/>
          </a:xfrm>
          <a:prstGeom prst="rect">
            <a:avLst/>
          </a:prstGeom>
          <a:noFill/>
        </p:spPr>
        <p:txBody>
          <a:bodyPr wrap="square" rtlCol="0">
            <a:spAutoFit/>
          </a:bodyPr>
          <a:lstStyle/>
          <a:p>
            <a:r>
              <a:rPr lang="nl-BE" sz="1100" noProof="0" dirty="0">
                <a:latin typeface="+mn-lt"/>
              </a:rPr>
              <a:t>= detectiepunt voor inrit</a:t>
            </a:r>
          </a:p>
          <a:p>
            <a:r>
              <a:rPr lang="nl-BE" sz="1100" noProof="0" dirty="0">
                <a:latin typeface="+mn-lt"/>
              </a:rPr>
              <a:t>= detectiepunt voor uitrit</a:t>
            </a:r>
          </a:p>
        </p:txBody>
      </p:sp>
    </p:spTree>
    <p:extLst>
      <p:ext uri="{BB962C8B-B14F-4D97-AF65-F5344CB8AC3E}">
        <p14:creationId xmlns:p14="http://schemas.microsoft.com/office/powerpoint/2010/main" val="1409850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712350" y="4430987"/>
            <a:ext cx="8064500" cy="506413"/>
          </a:xfrm>
          <a:prstGeom prst="rect">
            <a:avLst/>
          </a:prstGeom>
          <a:noFill/>
          <a:ln w="9525">
            <a:noFill/>
            <a:miter lim="800000"/>
            <a:headEnd/>
            <a:tailEnd/>
          </a:ln>
          <a:effectLst/>
        </p:spPr>
        <p:txBody>
          <a:bodyPr lIns="0" tIns="0" rIns="0" bIns="0"/>
          <a:lstStyle/>
          <a:p>
            <a:pPr algn="l">
              <a:defRPr/>
            </a:pPr>
            <a:endParaRPr lang="nl-BE" sz="2000" b="1" kern="0" noProof="0" dirty="0">
              <a:solidFill>
                <a:srgbClr val="0070C0"/>
              </a:solidFill>
              <a:latin typeface="+mj-lt"/>
              <a:ea typeface="+mj-ea"/>
              <a:cs typeface="+mj-cs"/>
            </a:endParaRPr>
          </a:p>
        </p:txBody>
      </p:sp>
      <p:sp>
        <p:nvSpPr>
          <p:cNvPr id="23" name="Rectangle 22"/>
          <p:cNvSpPr/>
          <p:nvPr/>
        </p:nvSpPr>
        <p:spPr bwMode="auto">
          <a:xfrm>
            <a:off x="8439252" y="1268760"/>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Uitwisseling van informatie </a:t>
            </a:r>
            <a:br>
              <a:rPr lang="nl-BE" sz="1200" b="1" noProof="0" dirty="0">
                <a:latin typeface="+mn-lt"/>
              </a:rPr>
            </a:br>
            <a:r>
              <a:rPr lang="nl-BE" sz="1200" b="1" noProof="0" dirty="0">
                <a:latin typeface="+mn-lt"/>
              </a:rPr>
              <a:t>vóór aanvang van de werken</a:t>
            </a:r>
          </a:p>
        </p:txBody>
      </p:sp>
      <p:sp>
        <p:nvSpPr>
          <p:cNvPr id="27" name="Rectangle 26"/>
          <p:cNvSpPr/>
          <p:nvPr/>
        </p:nvSpPr>
        <p:spPr bwMode="auto">
          <a:xfrm>
            <a:off x="6023977" y="1268759"/>
            <a:ext cx="2121664"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Basisberekeningen</a:t>
            </a:r>
          </a:p>
          <a:p>
            <a:pPr algn="ctr"/>
            <a:r>
              <a:rPr lang="nl-BE" sz="1200" b="1" noProof="0" dirty="0">
                <a:latin typeface="+mn-lt"/>
              </a:rPr>
              <a:t>Theoretische studie</a:t>
            </a:r>
          </a:p>
        </p:txBody>
      </p:sp>
      <p:sp>
        <p:nvSpPr>
          <p:cNvPr id="37" name="Ovaal 21"/>
          <p:cNvSpPr/>
          <p:nvPr/>
        </p:nvSpPr>
        <p:spPr bwMode="auto">
          <a:xfrm>
            <a:off x="5860802" y="117692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38" name="Ovaal 22"/>
          <p:cNvSpPr/>
          <p:nvPr/>
        </p:nvSpPr>
        <p:spPr bwMode="auto">
          <a:xfrm>
            <a:off x="8295236" y="1135309"/>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2</a:t>
            </a:r>
          </a:p>
        </p:txBody>
      </p:sp>
      <p:sp>
        <p:nvSpPr>
          <p:cNvPr id="44" name="Rectangle 43"/>
          <p:cNvSpPr/>
          <p:nvPr/>
        </p:nvSpPr>
        <p:spPr bwMode="auto">
          <a:xfrm>
            <a:off x="8439252" y="255378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Briefing van het personeel</a:t>
            </a:r>
          </a:p>
        </p:txBody>
      </p:sp>
      <p:sp>
        <p:nvSpPr>
          <p:cNvPr id="45" name="Ovaal 22"/>
          <p:cNvSpPr/>
          <p:nvPr/>
        </p:nvSpPr>
        <p:spPr bwMode="auto">
          <a:xfrm>
            <a:off x="8295236" y="2420888"/>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3</a:t>
            </a:r>
          </a:p>
        </p:txBody>
      </p:sp>
      <p:sp>
        <p:nvSpPr>
          <p:cNvPr id="48" name="Rectangle 47"/>
          <p:cNvSpPr/>
          <p:nvPr/>
        </p:nvSpPr>
        <p:spPr bwMode="auto">
          <a:xfrm>
            <a:off x="8439252" y="3838814"/>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Controle van het systeem</a:t>
            </a:r>
          </a:p>
        </p:txBody>
      </p:sp>
      <p:sp>
        <p:nvSpPr>
          <p:cNvPr id="49" name="Ovaal 22"/>
          <p:cNvSpPr/>
          <p:nvPr/>
        </p:nvSpPr>
        <p:spPr bwMode="auto">
          <a:xfrm>
            <a:off x="8295236" y="3725473"/>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4</a:t>
            </a:r>
          </a:p>
        </p:txBody>
      </p:sp>
      <p:sp>
        <p:nvSpPr>
          <p:cNvPr id="51" name="Rectangle 50"/>
          <p:cNvSpPr/>
          <p:nvPr/>
        </p:nvSpPr>
        <p:spPr bwMode="auto">
          <a:xfrm>
            <a:off x="8439252" y="51238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Plaatsen van het systeem</a:t>
            </a:r>
          </a:p>
        </p:txBody>
      </p:sp>
      <p:sp>
        <p:nvSpPr>
          <p:cNvPr id="52" name="Ovaal 22"/>
          <p:cNvSpPr/>
          <p:nvPr/>
        </p:nvSpPr>
        <p:spPr bwMode="auto">
          <a:xfrm>
            <a:off x="8295236"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5</a:t>
            </a:r>
          </a:p>
        </p:txBody>
      </p:sp>
      <p:sp>
        <p:nvSpPr>
          <p:cNvPr id="29" name="Rectangle 28"/>
          <p:cNvSpPr/>
          <p:nvPr/>
        </p:nvSpPr>
        <p:spPr bwMode="auto">
          <a:xfrm>
            <a:off x="6023977"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Opstart van het systeem</a:t>
            </a:r>
          </a:p>
        </p:txBody>
      </p:sp>
      <p:sp>
        <p:nvSpPr>
          <p:cNvPr id="30" name="Ovaal 22"/>
          <p:cNvSpPr/>
          <p:nvPr/>
        </p:nvSpPr>
        <p:spPr bwMode="auto">
          <a:xfrm>
            <a:off x="5860802"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6</a:t>
            </a:r>
          </a:p>
        </p:txBody>
      </p:sp>
      <p:sp>
        <p:nvSpPr>
          <p:cNvPr id="31" name="Rectangle 30"/>
          <p:cNvSpPr/>
          <p:nvPr/>
        </p:nvSpPr>
        <p:spPr bwMode="auto">
          <a:xfrm>
            <a:off x="360870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Voorafgaandelijke test</a:t>
            </a:r>
          </a:p>
        </p:txBody>
      </p:sp>
      <p:sp>
        <p:nvSpPr>
          <p:cNvPr id="53" name="Ovaal 22"/>
          <p:cNvSpPr/>
          <p:nvPr/>
        </p:nvSpPr>
        <p:spPr bwMode="auto">
          <a:xfrm>
            <a:off x="346468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sp>
        <p:nvSpPr>
          <p:cNvPr id="33" name="Draaiende pijl 15"/>
          <p:cNvSpPr/>
          <p:nvPr/>
        </p:nvSpPr>
        <p:spPr bwMode="auto">
          <a:xfrm rot="1987104">
            <a:off x="566523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latin typeface="+mn-lt"/>
            </a:endParaRPr>
          </a:p>
        </p:txBody>
      </p:sp>
      <p:grpSp>
        <p:nvGrpSpPr>
          <p:cNvPr id="2" name="Group 1"/>
          <p:cNvGrpSpPr/>
          <p:nvPr/>
        </p:nvGrpSpPr>
        <p:grpSpPr>
          <a:xfrm>
            <a:off x="480849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latin typeface="+mn-lt"/>
              </a:endParaRPr>
            </a:p>
          </p:txBody>
        </p:sp>
        <p:sp>
          <p:nvSpPr>
            <p:cNvPr id="35" name="Ovaal 14"/>
            <p:cNvSpPr/>
            <p:nvPr/>
          </p:nvSpPr>
          <p:spPr bwMode="auto">
            <a:xfrm>
              <a:off x="3663709" y="264472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1</a:t>
              </a: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2</a:t>
              </a: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3</a:t>
              </a: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5</a:t>
              </a: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4</a:t>
              </a:r>
            </a:p>
          </p:txBody>
        </p:sp>
        <p:sp>
          <p:nvSpPr>
            <p:cNvPr id="50" name="Ovaal 18"/>
            <p:cNvSpPr/>
            <p:nvPr/>
          </p:nvSpPr>
          <p:spPr bwMode="auto">
            <a:xfrm>
              <a:off x="3635895"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6</a:t>
              </a: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7</a:t>
              </a:r>
            </a:p>
          </p:txBody>
        </p:sp>
      </p:gr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8192"/>
          <a:stretch/>
        </p:blipFill>
        <p:spPr>
          <a:xfrm>
            <a:off x="6103416" y="2866210"/>
            <a:ext cx="1015178" cy="987644"/>
          </a:xfrm>
          <a:prstGeom prst="rect">
            <a:avLst/>
          </a:prstGeom>
        </p:spPr>
      </p:pic>
      <p:sp>
        <p:nvSpPr>
          <p:cNvPr id="39" name="Wolkvormige toelichting 17"/>
          <p:cNvSpPr/>
          <p:nvPr/>
        </p:nvSpPr>
        <p:spPr bwMode="auto">
          <a:xfrm>
            <a:off x="3000085" y="1915957"/>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34" name="TextBox 33"/>
          <p:cNvSpPr txBox="1"/>
          <p:nvPr/>
        </p:nvSpPr>
        <p:spPr>
          <a:xfrm>
            <a:off x="3571279" y="2003778"/>
            <a:ext cx="1584176" cy="954107"/>
          </a:xfrm>
          <a:prstGeom prst="rect">
            <a:avLst/>
          </a:prstGeom>
          <a:noFill/>
        </p:spPr>
        <p:txBody>
          <a:bodyPr wrap="square" rtlCol="0">
            <a:spAutoFit/>
          </a:bodyPr>
          <a:lstStyle/>
          <a:p>
            <a:r>
              <a:rPr lang="nl-BE" sz="1400" b="1" noProof="0" dirty="0">
                <a:solidFill>
                  <a:srgbClr val="005DA4"/>
                </a:solidFill>
                <a:latin typeface="+mn-lt"/>
              </a:rPr>
              <a:t>Een aankondigings-systeem opzetten; </a:t>
            </a:r>
          </a:p>
          <a:p>
            <a:r>
              <a:rPr lang="nl-BE" sz="1400" b="1" noProof="0" dirty="0">
                <a:solidFill>
                  <a:srgbClr val="005DA4"/>
                </a:solidFill>
                <a:latin typeface="+mn-lt"/>
              </a:rPr>
              <a:t>hoe doe je dat? </a:t>
            </a:r>
          </a:p>
        </p:txBody>
      </p:sp>
      <p:sp>
        <p:nvSpPr>
          <p:cNvPr id="42" name="Text Placeholder 2">
            <a:extLst>
              <a:ext uri="{FF2B5EF4-FFF2-40B4-BE49-F238E27FC236}">
                <a16:creationId xmlns:a16="http://schemas.microsoft.com/office/drawing/2014/main" id="{E517A196-FF3D-4A72-9546-293691D4BB94}"/>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Hoe ga je te werk?</a:t>
            </a:r>
          </a:p>
        </p:txBody>
      </p:sp>
      <p:sp>
        <p:nvSpPr>
          <p:cNvPr id="10" name="Espace réservé du texte 9">
            <a:extLst>
              <a:ext uri="{FF2B5EF4-FFF2-40B4-BE49-F238E27FC236}">
                <a16:creationId xmlns:a16="http://schemas.microsoft.com/office/drawing/2014/main" id="{61F69D76-29C1-4136-8DF3-30B4C99DC50B}"/>
              </a:ext>
            </a:extLst>
          </p:cNvPr>
          <p:cNvSpPr>
            <a:spLocks noGrp="1"/>
          </p:cNvSpPr>
          <p:nvPr>
            <p:ph type="body" sz="quarter" idx="18"/>
          </p:nvPr>
        </p:nvSpPr>
        <p:spPr/>
        <p:txBody>
          <a:bodyPr/>
          <a:lstStyle/>
          <a:p>
            <a:r>
              <a:rPr lang="nl-BE" noProof="0" dirty="0"/>
              <a:t>2. Opstellen van het aankondigingssysteem</a:t>
            </a:r>
          </a:p>
        </p:txBody>
      </p:sp>
      <p:pic>
        <p:nvPicPr>
          <p:cNvPr id="9" name="Afbeelding 8">
            <a:extLst>
              <a:ext uri="{FF2B5EF4-FFF2-40B4-BE49-F238E27FC236}">
                <a16:creationId xmlns:a16="http://schemas.microsoft.com/office/drawing/2014/main" id="{8349DBA3-85AC-984F-F9D5-0BF614F1EE78}"/>
              </a:ext>
            </a:extLst>
          </p:cNvPr>
          <p:cNvPicPr>
            <a:picLocks noChangeAspect="1"/>
          </p:cNvPicPr>
          <p:nvPr/>
        </p:nvPicPr>
        <p:blipFill>
          <a:blip r:embed="rId3"/>
          <a:stretch>
            <a:fillRect/>
          </a:stretch>
        </p:blipFill>
        <p:spPr>
          <a:xfrm>
            <a:off x="5004056" y="2911806"/>
            <a:ext cx="890886" cy="1309423"/>
          </a:xfrm>
          <a:prstGeom prst="rect">
            <a:avLst/>
          </a:prstGeom>
        </p:spPr>
      </p:pic>
      <p:sp>
        <p:nvSpPr>
          <p:cNvPr id="11" name="Rechthoek 41">
            <a:extLst>
              <a:ext uri="{FF2B5EF4-FFF2-40B4-BE49-F238E27FC236}">
                <a16:creationId xmlns:a16="http://schemas.microsoft.com/office/drawing/2014/main" id="{1637A775-CEBF-9598-6BF6-5D787042D876}"/>
              </a:ext>
            </a:extLst>
          </p:cNvPr>
          <p:cNvSpPr>
            <a:spLocks noChangeArrowheads="1"/>
          </p:cNvSpPr>
          <p:nvPr/>
        </p:nvSpPr>
        <p:spPr bwMode="auto">
          <a:xfrm>
            <a:off x="6063642" y="3921320"/>
            <a:ext cx="999217" cy="227760"/>
          </a:xfrm>
          <a:prstGeom prst="rect">
            <a:avLst/>
          </a:prstGeom>
          <a:solidFill>
            <a:srgbClr val="A6A6A6"/>
          </a:solidFill>
          <a:ln w="31750" algn="ctr">
            <a:noFill/>
            <a:round/>
            <a:headEnd/>
            <a:tailEnd/>
          </a:ln>
        </p:spPr>
        <p:txBody>
          <a:bodyPr wrap="none" anchor="ctr"/>
          <a:lstStyle/>
          <a:p>
            <a:pPr algn="ctr"/>
            <a:r>
              <a:rPr lang="nl-BE" sz="600" b="1" noProof="0" dirty="0">
                <a:solidFill>
                  <a:schemeClr val="bg1"/>
                </a:solidFill>
              </a:rPr>
              <a:t>LEIDER VAN HET WERK – </a:t>
            </a:r>
          </a:p>
          <a:p>
            <a:pPr algn="ctr"/>
            <a:r>
              <a:rPr lang="nl-BE" sz="600" b="1" noProof="0" dirty="0">
                <a:solidFill>
                  <a:schemeClr val="bg1"/>
                </a:solidFill>
              </a:rPr>
              <a:t>VV AANNEMER</a:t>
            </a:r>
          </a:p>
        </p:txBody>
      </p:sp>
      <p:pic>
        <p:nvPicPr>
          <p:cNvPr id="3" name="Picture 11" descr="D:\Documents And Settings\GQR7802\Local Settings\Temporary Internet Files\Content.IE5\HNYX0581\MC900441310[1].png">
            <a:extLst>
              <a:ext uri="{FF2B5EF4-FFF2-40B4-BE49-F238E27FC236}">
                <a16:creationId xmlns:a16="http://schemas.microsoft.com/office/drawing/2014/main" id="{17AED387-6A3C-1D18-1FDB-0DFF4779372D}"/>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05018" y="1061742"/>
            <a:ext cx="519343" cy="423042"/>
          </a:xfrm>
          <a:prstGeom prst="rect">
            <a:avLst/>
          </a:prstGeom>
          <a:noFill/>
          <a:ln w="9525">
            <a:noFill/>
            <a:miter lim="800000"/>
            <a:headEnd/>
            <a:tailEnd/>
          </a:ln>
        </p:spPr>
      </p:pic>
      <p:sp>
        <p:nvSpPr>
          <p:cNvPr id="5" name="Rectangle 30">
            <a:extLst>
              <a:ext uri="{FF2B5EF4-FFF2-40B4-BE49-F238E27FC236}">
                <a16:creationId xmlns:a16="http://schemas.microsoft.com/office/drawing/2014/main" id="{404C0A0B-046D-04EA-11D2-84FBAD3731CE}"/>
              </a:ext>
            </a:extLst>
          </p:cNvPr>
          <p:cNvSpPr/>
          <p:nvPr/>
        </p:nvSpPr>
        <p:spPr bwMode="auto">
          <a:xfrm>
            <a:off x="1199456" y="5117420"/>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Opstart van de werken</a:t>
            </a:r>
          </a:p>
        </p:txBody>
      </p:sp>
      <p:sp>
        <p:nvSpPr>
          <p:cNvPr id="6" name="Ovaal 22">
            <a:extLst>
              <a:ext uri="{FF2B5EF4-FFF2-40B4-BE49-F238E27FC236}">
                <a16:creationId xmlns:a16="http://schemas.microsoft.com/office/drawing/2014/main" id="{E8007F12-F546-FC34-6F23-F571D4F2CA59}"/>
              </a:ext>
            </a:extLst>
          </p:cNvPr>
          <p:cNvSpPr/>
          <p:nvPr/>
        </p:nvSpPr>
        <p:spPr bwMode="auto">
          <a:xfrm>
            <a:off x="1055440" y="49967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8</a:t>
            </a:r>
          </a:p>
        </p:txBody>
      </p:sp>
      <p:sp>
        <p:nvSpPr>
          <p:cNvPr id="8" name="Ovaal 22">
            <a:extLst>
              <a:ext uri="{FF2B5EF4-FFF2-40B4-BE49-F238E27FC236}">
                <a16:creationId xmlns:a16="http://schemas.microsoft.com/office/drawing/2014/main" id="{0F87C5D7-ED50-279F-5BCC-36E2DBB6BE01}"/>
              </a:ext>
            </a:extLst>
          </p:cNvPr>
          <p:cNvSpPr/>
          <p:nvPr/>
        </p:nvSpPr>
        <p:spPr bwMode="auto">
          <a:xfrm>
            <a:off x="5159896" y="427909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8</a:t>
            </a:r>
          </a:p>
        </p:txBody>
      </p:sp>
    </p:spTree>
    <p:extLst>
      <p:ext uri="{BB962C8B-B14F-4D97-AF65-F5344CB8AC3E}">
        <p14:creationId xmlns:p14="http://schemas.microsoft.com/office/powerpoint/2010/main" val="1453103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E250343-5316-3CF6-77EF-FEC11AAD1279}"/>
              </a:ext>
            </a:extLst>
          </p:cNvPr>
          <p:cNvPicPr>
            <a:picLocks noChangeAspect="1"/>
          </p:cNvPicPr>
          <p:nvPr/>
        </p:nvPicPr>
        <p:blipFill>
          <a:blip r:embed="rId2"/>
          <a:stretch>
            <a:fillRect/>
          </a:stretch>
        </p:blipFill>
        <p:spPr>
          <a:xfrm>
            <a:off x="2153935" y="5003469"/>
            <a:ext cx="741480" cy="1089827"/>
          </a:xfrm>
          <a:prstGeom prst="rect">
            <a:avLst/>
          </a:prstGeom>
        </p:spPr>
      </p:pic>
      <p:sp>
        <p:nvSpPr>
          <p:cNvPr id="23" name="Text Placeholder 2">
            <a:extLst>
              <a:ext uri="{FF2B5EF4-FFF2-40B4-BE49-F238E27FC236}">
                <a16:creationId xmlns:a16="http://schemas.microsoft.com/office/drawing/2014/main" id="{D1893CD0-8DD1-4860-A6B8-FC057EB74082}"/>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2. Uitwisseling van informatie vóór aanvang van de werken</a:t>
            </a:r>
          </a:p>
          <a:p>
            <a:pPr marL="0" indent="0" algn="l">
              <a:buNone/>
              <a:defRPr/>
            </a:pPr>
            <a:endParaRPr lang="nl-BE" sz="2400" b="1" kern="0" noProof="0" dirty="0">
              <a:solidFill>
                <a:srgbClr val="0070C0"/>
              </a:solidFill>
              <a:ea typeface="+mj-ea"/>
              <a:cs typeface="+mj-cs"/>
            </a:endParaRPr>
          </a:p>
        </p:txBody>
      </p:sp>
      <p:sp>
        <p:nvSpPr>
          <p:cNvPr id="8" name="Espace réservé du texte 7">
            <a:extLst>
              <a:ext uri="{FF2B5EF4-FFF2-40B4-BE49-F238E27FC236}">
                <a16:creationId xmlns:a16="http://schemas.microsoft.com/office/drawing/2014/main" id="{B08723D2-26B3-4D43-AD91-E0B2B082D192}"/>
              </a:ext>
            </a:extLst>
          </p:cNvPr>
          <p:cNvSpPr>
            <a:spLocks noGrp="1"/>
          </p:cNvSpPr>
          <p:nvPr>
            <p:ph type="body" sz="quarter" idx="18"/>
          </p:nvPr>
        </p:nvSpPr>
        <p:spPr/>
        <p:txBody>
          <a:bodyPr/>
          <a:lstStyle/>
          <a:p>
            <a:r>
              <a:rPr lang="nl-BE" noProof="0" dirty="0"/>
              <a:t>2. Opstellen van het aankondigingssysteem</a:t>
            </a:r>
          </a:p>
        </p:txBody>
      </p:sp>
      <p:sp>
        <p:nvSpPr>
          <p:cNvPr id="5" name="Légende : encadrée 4">
            <a:extLst>
              <a:ext uri="{FF2B5EF4-FFF2-40B4-BE49-F238E27FC236}">
                <a16:creationId xmlns:a16="http://schemas.microsoft.com/office/drawing/2014/main" id="{205CA0DF-1095-4E3F-ABB4-96EA6925FE0A}"/>
              </a:ext>
            </a:extLst>
          </p:cNvPr>
          <p:cNvSpPr/>
          <p:nvPr/>
        </p:nvSpPr>
        <p:spPr>
          <a:xfrm>
            <a:off x="4723234" y="1054219"/>
            <a:ext cx="5981278" cy="2480037"/>
          </a:xfrm>
          <a:prstGeom prst="borderCallout1">
            <a:avLst>
              <a:gd name="adj1" fmla="val 4320"/>
              <a:gd name="adj2" fmla="val -1836"/>
              <a:gd name="adj3" fmla="val 38004"/>
              <a:gd name="adj4" fmla="val -29591"/>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spcAft>
                <a:spcPts val="600"/>
              </a:spcAft>
            </a:pPr>
            <a:r>
              <a:rPr lang="nl-BE" sz="100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De </a:t>
            </a:r>
            <a:r>
              <a:rPr lang="nl-BE" sz="1000" b="1"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verantwoordelijke van de ploeg stuurt de volgende informatie naar de erkend installateur</a:t>
            </a:r>
            <a:r>
              <a:rPr lang="nl-BE" sz="1000" b="1" noProof="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endParaRPr lang="nl-BE" sz="100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spcAft>
                <a:spcPts val="600"/>
              </a:spcAft>
              <a:buClr>
                <a:schemeClr val="bg2"/>
              </a:buClr>
              <a:buFont typeface="Arial" panose="020B0604020202020204" pitchFamily="34" charset="0"/>
              <a:buChar char="•"/>
            </a:pPr>
            <a:r>
              <a:rPr lang="nl-BE" sz="100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identificatie </a:t>
            </a:r>
            <a:r>
              <a:rPr lang="nl-BE" sz="1000" noProof="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van de werf</a:t>
            </a:r>
            <a:r>
              <a:rPr lang="nl-BE" sz="100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t>
            </a:r>
          </a:p>
          <a:p>
            <a:pPr marL="171450" lvl="0" indent="-171450" algn="just">
              <a:spcAft>
                <a:spcPts val="600"/>
              </a:spcAft>
              <a:buClr>
                <a:schemeClr val="bg2"/>
              </a:buClr>
              <a:buFont typeface="Arial" panose="020B0604020202020204" pitchFamily="34" charset="0"/>
              <a:buChar char="•"/>
            </a:pPr>
            <a:r>
              <a:rPr lang="nl-BE" sz="1000" noProof="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contactgegevens van de technisch ambtenaar / verantwoordelijke van de aannemer;</a:t>
            </a:r>
            <a:endParaRPr lang="nl-BE" sz="100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spcAft>
                <a:spcPts val="600"/>
              </a:spcAft>
              <a:buClr>
                <a:schemeClr val="bg2"/>
              </a:buClr>
              <a:buFont typeface="Arial" panose="020B0604020202020204" pitchFamily="34" charset="0"/>
              <a:buChar char="•"/>
            </a:pPr>
            <a:r>
              <a:rPr lang="nl-BE" sz="100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datum en </a:t>
            </a:r>
            <a:r>
              <a:rPr lang="nl-BE" sz="1000" noProof="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uur</a:t>
            </a:r>
            <a:r>
              <a:rPr lang="nl-BE" sz="100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van eerste en laatste</a:t>
            </a:r>
            <a:r>
              <a:rPr lang="nl-BE" sz="1000" noProof="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gebruik van het automatisch aankondigingssysteem ATWS</a:t>
            </a:r>
            <a:r>
              <a:rPr lang="nl-BE" sz="100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t>
            </a:r>
          </a:p>
          <a:p>
            <a:pPr marL="171450" lvl="0" indent="-171450" algn="just">
              <a:spcAft>
                <a:spcPts val="600"/>
              </a:spcAft>
              <a:buClr>
                <a:schemeClr val="bg2"/>
              </a:buClr>
              <a:buFont typeface="Arial" panose="020B0604020202020204" pitchFamily="34" charset="0"/>
              <a:buChar char="•"/>
            </a:pPr>
            <a:r>
              <a:rPr lang="nl-BE" sz="1000" noProof="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p</a:t>
            </a:r>
            <a:r>
              <a:rPr lang="nl-BE" sz="100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laats en lengte van de werfzone</a:t>
            </a:r>
            <a:r>
              <a:rPr lang="nl-BE" sz="1000" noProof="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endParaRPr lang="nl-BE" sz="100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spcAft>
                <a:spcPts val="600"/>
              </a:spcAft>
              <a:buClr>
                <a:schemeClr val="bg2"/>
              </a:buClr>
              <a:buFont typeface="Arial" panose="020B0604020202020204" pitchFamily="34" charset="0"/>
              <a:buChar char="•"/>
            </a:pPr>
            <a:r>
              <a:rPr lang="nl-BE" sz="1000" noProof="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d</a:t>
            </a:r>
            <a:r>
              <a:rPr lang="nl-BE" sz="100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e te respecteren ATWS-aankondigingsafstand en </a:t>
            </a:r>
            <a:r>
              <a:rPr lang="nl-BE" sz="1000" noProof="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r>
              <a:rPr lang="nl-BE" sz="100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tijd;</a:t>
            </a:r>
          </a:p>
          <a:p>
            <a:pPr marL="171450" lvl="0" indent="-171450" algn="just">
              <a:spcAft>
                <a:spcPts val="600"/>
              </a:spcAft>
              <a:buClr>
                <a:schemeClr val="bg2"/>
              </a:buClr>
              <a:buFont typeface="Arial" panose="020B0604020202020204" pitchFamily="34" charset="0"/>
              <a:buChar char="•"/>
            </a:pPr>
            <a:r>
              <a:rPr lang="nl-BE" sz="1000" noProof="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Het aantal sporen </a:t>
            </a:r>
            <a:r>
              <a:rPr lang="nl-BE" sz="100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waarop he</a:t>
            </a:r>
            <a:r>
              <a:rPr lang="nl-BE" sz="1000" noProof="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t automatisch aankondigingssysteem ATWS moet worden geïnstalleerd</a:t>
            </a:r>
            <a:r>
              <a:rPr lang="nl-BE" sz="100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t>
            </a:r>
            <a:endParaRPr lang="nl-BE" sz="1000" noProof="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spcAft>
                <a:spcPts val="600"/>
              </a:spcAft>
              <a:buClr>
                <a:schemeClr val="bg2"/>
              </a:buClr>
              <a:buFont typeface="Arial" panose="020B0604020202020204" pitchFamily="34" charset="0"/>
              <a:buChar char="•"/>
            </a:pPr>
            <a:r>
              <a:rPr lang="nl-BE" sz="100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De maximaal toegelaten snelheid;</a:t>
            </a:r>
            <a:endParaRPr lang="nl-BE" sz="1000" noProof="0" dirty="0">
              <a:solidFill>
                <a:schemeClr val="accent2"/>
              </a:solidFill>
              <a:latin typeface="Calibri" panose="020F0502020204030204" pitchFamily="34" charset="0"/>
              <a:cs typeface="Times New Roman" panose="02020603050405020304" pitchFamily="18" charset="0"/>
            </a:endParaRPr>
          </a:p>
          <a:p>
            <a:pPr marL="171450" indent="-171450" algn="l">
              <a:spcAft>
                <a:spcPts val="600"/>
              </a:spcAft>
              <a:buClr>
                <a:schemeClr val="bg2"/>
              </a:buClr>
              <a:buFont typeface="Arial" panose="020B0604020202020204" pitchFamily="34" charset="0"/>
              <a:buChar char="•"/>
            </a:pPr>
            <a:r>
              <a:rPr lang="nl-BE" sz="1000" noProof="0" dirty="0">
                <a:solidFill>
                  <a:schemeClr val="accent2"/>
                </a:solidFill>
                <a:latin typeface="Calibri" panose="020F0502020204030204" pitchFamily="34" charset="0"/>
                <a:cs typeface="Times New Roman" panose="02020603050405020304" pitchFamily="18" charset="0"/>
              </a:rPr>
              <a:t>Schema van de spoorweginfrastructuur (type SSP of plan 1002) dat de werkzone alsook de gedeeltes van de sporen, over een afstand van 5km, afwaarts en opwaarts van deze werkzone omvat;</a:t>
            </a:r>
          </a:p>
          <a:p>
            <a:pPr marL="171450" indent="-171450" algn="l">
              <a:spcAft>
                <a:spcPts val="600"/>
              </a:spcAft>
              <a:buClr>
                <a:schemeClr val="bg2"/>
              </a:buClr>
              <a:buFont typeface="Arial" panose="020B0604020202020204" pitchFamily="34" charset="0"/>
              <a:buChar char="•"/>
            </a:pPr>
            <a:r>
              <a:rPr lang="nl-BE" sz="1000" noProof="0" dirty="0">
                <a:solidFill>
                  <a:schemeClr val="accent2"/>
                </a:solidFill>
                <a:latin typeface="Calibri" panose="020F0502020204030204" pitchFamily="34" charset="0"/>
                <a:cs typeface="Times New Roman" panose="02020603050405020304" pitchFamily="18" charset="0"/>
              </a:rPr>
              <a:t>De locaties van de detectiepunten op basis van de ATWS-aankondigingsafstand;</a:t>
            </a:r>
          </a:p>
        </p:txBody>
      </p:sp>
      <p:cxnSp>
        <p:nvCxnSpPr>
          <p:cNvPr id="31" name="Straight Arrow Connector 24">
            <a:extLst>
              <a:ext uri="{FF2B5EF4-FFF2-40B4-BE49-F238E27FC236}">
                <a16:creationId xmlns:a16="http://schemas.microsoft.com/office/drawing/2014/main" id="{B6F4238A-0575-4CE4-BAD7-1BC406A417FC}"/>
              </a:ext>
            </a:extLst>
          </p:cNvPr>
          <p:cNvCxnSpPr>
            <a:cxnSpLocks noChangeShapeType="1"/>
          </p:cNvCxnSpPr>
          <p:nvPr/>
        </p:nvCxnSpPr>
        <p:spPr bwMode="auto">
          <a:xfrm>
            <a:off x="1156631" y="1233243"/>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35" name="Rounded Rectangle 26">
            <a:extLst>
              <a:ext uri="{FF2B5EF4-FFF2-40B4-BE49-F238E27FC236}">
                <a16:creationId xmlns:a16="http://schemas.microsoft.com/office/drawing/2014/main" id="{6F9C8865-940F-4D41-86A1-AA3CE7D413BF}"/>
              </a:ext>
            </a:extLst>
          </p:cNvPr>
          <p:cNvSpPr>
            <a:spLocks noChangeAspect="1"/>
          </p:cNvSpPr>
          <p:nvPr/>
        </p:nvSpPr>
        <p:spPr bwMode="auto">
          <a:xfrm>
            <a:off x="479376" y="1963493"/>
            <a:ext cx="1282700"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ts val="300"/>
              </a:spcAft>
            </a:pPr>
            <a:r>
              <a:rPr lang="nl-BE" sz="1200" b="1" noProof="0" dirty="0">
                <a:solidFill>
                  <a:srgbClr val="0070C0"/>
                </a:solidFill>
                <a:latin typeface="+mn-lt"/>
              </a:rPr>
              <a:t>Informatie verstuurd naar de installateur</a:t>
            </a:r>
          </a:p>
        </p:txBody>
      </p:sp>
      <p:sp>
        <p:nvSpPr>
          <p:cNvPr id="36" name="Rounded Rectangle 26">
            <a:extLst>
              <a:ext uri="{FF2B5EF4-FFF2-40B4-BE49-F238E27FC236}">
                <a16:creationId xmlns:a16="http://schemas.microsoft.com/office/drawing/2014/main" id="{A3676E85-D884-4B96-B644-145CA5E39907}"/>
              </a:ext>
            </a:extLst>
          </p:cNvPr>
          <p:cNvSpPr>
            <a:spLocks noChangeAspect="1"/>
          </p:cNvSpPr>
          <p:nvPr/>
        </p:nvSpPr>
        <p:spPr bwMode="auto">
          <a:xfrm>
            <a:off x="487225" y="3443416"/>
            <a:ext cx="1298396"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ts val="300"/>
              </a:spcAft>
            </a:pPr>
            <a:r>
              <a:rPr lang="nl-BE" sz="1200" b="1" noProof="0" dirty="0">
                <a:solidFill>
                  <a:srgbClr val="0070C0"/>
                </a:solidFill>
                <a:latin typeface="+mn-lt"/>
              </a:rPr>
              <a:t>Voorstel van de installateur</a:t>
            </a:r>
          </a:p>
        </p:txBody>
      </p:sp>
      <p:sp>
        <p:nvSpPr>
          <p:cNvPr id="37" name="Rounded Rectangle 26">
            <a:extLst>
              <a:ext uri="{FF2B5EF4-FFF2-40B4-BE49-F238E27FC236}">
                <a16:creationId xmlns:a16="http://schemas.microsoft.com/office/drawing/2014/main" id="{3A4BBAA6-78A9-4F29-BD36-EC50D1E7AA7E}"/>
              </a:ext>
            </a:extLst>
          </p:cNvPr>
          <p:cNvSpPr>
            <a:spLocks noChangeAspect="1"/>
          </p:cNvSpPr>
          <p:nvPr/>
        </p:nvSpPr>
        <p:spPr bwMode="auto">
          <a:xfrm>
            <a:off x="486186" y="5055272"/>
            <a:ext cx="1298396" cy="821999"/>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ts val="300"/>
              </a:spcAft>
            </a:pPr>
            <a:r>
              <a:rPr lang="nl-BE" sz="1200" b="1" noProof="0" dirty="0">
                <a:solidFill>
                  <a:srgbClr val="0070C0"/>
                </a:solidFill>
                <a:latin typeface="+mn-lt"/>
              </a:rPr>
              <a:t>Akkoord </a:t>
            </a:r>
            <a:br>
              <a:rPr lang="nl-BE" sz="1200" b="1" noProof="0" dirty="0">
                <a:solidFill>
                  <a:srgbClr val="0070C0"/>
                </a:solidFill>
                <a:latin typeface="+mn-lt"/>
              </a:rPr>
            </a:br>
            <a:r>
              <a:rPr lang="nl-BE" sz="1200" b="1" noProof="0" dirty="0">
                <a:solidFill>
                  <a:srgbClr val="0070C0"/>
                </a:solidFill>
                <a:latin typeface="+mn-lt"/>
              </a:rPr>
              <a:t>van de verantwoordelijke van de ploeg</a:t>
            </a:r>
          </a:p>
        </p:txBody>
      </p:sp>
      <p:pic>
        <p:nvPicPr>
          <p:cNvPr id="4" name="Image 3">
            <a:extLst>
              <a:ext uri="{FF2B5EF4-FFF2-40B4-BE49-F238E27FC236}">
                <a16:creationId xmlns:a16="http://schemas.microsoft.com/office/drawing/2014/main" id="{FDD82FC1-3770-47D4-9422-D007FDFE78DF}"/>
              </a:ext>
            </a:extLst>
          </p:cNvPr>
          <p:cNvPicPr>
            <a:picLocks noChangeAspect="1"/>
          </p:cNvPicPr>
          <p:nvPr/>
        </p:nvPicPr>
        <p:blipFill>
          <a:blip r:embed="rId3"/>
          <a:stretch>
            <a:fillRect/>
          </a:stretch>
        </p:blipFill>
        <p:spPr>
          <a:xfrm>
            <a:off x="2207568" y="3246767"/>
            <a:ext cx="652688" cy="936624"/>
          </a:xfrm>
          <a:prstGeom prst="rect">
            <a:avLst/>
          </a:prstGeom>
        </p:spPr>
      </p:pic>
      <p:sp>
        <p:nvSpPr>
          <p:cNvPr id="39" name="Légende : encadrée 38">
            <a:extLst>
              <a:ext uri="{FF2B5EF4-FFF2-40B4-BE49-F238E27FC236}">
                <a16:creationId xmlns:a16="http://schemas.microsoft.com/office/drawing/2014/main" id="{2A6C1EF6-4A06-43EF-A85B-A22995EBD41F}"/>
              </a:ext>
            </a:extLst>
          </p:cNvPr>
          <p:cNvSpPr/>
          <p:nvPr/>
        </p:nvSpPr>
        <p:spPr>
          <a:xfrm>
            <a:off x="4723234" y="3534837"/>
            <a:ext cx="5981278" cy="287994"/>
          </a:xfrm>
          <a:prstGeom prst="borderCallout1">
            <a:avLst>
              <a:gd name="adj1" fmla="val 70448"/>
              <a:gd name="adj2" fmla="val -30718"/>
              <a:gd name="adj3" fmla="val 52135"/>
              <a:gd name="adj4" fmla="val -2413"/>
            </a:avLst>
          </a:prstGeom>
          <a:solidFill>
            <a:schemeClr val="lt1">
              <a:alpha val="96000"/>
            </a:schemeClr>
          </a:solidFill>
        </p:spPr>
        <p:style>
          <a:lnRef idx="2">
            <a:schemeClr val="accent1"/>
          </a:lnRef>
          <a:fillRef idx="1">
            <a:schemeClr val="lt1"/>
          </a:fillRef>
          <a:effectRef idx="0">
            <a:schemeClr val="accent1"/>
          </a:effectRef>
          <a:fontRef idx="minor">
            <a:schemeClr val="dk1"/>
          </a:fontRef>
        </p:style>
        <p:txBody>
          <a:bodyPr rtlCol="0" anchor="ctr"/>
          <a:lstStyle/>
          <a:p>
            <a:pPr lvl="0" algn="just"/>
            <a:r>
              <a:rPr lang="nl-BE" sz="1000" spc="-20" noProof="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De</a:t>
            </a:r>
            <a:r>
              <a:rPr lang="nl-BE" sz="1000" b="1" spc="-20" noProof="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erkend installateur</a:t>
            </a:r>
            <a:r>
              <a:rPr lang="nl-BE" sz="1000" b="1" spc="-2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nl-BE" sz="1000" spc="-2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stuurt een </a:t>
            </a:r>
            <a:r>
              <a:rPr lang="nl-BE" sz="1000" b="1" spc="-2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voorstel </a:t>
            </a:r>
            <a:r>
              <a:rPr lang="nl-BE" sz="1000" spc="-2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voor de configuratie van het automatisch aankondigingssysteem ATWS.</a:t>
            </a:r>
          </a:p>
        </p:txBody>
      </p:sp>
      <p:sp>
        <p:nvSpPr>
          <p:cNvPr id="6" name="ZoneTexte 5">
            <a:extLst>
              <a:ext uri="{FF2B5EF4-FFF2-40B4-BE49-F238E27FC236}">
                <a16:creationId xmlns:a16="http://schemas.microsoft.com/office/drawing/2014/main" id="{89D3C32F-BC74-4798-AFE7-B1407868FCF6}"/>
              </a:ext>
            </a:extLst>
          </p:cNvPr>
          <p:cNvSpPr txBox="1"/>
          <p:nvPr/>
        </p:nvSpPr>
        <p:spPr>
          <a:xfrm>
            <a:off x="5562869" y="6417636"/>
            <a:ext cx="4320480" cy="215444"/>
          </a:xfrm>
          <a:prstGeom prst="rect">
            <a:avLst/>
          </a:prstGeom>
          <a:noFill/>
        </p:spPr>
        <p:txBody>
          <a:bodyPr wrap="square" rtlCol="0">
            <a:spAutoFit/>
          </a:bodyPr>
          <a:lstStyle/>
          <a:p>
            <a:pPr algn="ctr"/>
            <a:r>
              <a:rPr lang="nl-BE" sz="800" b="0" i="0" u="none" strike="noStrike" baseline="0" noProof="0" dirty="0">
                <a:latin typeface="CIDFont+F2"/>
              </a:rPr>
              <a:t>Voorbeeld van een voorgestelde configuratie van een automatisch aankondigingssysteem ATWS</a:t>
            </a:r>
            <a:endParaRPr lang="nl-BE" sz="800" i="1"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Légende : encadrée 2">
            <a:extLst>
              <a:ext uri="{FF2B5EF4-FFF2-40B4-BE49-F238E27FC236}">
                <a16:creationId xmlns:a16="http://schemas.microsoft.com/office/drawing/2014/main" id="{3B6A77FF-7BBA-4BF5-A762-A6D76BFB894A}"/>
              </a:ext>
            </a:extLst>
          </p:cNvPr>
          <p:cNvSpPr/>
          <p:nvPr/>
        </p:nvSpPr>
        <p:spPr>
          <a:xfrm>
            <a:off x="3139054" y="5151502"/>
            <a:ext cx="981899" cy="432048"/>
          </a:xfrm>
          <a:prstGeom prst="borderCallout1">
            <a:avLst>
              <a:gd name="adj1" fmla="val 18750"/>
              <a:gd name="adj2" fmla="val -8333"/>
              <a:gd name="adj3" fmla="val 38425"/>
              <a:gd name="adj4" fmla="val -3290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000" b="1" noProof="0" dirty="0">
                <a:solidFill>
                  <a:schemeClr val="accent2"/>
                </a:solidFill>
              </a:rPr>
              <a:t>OK</a:t>
            </a:r>
          </a:p>
        </p:txBody>
      </p:sp>
      <p:pic>
        <p:nvPicPr>
          <p:cNvPr id="2" name="Afbeelding 1">
            <a:extLst>
              <a:ext uri="{FF2B5EF4-FFF2-40B4-BE49-F238E27FC236}">
                <a16:creationId xmlns:a16="http://schemas.microsoft.com/office/drawing/2014/main" id="{AB31212F-46ED-6D84-0E8B-07B19C3D1EED}"/>
              </a:ext>
            </a:extLst>
          </p:cNvPr>
          <p:cNvPicPr>
            <a:picLocks noChangeAspect="1"/>
          </p:cNvPicPr>
          <p:nvPr/>
        </p:nvPicPr>
        <p:blipFill>
          <a:blip r:embed="rId2"/>
          <a:stretch>
            <a:fillRect/>
          </a:stretch>
        </p:blipFill>
        <p:spPr>
          <a:xfrm>
            <a:off x="2079232" y="1481716"/>
            <a:ext cx="890886" cy="1309423"/>
          </a:xfrm>
          <a:prstGeom prst="rect">
            <a:avLst/>
          </a:prstGeom>
        </p:spPr>
      </p:pic>
      <p:sp>
        <p:nvSpPr>
          <p:cNvPr id="10" name="Rechthoek 35">
            <a:extLst>
              <a:ext uri="{FF2B5EF4-FFF2-40B4-BE49-F238E27FC236}">
                <a16:creationId xmlns:a16="http://schemas.microsoft.com/office/drawing/2014/main" id="{AF1CEF67-801C-4A67-1B49-B45B6C61A9E4}"/>
              </a:ext>
            </a:extLst>
          </p:cNvPr>
          <p:cNvSpPr>
            <a:spLocks noChangeArrowheads="1"/>
          </p:cNvSpPr>
          <p:nvPr/>
        </p:nvSpPr>
        <p:spPr bwMode="auto">
          <a:xfrm>
            <a:off x="2198332" y="3933056"/>
            <a:ext cx="652685" cy="236360"/>
          </a:xfrm>
          <a:prstGeom prst="rect">
            <a:avLst/>
          </a:prstGeom>
          <a:solidFill>
            <a:schemeClr val="bg1">
              <a:lumMod val="65000"/>
            </a:schemeClr>
          </a:solidFill>
          <a:ln w="31750" algn="ctr">
            <a:noFill/>
            <a:round/>
            <a:headEnd/>
            <a:tailEnd/>
          </a:ln>
        </p:spPr>
        <p:txBody>
          <a:bodyPr lIns="0" tIns="0" rIns="0" bIns="0" anchor="ctr"/>
          <a:lstStyle/>
          <a:p>
            <a:pPr algn="ctr"/>
            <a:r>
              <a:rPr lang="nl-BE" sz="500" b="1" cap="all" noProof="0" dirty="0">
                <a:solidFill>
                  <a:schemeClr val="bg1"/>
                </a:solidFill>
              </a:rPr>
              <a:t>ERKEND </a:t>
            </a:r>
          </a:p>
          <a:p>
            <a:pPr algn="ctr"/>
            <a:r>
              <a:rPr lang="nl-BE" sz="500" b="1" cap="all" noProof="0" dirty="0">
                <a:solidFill>
                  <a:schemeClr val="bg1"/>
                </a:solidFill>
              </a:rPr>
              <a:t>Aannemer</a:t>
            </a:r>
          </a:p>
        </p:txBody>
      </p:sp>
      <p:pic>
        <p:nvPicPr>
          <p:cNvPr id="18" name="Afbeelding 17">
            <a:extLst>
              <a:ext uri="{FF2B5EF4-FFF2-40B4-BE49-F238E27FC236}">
                <a16:creationId xmlns:a16="http://schemas.microsoft.com/office/drawing/2014/main" id="{633F03F8-DE88-FB8D-6FF9-F48D29CFF25A}"/>
              </a:ext>
            </a:extLst>
          </p:cNvPr>
          <p:cNvPicPr>
            <a:picLocks noChangeAspect="1"/>
          </p:cNvPicPr>
          <p:nvPr/>
        </p:nvPicPr>
        <p:blipFill>
          <a:blip r:embed="rId4"/>
          <a:stretch>
            <a:fillRect/>
          </a:stretch>
        </p:blipFill>
        <p:spPr>
          <a:xfrm>
            <a:off x="5155278" y="3933056"/>
            <a:ext cx="5020738" cy="2484000"/>
          </a:xfrm>
          <a:prstGeom prst="rect">
            <a:avLst/>
          </a:prstGeom>
        </p:spPr>
      </p:pic>
      <p:sp>
        <p:nvSpPr>
          <p:cNvPr id="11" name="Rectangle 25">
            <a:extLst>
              <a:ext uri="{FF2B5EF4-FFF2-40B4-BE49-F238E27FC236}">
                <a16:creationId xmlns:a16="http://schemas.microsoft.com/office/drawing/2014/main" id="{C74A8C36-08C3-51BC-7566-C5E0A0D43E85}"/>
              </a:ext>
            </a:extLst>
          </p:cNvPr>
          <p:cNvSpPr>
            <a:spLocks noChangeArrowheads="1"/>
          </p:cNvSpPr>
          <p:nvPr/>
        </p:nvSpPr>
        <p:spPr bwMode="auto">
          <a:xfrm>
            <a:off x="696343" y="1087193"/>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nl-BE" sz="1600" b="1" noProof="0" dirty="0">
                <a:solidFill>
                  <a:srgbClr val="0070C0"/>
                </a:solidFill>
              </a:rPr>
              <a:t>t</a:t>
            </a:r>
            <a:endParaRPr lang="nl-BE" sz="1100" b="1" noProof="0" dirty="0">
              <a:solidFill>
                <a:srgbClr val="0070C0"/>
              </a:solidFill>
            </a:endParaRPr>
          </a:p>
        </p:txBody>
      </p:sp>
    </p:spTree>
    <p:extLst>
      <p:ext uri="{BB962C8B-B14F-4D97-AF65-F5344CB8AC3E}">
        <p14:creationId xmlns:p14="http://schemas.microsoft.com/office/powerpoint/2010/main" val="208856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8443333" cy="4244400"/>
          </a:xfrm>
        </p:spPr>
        <p:txBody>
          <a:bodyPr/>
          <a:lstStyle/>
          <a:p>
            <a:r>
              <a:rPr lang="nl-BE" sz="2800" b="1" noProof="0" dirty="0"/>
              <a:t>Familieportret</a:t>
            </a:r>
            <a:br>
              <a:rPr lang="nl-BE" sz="2000" b="1" noProof="0" dirty="0">
                <a:solidFill>
                  <a:schemeClr val="tx1"/>
                </a:solidFill>
              </a:rPr>
            </a:br>
            <a:br>
              <a:rPr lang="nl-BE" sz="2000" b="1" noProof="0" dirty="0">
                <a:solidFill>
                  <a:schemeClr val="tx1"/>
                </a:solidFill>
              </a:rPr>
            </a:br>
            <a:r>
              <a:rPr lang="nl-BE" sz="2000" b="1" noProof="0" dirty="0">
                <a:solidFill>
                  <a:schemeClr val="tx1"/>
                </a:solidFill>
              </a:rPr>
              <a:t>0. Inleiding</a:t>
            </a:r>
            <a:br>
              <a:rPr lang="nl-BE" sz="2000" b="1" noProof="0" dirty="0">
                <a:solidFill>
                  <a:schemeClr val="tx1"/>
                </a:solidFill>
              </a:rPr>
            </a:br>
            <a:br>
              <a:rPr lang="nl-BE" sz="2000" b="1" noProof="0" dirty="0">
                <a:solidFill>
                  <a:schemeClr val="tx1"/>
                </a:solidFill>
              </a:rPr>
            </a:br>
            <a:r>
              <a:rPr lang="nl-BE" sz="2000" b="1" noProof="0" dirty="0">
                <a:solidFill>
                  <a:schemeClr val="tx1"/>
                </a:solidFill>
              </a:rPr>
              <a:t>1. Beschrijving en principe van het automatisch aankondigingssysteem ATWS</a:t>
            </a:r>
          </a:p>
          <a:p>
            <a:br>
              <a:rPr lang="nl-BE" sz="2000" b="1" noProof="0" dirty="0">
                <a:solidFill>
                  <a:schemeClr val="tx1"/>
                </a:solidFill>
              </a:rPr>
            </a:br>
            <a:r>
              <a:rPr lang="nl-BE" sz="2000" b="1" noProof="0" dirty="0">
                <a:solidFill>
                  <a:schemeClr val="tx1"/>
                </a:solidFill>
              </a:rPr>
              <a:t>2. Opstellen van het automatisch aankondigingssysteem ATWS</a:t>
            </a:r>
          </a:p>
          <a:p>
            <a:endParaRPr lang="nl-BE" sz="2000" b="1" noProof="0" dirty="0"/>
          </a:p>
          <a:p>
            <a:r>
              <a:rPr lang="nl-BE" sz="2000" b="1" noProof="0" dirty="0">
                <a:solidFill>
                  <a:schemeClr val="tx1"/>
                </a:solidFill>
              </a:rPr>
              <a:t>3. Opstart van de werken</a:t>
            </a:r>
          </a:p>
          <a:p>
            <a:endParaRPr lang="nl-BE" sz="2000" b="1" noProof="0" dirty="0">
              <a:solidFill>
                <a:schemeClr val="tx1"/>
              </a:solidFill>
            </a:endParaRPr>
          </a:p>
          <a:p>
            <a:r>
              <a:rPr lang="nl-BE" sz="2000" b="1" noProof="0" dirty="0">
                <a:solidFill>
                  <a:schemeClr val="tx1"/>
                </a:solidFill>
              </a:rPr>
              <a:t>4. Incidenten</a:t>
            </a:r>
          </a:p>
          <a:p>
            <a:br>
              <a:rPr lang="nl-BE" sz="2000" noProof="0" dirty="0">
                <a:solidFill>
                  <a:schemeClr val="tx1"/>
                </a:solidFill>
              </a:rPr>
            </a:br>
            <a:endParaRPr lang="nl-BE" sz="2000" noProof="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nl-BE" sz="4800" b="1" noProof="0" dirty="0">
                <a:latin typeface="+mn-lt"/>
                <a:cs typeface="Arial" panose="020B0604020202020204" pitchFamily="34" charset="0"/>
              </a:rPr>
              <a:t>Inhoud</a:t>
            </a:r>
          </a:p>
        </p:txBody>
      </p:sp>
    </p:spTree>
    <p:extLst>
      <p:ext uri="{BB962C8B-B14F-4D97-AF65-F5344CB8AC3E}">
        <p14:creationId xmlns:p14="http://schemas.microsoft.com/office/powerpoint/2010/main" val="2941332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691716" y="4430987"/>
            <a:ext cx="8064500" cy="506413"/>
          </a:xfrm>
          <a:prstGeom prst="rect">
            <a:avLst/>
          </a:prstGeom>
          <a:noFill/>
          <a:ln w="9525">
            <a:noFill/>
            <a:miter lim="800000"/>
            <a:headEnd/>
            <a:tailEnd/>
          </a:ln>
          <a:effectLst/>
        </p:spPr>
        <p:txBody>
          <a:bodyPr lIns="0" tIns="0" rIns="0" bIns="0"/>
          <a:lstStyle/>
          <a:p>
            <a:pPr algn="l">
              <a:defRPr/>
            </a:pPr>
            <a:endParaRPr lang="nl-BE" sz="2000" b="1" kern="0" noProof="0" dirty="0">
              <a:solidFill>
                <a:srgbClr val="0070C0"/>
              </a:solidFill>
              <a:latin typeface="+mj-lt"/>
              <a:ea typeface="+mj-ea"/>
              <a:cs typeface="+mj-cs"/>
            </a:endParaRPr>
          </a:p>
        </p:txBody>
      </p:sp>
      <p:sp>
        <p:nvSpPr>
          <p:cNvPr id="23" name="Rectangle 22"/>
          <p:cNvSpPr/>
          <p:nvPr/>
        </p:nvSpPr>
        <p:spPr bwMode="auto">
          <a:xfrm>
            <a:off x="8418618" y="1268760"/>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Uitwisseling van informatie </a:t>
            </a:r>
            <a:br>
              <a:rPr lang="nl-BE" sz="1200" b="1" noProof="0" dirty="0">
                <a:latin typeface="+mn-lt"/>
              </a:rPr>
            </a:br>
            <a:r>
              <a:rPr lang="nl-BE" sz="1200" b="1" noProof="0" dirty="0">
                <a:latin typeface="+mn-lt"/>
              </a:rPr>
              <a:t>vóór aanvang van de werken</a:t>
            </a:r>
          </a:p>
        </p:txBody>
      </p:sp>
      <p:sp>
        <p:nvSpPr>
          <p:cNvPr id="27" name="Rectangle 26"/>
          <p:cNvSpPr/>
          <p:nvPr/>
        </p:nvSpPr>
        <p:spPr bwMode="auto">
          <a:xfrm>
            <a:off x="6003343" y="1268759"/>
            <a:ext cx="2121664"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Basisberekeningen</a:t>
            </a:r>
          </a:p>
          <a:p>
            <a:pPr algn="ctr"/>
            <a:r>
              <a:rPr lang="nl-BE" sz="1200" b="1" noProof="0" dirty="0">
                <a:latin typeface="+mn-lt"/>
              </a:rPr>
              <a:t>Theoretische studie</a:t>
            </a:r>
          </a:p>
        </p:txBody>
      </p:sp>
      <p:sp>
        <p:nvSpPr>
          <p:cNvPr id="37" name="Ovaal 21"/>
          <p:cNvSpPr/>
          <p:nvPr/>
        </p:nvSpPr>
        <p:spPr bwMode="auto">
          <a:xfrm>
            <a:off x="5840168" y="117692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38" name="Ovaal 22"/>
          <p:cNvSpPr/>
          <p:nvPr/>
        </p:nvSpPr>
        <p:spPr bwMode="auto">
          <a:xfrm>
            <a:off x="8274602" y="1135309"/>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2</a:t>
            </a:r>
          </a:p>
        </p:txBody>
      </p:sp>
      <p:sp>
        <p:nvSpPr>
          <p:cNvPr id="44" name="Rectangle 43"/>
          <p:cNvSpPr/>
          <p:nvPr/>
        </p:nvSpPr>
        <p:spPr bwMode="auto">
          <a:xfrm>
            <a:off x="8418618" y="255378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Briefing van het personeel</a:t>
            </a:r>
          </a:p>
        </p:txBody>
      </p:sp>
      <p:sp>
        <p:nvSpPr>
          <p:cNvPr id="45" name="Ovaal 22"/>
          <p:cNvSpPr/>
          <p:nvPr/>
        </p:nvSpPr>
        <p:spPr bwMode="auto">
          <a:xfrm>
            <a:off x="8274602" y="2420888"/>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3</a:t>
            </a:r>
          </a:p>
        </p:txBody>
      </p:sp>
      <p:sp>
        <p:nvSpPr>
          <p:cNvPr id="48" name="Rectangle 47"/>
          <p:cNvSpPr/>
          <p:nvPr/>
        </p:nvSpPr>
        <p:spPr bwMode="auto">
          <a:xfrm>
            <a:off x="8418618" y="3838814"/>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Controle van het systeem</a:t>
            </a:r>
          </a:p>
        </p:txBody>
      </p:sp>
      <p:sp>
        <p:nvSpPr>
          <p:cNvPr id="49" name="Ovaal 22"/>
          <p:cNvSpPr/>
          <p:nvPr/>
        </p:nvSpPr>
        <p:spPr bwMode="auto">
          <a:xfrm>
            <a:off x="8274602" y="3725473"/>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4</a:t>
            </a:r>
          </a:p>
        </p:txBody>
      </p:sp>
      <p:sp>
        <p:nvSpPr>
          <p:cNvPr id="51" name="Rectangle 50"/>
          <p:cNvSpPr/>
          <p:nvPr/>
        </p:nvSpPr>
        <p:spPr bwMode="auto">
          <a:xfrm>
            <a:off x="8418618" y="51238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Plaatsing van het systeem</a:t>
            </a:r>
          </a:p>
        </p:txBody>
      </p:sp>
      <p:sp>
        <p:nvSpPr>
          <p:cNvPr id="52" name="Ovaal 22"/>
          <p:cNvSpPr/>
          <p:nvPr/>
        </p:nvSpPr>
        <p:spPr bwMode="auto">
          <a:xfrm>
            <a:off x="8274602"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5</a:t>
            </a:r>
          </a:p>
        </p:txBody>
      </p:sp>
      <p:sp>
        <p:nvSpPr>
          <p:cNvPr id="29" name="Rectangle 28"/>
          <p:cNvSpPr/>
          <p:nvPr/>
        </p:nvSpPr>
        <p:spPr bwMode="auto">
          <a:xfrm>
            <a:off x="600334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Opstart van het systeem</a:t>
            </a:r>
          </a:p>
        </p:txBody>
      </p:sp>
      <p:sp>
        <p:nvSpPr>
          <p:cNvPr id="30" name="Ovaal 22"/>
          <p:cNvSpPr/>
          <p:nvPr/>
        </p:nvSpPr>
        <p:spPr bwMode="auto">
          <a:xfrm>
            <a:off x="5840168"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6</a:t>
            </a:r>
          </a:p>
        </p:txBody>
      </p:sp>
      <p:sp>
        <p:nvSpPr>
          <p:cNvPr id="31" name="Rectangle 30"/>
          <p:cNvSpPr/>
          <p:nvPr/>
        </p:nvSpPr>
        <p:spPr bwMode="auto">
          <a:xfrm>
            <a:off x="3588069"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Voorafgaandelijke test</a:t>
            </a:r>
          </a:p>
        </p:txBody>
      </p:sp>
      <p:sp>
        <p:nvSpPr>
          <p:cNvPr id="53" name="Ovaal 22"/>
          <p:cNvSpPr/>
          <p:nvPr/>
        </p:nvSpPr>
        <p:spPr bwMode="auto">
          <a:xfrm>
            <a:off x="3444053"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sp>
        <p:nvSpPr>
          <p:cNvPr id="33" name="Draaiende pijl 15"/>
          <p:cNvSpPr/>
          <p:nvPr/>
        </p:nvSpPr>
        <p:spPr bwMode="auto">
          <a:xfrm rot="1987104">
            <a:off x="5644601"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latin typeface="+mn-lt"/>
            </a:endParaRPr>
          </a:p>
        </p:txBody>
      </p:sp>
      <p:grpSp>
        <p:nvGrpSpPr>
          <p:cNvPr id="2" name="Group 1"/>
          <p:cNvGrpSpPr/>
          <p:nvPr/>
        </p:nvGrpSpPr>
        <p:grpSpPr>
          <a:xfrm>
            <a:off x="4787862"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latin typeface="+mn-lt"/>
              </a:endParaRPr>
            </a:p>
          </p:txBody>
        </p:sp>
        <p:sp>
          <p:nvSpPr>
            <p:cNvPr id="35" name="Ovaal 14"/>
            <p:cNvSpPr/>
            <p:nvPr/>
          </p:nvSpPr>
          <p:spPr bwMode="auto">
            <a:xfrm>
              <a:off x="3663709" y="264472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1</a:t>
              </a:r>
            </a:p>
          </p:txBody>
        </p:sp>
        <p:sp>
          <p:nvSpPr>
            <p:cNvPr id="36" name="Ovaal 18"/>
            <p:cNvSpPr/>
            <p:nvPr/>
          </p:nvSpPr>
          <p:spPr bwMode="auto">
            <a:xfrm>
              <a:off x="4283784" y="2809867"/>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2</a:t>
              </a: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3</a:t>
              </a: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5</a:t>
              </a: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4</a:t>
              </a:r>
            </a:p>
          </p:txBody>
        </p:sp>
        <p:sp>
          <p:nvSpPr>
            <p:cNvPr id="50" name="Ovaal 18"/>
            <p:cNvSpPr/>
            <p:nvPr/>
          </p:nvSpPr>
          <p:spPr bwMode="auto">
            <a:xfrm>
              <a:off x="3635895"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6</a:t>
              </a: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7</a:t>
              </a:r>
            </a:p>
          </p:txBody>
        </p:sp>
      </p:gr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8192"/>
          <a:stretch/>
        </p:blipFill>
        <p:spPr>
          <a:xfrm>
            <a:off x="6082782" y="2866210"/>
            <a:ext cx="1015178" cy="987644"/>
          </a:xfrm>
          <a:prstGeom prst="rect">
            <a:avLst/>
          </a:prstGeom>
        </p:spPr>
      </p:pic>
      <p:sp>
        <p:nvSpPr>
          <p:cNvPr id="39" name="Wolkvormige toelichting 17"/>
          <p:cNvSpPr/>
          <p:nvPr/>
        </p:nvSpPr>
        <p:spPr bwMode="auto">
          <a:xfrm>
            <a:off x="2979451" y="1915957"/>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34" name="TextBox 33"/>
          <p:cNvSpPr txBox="1"/>
          <p:nvPr/>
        </p:nvSpPr>
        <p:spPr>
          <a:xfrm>
            <a:off x="3442442" y="2095059"/>
            <a:ext cx="1584176" cy="954107"/>
          </a:xfrm>
          <a:prstGeom prst="rect">
            <a:avLst/>
          </a:prstGeom>
          <a:noFill/>
        </p:spPr>
        <p:txBody>
          <a:bodyPr wrap="square" rtlCol="0">
            <a:spAutoFit/>
          </a:bodyPr>
          <a:lstStyle/>
          <a:p>
            <a:r>
              <a:rPr lang="nl-BE" sz="1400" b="1" noProof="0" dirty="0">
                <a:solidFill>
                  <a:srgbClr val="005DA4"/>
                </a:solidFill>
                <a:latin typeface="+mn-lt"/>
              </a:rPr>
              <a:t>Een aankondigings-systeem opzetten; </a:t>
            </a:r>
          </a:p>
          <a:p>
            <a:r>
              <a:rPr lang="nl-BE" sz="1400" b="1" noProof="0" dirty="0">
                <a:solidFill>
                  <a:srgbClr val="005DA4"/>
                </a:solidFill>
                <a:latin typeface="+mn-lt"/>
              </a:rPr>
              <a:t>hoe doe je dat? </a:t>
            </a:r>
          </a:p>
        </p:txBody>
      </p:sp>
      <p:sp>
        <p:nvSpPr>
          <p:cNvPr id="42" name="Text Placeholder 2">
            <a:extLst>
              <a:ext uri="{FF2B5EF4-FFF2-40B4-BE49-F238E27FC236}">
                <a16:creationId xmlns:a16="http://schemas.microsoft.com/office/drawing/2014/main" id="{E517A196-FF3D-4A72-9546-293691D4BB94}"/>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Hoe ga je te werk?</a:t>
            </a:r>
          </a:p>
        </p:txBody>
      </p:sp>
      <p:sp>
        <p:nvSpPr>
          <p:cNvPr id="10" name="Espace réservé du texte 9">
            <a:extLst>
              <a:ext uri="{FF2B5EF4-FFF2-40B4-BE49-F238E27FC236}">
                <a16:creationId xmlns:a16="http://schemas.microsoft.com/office/drawing/2014/main" id="{61F69D76-29C1-4136-8DF3-30B4C99DC50B}"/>
              </a:ext>
            </a:extLst>
          </p:cNvPr>
          <p:cNvSpPr>
            <a:spLocks noGrp="1"/>
          </p:cNvSpPr>
          <p:nvPr>
            <p:ph type="body" sz="quarter" idx="18"/>
          </p:nvPr>
        </p:nvSpPr>
        <p:spPr/>
        <p:txBody>
          <a:bodyPr/>
          <a:lstStyle/>
          <a:p>
            <a:r>
              <a:rPr lang="nl-BE" noProof="0" dirty="0"/>
              <a:t>2. Opstellen van het aankondigingssysteem</a:t>
            </a:r>
          </a:p>
        </p:txBody>
      </p:sp>
      <p:pic>
        <p:nvPicPr>
          <p:cNvPr id="9" name="Afbeelding 8">
            <a:extLst>
              <a:ext uri="{FF2B5EF4-FFF2-40B4-BE49-F238E27FC236}">
                <a16:creationId xmlns:a16="http://schemas.microsoft.com/office/drawing/2014/main" id="{8349DBA3-85AC-984F-F9D5-0BF614F1EE78}"/>
              </a:ext>
            </a:extLst>
          </p:cNvPr>
          <p:cNvPicPr>
            <a:picLocks noChangeAspect="1"/>
          </p:cNvPicPr>
          <p:nvPr/>
        </p:nvPicPr>
        <p:blipFill>
          <a:blip r:embed="rId3"/>
          <a:stretch>
            <a:fillRect/>
          </a:stretch>
        </p:blipFill>
        <p:spPr>
          <a:xfrm>
            <a:off x="4983422" y="2911806"/>
            <a:ext cx="890886" cy="1309423"/>
          </a:xfrm>
          <a:prstGeom prst="rect">
            <a:avLst/>
          </a:prstGeom>
        </p:spPr>
      </p:pic>
      <p:sp>
        <p:nvSpPr>
          <p:cNvPr id="11" name="Rechthoek 41">
            <a:extLst>
              <a:ext uri="{FF2B5EF4-FFF2-40B4-BE49-F238E27FC236}">
                <a16:creationId xmlns:a16="http://schemas.microsoft.com/office/drawing/2014/main" id="{1637A775-CEBF-9598-6BF6-5D787042D876}"/>
              </a:ext>
            </a:extLst>
          </p:cNvPr>
          <p:cNvSpPr>
            <a:spLocks noChangeArrowheads="1"/>
          </p:cNvSpPr>
          <p:nvPr/>
        </p:nvSpPr>
        <p:spPr bwMode="auto">
          <a:xfrm>
            <a:off x="6043008" y="3921320"/>
            <a:ext cx="999217" cy="227760"/>
          </a:xfrm>
          <a:prstGeom prst="rect">
            <a:avLst/>
          </a:prstGeom>
          <a:solidFill>
            <a:srgbClr val="A6A6A6"/>
          </a:solidFill>
          <a:ln w="31750" algn="ctr">
            <a:noFill/>
            <a:round/>
            <a:headEnd/>
            <a:tailEnd/>
          </a:ln>
        </p:spPr>
        <p:txBody>
          <a:bodyPr wrap="none" anchor="ctr"/>
          <a:lstStyle/>
          <a:p>
            <a:pPr algn="ctr"/>
            <a:r>
              <a:rPr lang="nl-BE" sz="600" b="1" noProof="0" dirty="0">
                <a:solidFill>
                  <a:schemeClr val="bg1"/>
                </a:solidFill>
              </a:rPr>
              <a:t>LEIDER VAN HET WERK – </a:t>
            </a:r>
          </a:p>
          <a:p>
            <a:pPr algn="ctr"/>
            <a:r>
              <a:rPr lang="nl-BE" sz="600" b="1" noProof="0" dirty="0">
                <a:solidFill>
                  <a:schemeClr val="bg1"/>
                </a:solidFill>
              </a:rPr>
              <a:t>VV AANNEMER</a:t>
            </a:r>
          </a:p>
        </p:txBody>
      </p:sp>
      <p:pic>
        <p:nvPicPr>
          <p:cNvPr id="3" name="Picture 11" descr="D:\Documents And Settings\GQR7802\Local Settings\Temporary Internet Files\Content.IE5\HNYX0581\MC900441310[1].png">
            <a:extLst>
              <a:ext uri="{FF2B5EF4-FFF2-40B4-BE49-F238E27FC236}">
                <a16:creationId xmlns:a16="http://schemas.microsoft.com/office/drawing/2014/main" id="{9D669A9F-3007-1B13-50DE-E4B5A38C372D}"/>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84384" y="1061742"/>
            <a:ext cx="519343" cy="423042"/>
          </a:xfrm>
          <a:prstGeom prst="rect">
            <a:avLst/>
          </a:prstGeom>
          <a:noFill/>
          <a:ln w="9525">
            <a:noFill/>
            <a:miter lim="800000"/>
            <a:headEnd/>
            <a:tailEnd/>
          </a:ln>
        </p:spPr>
      </p:pic>
      <p:pic>
        <p:nvPicPr>
          <p:cNvPr id="5" name="Picture 11" descr="D:\Documents And Settings\GQR7802\Local Settings\Temporary Internet Files\Content.IE5\HNYX0581\MC900441310[1].png">
            <a:extLst>
              <a:ext uri="{FF2B5EF4-FFF2-40B4-BE49-F238E27FC236}">
                <a16:creationId xmlns:a16="http://schemas.microsoft.com/office/drawing/2014/main" id="{0983D1BB-953B-871E-74CF-E669D02803F7}"/>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217" y="1041912"/>
            <a:ext cx="519343" cy="423042"/>
          </a:xfrm>
          <a:prstGeom prst="rect">
            <a:avLst/>
          </a:prstGeom>
          <a:noFill/>
          <a:ln w="9525">
            <a:noFill/>
            <a:miter lim="800000"/>
            <a:headEnd/>
            <a:tailEnd/>
          </a:ln>
        </p:spPr>
      </p:pic>
      <p:sp>
        <p:nvSpPr>
          <p:cNvPr id="6" name="Rectangle 30">
            <a:extLst>
              <a:ext uri="{FF2B5EF4-FFF2-40B4-BE49-F238E27FC236}">
                <a16:creationId xmlns:a16="http://schemas.microsoft.com/office/drawing/2014/main" id="{12F56F21-166B-3550-0428-9AE2D8083968}"/>
              </a:ext>
            </a:extLst>
          </p:cNvPr>
          <p:cNvSpPr/>
          <p:nvPr/>
        </p:nvSpPr>
        <p:spPr bwMode="auto">
          <a:xfrm>
            <a:off x="1172794"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Opstart van de werken</a:t>
            </a:r>
          </a:p>
        </p:txBody>
      </p:sp>
      <p:sp>
        <p:nvSpPr>
          <p:cNvPr id="8" name="Ovaal 22">
            <a:extLst>
              <a:ext uri="{FF2B5EF4-FFF2-40B4-BE49-F238E27FC236}">
                <a16:creationId xmlns:a16="http://schemas.microsoft.com/office/drawing/2014/main" id="{3BC695D0-C172-21DB-7CF3-6DE9F4FAA93F}"/>
              </a:ext>
            </a:extLst>
          </p:cNvPr>
          <p:cNvSpPr/>
          <p:nvPr/>
        </p:nvSpPr>
        <p:spPr bwMode="auto">
          <a:xfrm>
            <a:off x="1028778"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8</a:t>
            </a:r>
          </a:p>
        </p:txBody>
      </p:sp>
      <p:sp>
        <p:nvSpPr>
          <p:cNvPr id="14" name="Ovaal 22">
            <a:extLst>
              <a:ext uri="{FF2B5EF4-FFF2-40B4-BE49-F238E27FC236}">
                <a16:creationId xmlns:a16="http://schemas.microsoft.com/office/drawing/2014/main" id="{95D07C9B-2F3E-0002-5BF2-A62207793AD1}"/>
              </a:ext>
            </a:extLst>
          </p:cNvPr>
          <p:cNvSpPr/>
          <p:nvPr/>
        </p:nvSpPr>
        <p:spPr bwMode="auto">
          <a:xfrm>
            <a:off x="5159896" y="427909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8</a:t>
            </a:r>
          </a:p>
        </p:txBody>
      </p:sp>
    </p:spTree>
    <p:extLst>
      <p:ext uri="{BB962C8B-B14F-4D97-AF65-F5344CB8AC3E}">
        <p14:creationId xmlns:p14="http://schemas.microsoft.com/office/powerpoint/2010/main" val="467038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D1893CD0-8DD1-4860-A6B8-FC057EB74082}"/>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3. Briefing van het personeel</a:t>
            </a:r>
          </a:p>
          <a:p>
            <a:pPr marL="0" indent="0" algn="l">
              <a:buNone/>
              <a:defRPr/>
            </a:pPr>
            <a:endParaRPr lang="nl-BE" sz="2400" b="1" kern="0" noProof="0" dirty="0">
              <a:solidFill>
                <a:srgbClr val="0070C0"/>
              </a:solidFill>
              <a:ea typeface="+mj-ea"/>
              <a:cs typeface="+mj-cs"/>
            </a:endParaRPr>
          </a:p>
          <a:p>
            <a:pPr marL="0" indent="0" algn="l">
              <a:buNone/>
              <a:defRPr/>
            </a:pPr>
            <a:endParaRPr lang="nl-BE" sz="2400" b="1" kern="0" noProof="0" dirty="0">
              <a:solidFill>
                <a:srgbClr val="0070C0"/>
              </a:solidFill>
              <a:ea typeface="+mj-ea"/>
              <a:cs typeface="+mj-cs"/>
            </a:endParaRPr>
          </a:p>
        </p:txBody>
      </p:sp>
      <p:sp>
        <p:nvSpPr>
          <p:cNvPr id="8" name="Espace réservé du texte 7">
            <a:extLst>
              <a:ext uri="{FF2B5EF4-FFF2-40B4-BE49-F238E27FC236}">
                <a16:creationId xmlns:a16="http://schemas.microsoft.com/office/drawing/2014/main" id="{B08723D2-26B3-4D43-AD91-E0B2B082D192}"/>
              </a:ext>
            </a:extLst>
          </p:cNvPr>
          <p:cNvSpPr>
            <a:spLocks noGrp="1"/>
          </p:cNvSpPr>
          <p:nvPr>
            <p:ph type="body" sz="quarter" idx="18"/>
          </p:nvPr>
        </p:nvSpPr>
        <p:spPr/>
        <p:txBody>
          <a:bodyPr/>
          <a:lstStyle/>
          <a:p>
            <a:r>
              <a:rPr lang="nl-BE" noProof="0" dirty="0"/>
              <a:t>2. Opstellen van het aankondigingssysteem</a:t>
            </a:r>
          </a:p>
        </p:txBody>
      </p:sp>
      <p:sp>
        <p:nvSpPr>
          <p:cNvPr id="4" name="Rounded Rectangle 14">
            <a:extLst>
              <a:ext uri="{FF2B5EF4-FFF2-40B4-BE49-F238E27FC236}">
                <a16:creationId xmlns:a16="http://schemas.microsoft.com/office/drawing/2014/main" id="{56284DC8-900D-46C6-BE13-6B6E2A94DC9D}"/>
              </a:ext>
            </a:extLst>
          </p:cNvPr>
          <p:cNvSpPr/>
          <p:nvPr/>
        </p:nvSpPr>
        <p:spPr bwMode="auto">
          <a:xfrm>
            <a:off x="1774750" y="1354029"/>
            <a:ext cx="8725545" cy="3600401"/>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b="1" noProof="0" dirty="0">
                <a:solidFill>
                  <a:schemeClr val="accent2"/>
                </a:solidFill>
                <a:latin typeface="+mj-lt"/>
              </a:rPr>
              <a:t>De leider van het werk (VV Aannemer) </a:t>
            </a:r>
            <a:r>
              <a:rPr lang="nl-BE" sz="1400" noProof="0" dirty="0">
                <a:solidFill>
                  <a:schemeClr val="accent2"/>
                </a:solidFill>
                <a:latin typeface="+mj-lt"/>
              </a:rPr>
              <a:t>die de werken organiseert, zal het volgende briefen:</a:t>
            </a:r>
          </a:p>
          <a:p>
            <a:pPr algn="just"/>
            <a:endParaRPr lang="nl-BE" sz="1400" noProof="0" dirty="0">
              <a:solidFill>
                <a:schemeClr val="accent2"/>
              </a:solidFill>
              <a:latin typeface="+mj-lt"/>
            </a:endParaRPr>
          </a:p>
          <a:p>
            <a:pPr marL="285750" indent="-285750" algn="l">
              <a:spcAft>
                <a:spcPts val="600"/>
              </a:spcAft>
              <a:buClr>
                <a:schemeClr val="bg2"/>
              </a:buClr>
              <a:buFont typeface="Arial" panose="020B0604020202020204" pitchFamily="34" charset="0"/>
              <a:buChar char="•"/>
            </a:pPr>
            <a:r>
              <a:rPr lang="nl-BE" sz="1400" b="0" i="0" u="none" strike="noStrike" baseline="0" noProof="0" dirty="0">
                <a:solidFill>
                  <a:schemeClr val="accent2"/>
                </a:solidFill>
                <a:latin typeface="+mj-lt"/>
              </a:rPr>
              <a:t>het werkingsprincipe van het automatisch aankondigingssysteem ATWS;</a:t>
            </a:r>
          </a:p>
          <a:p>
            <a:pPr marL="285750" indent="-285750" algn="l">
              <a:spcAft>
                <a:spcPts val="600"/>
              </a:spcAft>
              <a:buClr>
                <a:schemeClr val="bg2"/>
              </a:buClr>
              <a:buFont typeface="Arial" panose="020B0604020202020204" pitchFamily="34" charset="0"/>
              <a:buChar char="•"/>
            </a:pPr>
            <a:r>
              <a:rPr lang="nl-BE" sz="1400" b="0" i="0" u="none" strike="noStrike" baseline="0" noProof="0" dirty="0">
                <a:solidFill>
                  <a:schemeClr val="accent2"/>
                </a:solidFill>
                <a:latin typeface="+mj-lt"/>
              </a:rPr>
              <a:t>de werken en activiteiten die toegestaan zijn;</a:t>
            </a:r>
          </a:p>
          <a:p>
            <a:pPr marL="285750" indent="-285750" algn="l">
              <a:spcAft>
                <a:spcPts val="600"/>
              </a:spcAft>
              <a:buClr>
                <a:schemeClr val="bg2"/>
              </a:buClr>
              <a:buFont typeface="Arial" panose="020B0604020202020204" pitchFamily="34" charset="0"/>
              <a:buChar char="•"/>
            </a:pPr>
            <a:r>
              <a:rPr lang="nl-BE" sz="1400" b="0" i="0" u="none" strike="noStrike" baseline="0" noProof="0" dirty="0">
                <a:solidFill>
                  <a:schemeClr val="accent2"/>
                </a:solidFill>
                <a:latin typeface="+mj-lt"/>
              </a:rPr>
              <a:t>het verbod om tijdens de uitvoering van de werken de gevarenzone/het vrijeruimteprofiel van het spoor in dienst te betreden;</a:t>
            </a:r>
          </a:p>
          <a:p>
            <a:pPr marL="285750" indent="-285750" algn="l">
              <a:spcAft>
                <a:spcPts val="600"/>
              </a:spcAft>
              <a:buClr>
                <a:schemeClr val="bg2"/>
              </a:buClr>
              <a:buFont typeface="Arial" panose="020B0604020202020204" pitchFamily="34" charset="0"/>
              <a:buChar char="•"/>
            </a:pPr>
            <a:r>
              <a:rPr lang="nl-BE" sz="1400" b="0" i="0" u="none" strike="noStrike" baseline="0" noProof="0" dirty="0">
                <a:solidFill>
                  <a:schemeClr val="accent2"/>
                </a:solidFill>
                <a:latin typeface="+mj-lt"/>
              </a:rPr>
              <a:t>de betekenis van de akoestische en optische alarmen die uitgezonden worden door de toestellen die het alarm geven van het automatisch aankondigingssysteem ATWS;</a:t>
            </a:r>
          </a:p>
          <a:p>
            <a:pPr marL="285750" indent="-285750" algn="l">
              <a:spcAft>
                <a:spcPts val="600"/>
              </a:spcAft>
              <a:buClr>
                <a:schemeClr val="bg2"/>
              </a:buClr>
              <a:buFont typeface="Arial" panose="020B0604020202020204" pitchFamily="34" charset="0"/>
              <a:buChar char="•"/>
            </a:pPr>
            <a:r>
              <a:rPr lang="nl-BE" sz="1400" b="0" i="0" u="none" strike="noStrike" baseline="0" noProof="0" dirty="0">
                <a:solidFill>
                  <a:schemeClr val="accent2"/>
                </a:solidFill>
                <a:latin typeface="+mj-lt"/>
              </a:rPr>
              <a:t>de voorwaarden om de activiteiten te hervatten na doorrit van een aangekondigde beweging;</a:t>
            </a:r>
          </a:p>
          <a:p>
            <a:pPr marL="285750" indent="-285750" algn="l">
              <a:spcAft>
                <a:spcPts val="600"/>
              </a:spcAft>
              <a:buClr>
                <a:schemeClr val="bg2"/>
              </a:buClr>
              <a:buFont typeface="Arial" panose="020B0604020202020204" pitchFamily="34" charset="0"/>
              <a:buChar char="•"/>
            </a:pPr>
            <a:r>
              <a:rPr lang="nl-BE" sz="1400" b="0" i="0" u="none" strike="noStrike" baseline="0" noProof="0" dirty="0">
                <a:solidFill>
                  <a:schemeClr val="accent2"/>
                </a:solidFill>
                <a:latin typeface="+mj-lt"/>
              </a:rPr>
              <a:t>de verplichting om tijdens de automatische aankondiging van een beweging, activiteiten die een gevaar van indringing kunnen veroorzaken, stop te zetten;</a:t>
            </a:r>
          </a:p>
          <a:p>
            <a:pPr marL="285750" indent="-285750" algn="l">
              <a:spcAft>
                <a:spcPts val="600"/>
              </a:spcAft>
              <a:buClr>
                <a:schemeClr val="bg2"/>
              </a:buClr>
              <a:buFont typeface="Arial" panose="020B0604020202020204" pitchFamily="34" charset="0"/>
              <a:buChar char="•"/>
            </a:pPr>
            <a:r>
              <a:rPr lang="nl-BE" sz="1400" b="0" i="0" u="none" strike="noStrike" baseline="0" noProof="0" dirty="0">
                <a:solidFill>
                  <a:schemeClr val="accent2"/>
                </a:solidFill>
                <a:latin typeface="+mj-lt"/>
              </a:rPr>
              <a:t>de verplichting om de grenzen van de werkzone te respecteren.</a:t>
            </a:r>
            <a:endParaRPr lang="nl-BE" sz="1400" noProof="0" dirty="0">
              <a:solidFill>
                <a:schemeClr val="accent2"/>
              </a:solidFill>
              <a:latin typeface="+mj-lt"/>
            </a:endParaRPr>
          </a:p>
        </p:txBody>
      </p:sp>
      <p:sp>
        <p:nvSpPr>
          <p:cNvPr id="5" name="Rounded Rectangle 8">
            <a:extLst>
              <a:ext uri="{FF2B5EF4-FFF2-40B4-BE49-F238E27FC236}">
                <a16:creationId xmlns:a16="http://schemas.microsoft.com/office/drawing/2014/main" id="{97CFF9E6-A379-45DB-A43B-EFCB1EA0AF10}"/>
              </a:ext>
            </a:extLst>
          </p:cNvPr>
          <p:cNvSpPr/>
          <p:nvPr/>
        </p:nvSpPr>
        <p:spPr bwMode="auto">
          <a:xfrm>
            <a:off x="2711624" y="5517232"/>
            <a:ext cx="7776864" cy="720080"/>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noProof="0" dirty="0">
                <a:solidFill>
                  <a:schemeClr val="accent2"/>
                </a:solidFill>
                <a:latin typeface="+mn-lt"/>
              </a:rPr>
              <a:t>Tijdens de briefing moet de inhoud van de werkfiche worden uitgelegd aan de werknemers die het werk zullen uitvoeren.</a:t>
            </a:r>
            <a:endParaRPr lang="nl-BE" sz="1050" noProof="0" dirty="0">
              <a:solidFill>
                <a:srgbClr val="0070C0"/>
              </a:solidFill>
              <a:latin typeface="+mn-lt"/>
            </a:endParaRPr>
          </a:p>
        </p:txBody>
      </p:sp>
      <p:pic>
        <p:nvPicPr>
          <p:cNvPr id="6" name="Picture 3">
            <a:extLst>
              <a:ext uri="{FF2B5EF4-FFF2-40B4-BE49-F238E27FC236}">
                <a16:creationId xmlns:a16="http://schemas.microsoft.com/office/drawing/2014/main" id="{38AC5967-3CEC-446E-ADD6-5909FDA6E94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74750" y="5255518"/>
            <a:ext cx="790488" cy="831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a:extLst>
              <a:ext uri="{FF2B5EF4-FFF2-40B4-BE49-F238E27FC236}">
                <a16:creationId xmlns:a16="http://schemas.microsoft.com/office/drawing/2014/main" id="{52141DA1-EBEE-97B8-3F82-386A1ACDC57E}"/>
              </a:ext>
            </a:extLst>
          </p:cNvPr>
          <p:cNvPicPr>
            <a:picLocks noChangeAspect="1"/>
          </p:cNvPicPr>
          <p:nvPr/>
        </p:nvPicPr>
        <p:blipFill rotWithShape="1">
          <a:blip r:embed="rId3">
            <a:extLst>
              <a:ext uri="{28A0092B-C50C-407E-A947-70E740481C1C}">
                <a14:useLocalDpi xmlns:a14="http://schemas.microsoft.com/office/drawing/2010/main" val="0"/>
              </a:ext>
            </a:extLst>
          </a:blip>
          <a:srcRect b="28192"/>
          <a:stretch/>
        </p:blipFill>
        <p:spPr>
          <a:xfrm>
            <a:off x="407368" y="1373094"/>
            <a:ext cx="1015178" cy="987644"/>
          </a:xfrm>
          <a:prstGeom prst="rect">
            <a:avLst/>
          </a:prstGeom>
        </p:spPr>
      </p:pic>
      <p:sp>
        <p:nvSpPr>
          <p:cNvPr id="3" name="Rechthoek 41">
            <a:extLst>
              <a:ext uri="{FF2B5EF4-FFF2-40B4-BE49-F238E27FC236}">
                <a16:creationId xmlns:a16="http://schemas.microsoft.com/office/drawing/2014/main" id="{2C6CEA34-026C-978E-7440-0FAF1494BC79}"/>
              </a:ext>
            </a:extLst>
          </p:cNvPr>
          <p:cNvSpPr>
            <a:spLocks noChangeArrowheads="1"/>
          </p:cNvSpPr>
          <p:nvPr/>
        </p:nvSpPr>
        <p:spPr bwMode="auto">
          <a:xfrm>
            <a:off x="367594" y="2428204"/>
            <a:ext cx="999217" cy="227760"/>
          </a:xfrm>
          <a:prstGeom prst="rect">
            <a:avLst/>
          </a:prstGeom>
          <a:solidFill>
            <a:srgbClr val="A6A6A6"/>
          </a:solidFill>
          <a:ln w="31750" algn="ctr">
            <a:noFill/>
            <a:round/>
            <a:headEnd/>
            <a:tailEnd/>
          </a:ln>
        </p:spPr>
        <p:txBody>
          <a:bodyPr wrap="none" anchor="ctr"/>
          <a:lstStyle/>
          <a:p>
            <a:pPr algn="ctr"/>
            <a:r>
              <a:rPr lang="nl-BE" sz="600" b="1" noProof="0" dirty="0">
                <a:solidFill>
                  <a:schemeClr val="bg1"/>
                </a:solidFill>
              </a:rPr>
              <a:t>LEIDER VAN HET WERK – </a:t>
            </a:r>
          </a:p>
          <a:p>
            <a:pPr algn="ctr"/>
            <a:r>
              <a:rPr lang="nl-BE" sz="600" b="1" noProof="0" dirty="0">
                <a:solidFill>
                  <a:schemeClr val="bg1"/>
                </a:solidFill>
              </a:rPr>
              <a:t>VV AANNEMER</a:t>
            </a:r>
          </a:p>
        </p:txBody>
      </p:sp>
    </p:spTree>
    <p:extLst>
      <p:ext uri="{BB962C8B-B14F-4D97-AF65-F5344CB8AC3E}">
        <p14:creationId xmlns:p14="http://schemas.microsoft.com/office/powerpoint/2010/main" val="2616857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D1893CD0-8DD1-4860-A6B8-FC057EB74082}"/>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3. Briefing van het personeel</a:t>
            </a:r>
          </a:p>
          <a:p>
            <a:pPr marL="0" indent="0" algn="l">
              <a:buNone/>
              <a:defRPr/>
            </a:pPr>
            <a:endParaRPr lang="nl-BE" sz="2400" b="1" kern="0" noProof="0" dirty="0">
              <a:solidFill>
                <a:srgbClr val="0070C0"/>
              </a:solidFill>
              <a:ea typeface="+mj-ea"/>
              <a:cs typeface="+mj-cs"/>
            </a:endParaRPr>
          </a:p>
          <a:p>
            <a:pPr marL="0" indent="0" algn="l">
              <a:buNone/>
              <a:defRPr/>
            </a:pPr>
            <a:endParaRPr lang="nl-BE" sz="2400" b="1" kern="0" noProof="0" dirty="0">
              <a:solidFill>
                <a:srgbClr val="0070C0"/>
              </a:solidFill>
              <a:ea typeface="+mj-ea"/>
              <a:cs typeface="+mj-cs"/>
            </a:endParaRPr>
          </a:p>
        </p:txBody>
      </p:sp>
      <p:sp>
        <p:nvSpPr>
          <p:cNvPr id="8" name="Espace réservé du texte 7">
            <a:extLst>
              <a:ext uri="{FF2B5EF4-FFF2-40B4-BE49-F238E27FC236}">
                <a16:creationId xmlns:a16="http://schemas.microsoft.com/office/drawing/2014/main" id="{B08723D2-26B3-4D43-AD91-E0B2B082D192}"/>
              </a:ext>
            </a:extLst>
          </p:cNvPr>
          <p:cNvSpPr>
            <a:spLocks noGrp="1"/>
          </p:cNvSpPr>
          <p:nvPr>
            <p:ph type="body" sz="quarter" idx="18"/>
          </p:nvPr>
        </p:nvSpPr>
        <p:spPr/>
        <p:txBody>
          <a:bodyPr/>
          <a:lstStyle/>
          <a:p>
            <a:r>
              <a:rPr lang="nl-BE" noProof="0" dirty="0"/>
              <a:t>2. Opstellen van het aankondigingssysteem</a:t>
            </a:r>
          </a:p>
        </p:txBody>
      </p:sp>
      <p:sp>
        <p:nvSpPr>
          <p:cNvPr id="9" name="Rounded Rectangle 12">
            <a:extLst>
              <a:ext uri="{FF2B5EF4-FFF2-40B4-BE49-F238E27FC236}">
                <a16:creationId xmlns:a16="http://schemas.microsoft.com/office/drawing/2014/main" id="{3A0074F1-D5CF-406D-B6AE-46B7DC59EE8E}"/>
              </a:ext>
            </a:extLst>
          </p:cNvPr>
          <p:cNvSpPr/>
          <p:nvPr/>
        </p:nvSpPr>
        <p:spPr bwMode="auto">
          <a:xfrm>
            <a:off x="1658495" y="1606857"/>
            <a:ext cx="2493289" cy="949770"/>
          </a:xfrm>
          <a:prstGeom prst="roundRect">
            <a:avLst/>
          </a:prstGeom>
          <a:noFill/>
          <a:ln w="3175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ctr">
              <a:defRPr/>
            </a:pPr>
            <a:r>
              <a:rPr lang="nl-BE" sz="1600" noProof="0" dirty="0">
                <a:latin typeface="+mn-lt"/>
              </a:rPr>
              <a:t>Een briefing duurt </a:t>
            </a:r>
            <a:br>
              <a:rPr lang="nl-BE" sz="1600" noProof="0" dirty="0">
                <a:latin typeface="+mn-lt"/>
              </a:rPr>
            </a:br>
            <a:r>
              <a:rPr lang="nl-BE" sz="1600" noProof="0" dirty="0">
                <a:latin typeface="+mn-lt"/>
              </a:rPr>
              <a:t>5 à 10 minuten.</a:t>
            </a:r>
          </a:p>
        </p:txBody>
      </p:sp>
      <p:grpSp>
        <p:nvGrpSpPr>
          <p:cNvPr id="10" name="Groupe 9">
            <a:extLst>
              <a:ext uri="{FF2B5EF4-FFF2-40B4-BE49-F238E27FC236}">
                <a16:creationId xmlns:a16="http://schemas.microsoft.com/office/drawing/2014/main" id="{78492D8B-DF8E-4D50-9EC1-86AE72CDEB94}"/>
              </a:ext>
            </a:extLst>
          </p:cNvPr>
          <p:cNvGrpSpPr/>
          <p:nvPr/>
        </p:nvGrpSpPr>
        <p:grpSpPr>
          <a:xfrm>
            <a:off x="731199" y="3425454"/>
            <a:ext cx="2874299" cy="3230967"/>
            <a:chOff x="753468" y="2985046"/>
            <a:chExt cx="2874299" cy="3230967"/>
          </a:xfrm>
        </p:grpSpPr>
        <p:sp>
          <p:nvSpPr>
            <p:cNvPr id="11" name="Forme libre : forme 10">
              <a:extLst>
                <a:ext uri="{FF2B5EF4-FFF2-40B4-BE49-F238E27FC236}">
                  <a16:creationId xmlns:a16="http://schemas.microsoft.com/office/drawing/2014/main" id="{F028952A-2B93-496C-92D7-A1B4556904DC}"/>
                </a:ext>
              </a:extLst>
            </p:cNvPr>
            <p:cNvSpPr/>
            <p:nvPr/>
          </p:nvSpPr>
          <p:spPr>
            <a:xfrm>
              <a:off x="753468" y="2985046"/>
              <a:ext cx="1680621" cy="2091400"/>
            </a:xfrm>
            <a:custGeom>
              <a:avLst/>
              <a:gdLst>
                <a:gd name="connsiteX0" fmla="*/ 0 w 1680621"/>
                <a:gd name="connsiteY0" fmla="*/ 138616 h 1386161"/>
                <a:gd name="connsiteX1" fmla="*/ 138616 w 1680621"/>
                <a:gd name="connsiteY1" fmla="*/ 0 h 1386161"/>
                <a:gd name="connsiteX2" fmla="*/ 1542005 w 1680621"/>
                <a:gd name="connsiteY2" fmla="*/ 0 h 1386161"/>
                <a:gd name="connsiteX3" fmla="*/ 1680621 w 1680621"/>
                <a:gd name="connsiteY3" fmla="*/ 138616 h 1386161"/>
                <a:gd name="connsiteX4" fmla="*/ 1680621 w 1680621"/>
                <a:gd name="connsiteY4" fmla="*/ 1247545 h 1386161"/>
                <a:gd name="connsiteX5" fmla="*/ 1542005 w 1680621"/>
                <a:gd name="connsiteY5" fmla="*/ 1386161 h 1386161"/>
                <a:gd name="connsiteX6" fmla="*/ 138616 w 1680621"/>
                <a:gd name="connsiteY6" fmla="*/ 1386161 h 1386161"/>
                <a:gd name="connsiteX7" fmla="*/ 0 w 1680621"/>
                <a:gd name="connsiteY7" fmla="*/ 1247545 h 1386161"/>
                <a:gd name="connsiteX8" fmla="*/ 0 w 1680621"/>
                <a:gd name="connsiteY8" fmla="*/ 138616 h 138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621" h="1386161">
                  <a:moveTo>
                    <a:pt x="0" y="138616"/>
                  </a:moveTo>
                  <a:cubicBezTo>
                    <a:pt x="0" y="62060"/>
                    <a:pt x="62060" y="0"/>
                    <a:pt x="138616" y="0"/>
                  </a:cubicBezTo>
                  <a:lnTo>
                    <a:pt x="1542005" y="0"/>
                  </a:lnTo>
                  <a:cubicBezTo>
                    <a:pt x="1618561" y="0"/>
                    <a:pt x="1680621" y="62060"/>
                    <a:pt x="1680621" y="138616"/>
                  </a:cubicBezTo>
                  <a:lnTo>
                    <a:pt x="1680621" y="1247545"/>
                  </a:lnTo>
                  <a:cubicBezTo>
                    <a:pt x="1680621" y="1324101"/>
                    <a:pt x="1618561" y="1386161"/>
                    <a:pt x="1542005" y="1386161"/>
                  </a:cubicBezTo>
                  <a:lnTo>
                    <a:pt x="138616" y="1386161"/>
                  </a:lnTo>
                  <a:cubicBezTo>
                    <a:pt x="62060" y="1386161"/>
                    <a:pt x="0" y="1324101"/>
                    <a:pt x="0" y="1247545"/>
                  </a:cubicBezTo>
                  <a:lnTo>
                    <a:pt x="0" y="138616"/>
                  </a:lnTo>
                  <a:close/>
                </a:path>
              </a:pathLst>
            </a:custGeom>
            <a:ln>
              <a:solidFill>
                <a:srgbClr val="7030A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854" tIns="52854" rIns="52854" bIns="349889" numCol="1" spcCol="1270" anchor="t" anchorCtr="0">
              <a:noAutofit/>
            </a:bodyPr>
            <a:lstStyle/>
            <a:p>
              <a:pPr marL="57150" lvl="1" indent="-57150" algn="l" defTabSz="488950">
                <a:lnSpc>
                  <a:spcPct val="90000"/>
                </a:lnSpc>
                <a:spcBef>
                  <a:spcPct val="0"/>
                </a:spcBef>
                <a:spcAft>
                  <a:spcPct val="15000"/>
                </a:spcAft>
                <a:buNone/>
              </a:pPr>
              <a:r>
                <a:rPr lang="nl-BE" sz="1200" noProof="0" dirty="0"/>
                <a:t>Welk werk </a:t>
              </a:r>
              <a:r>
                <a:rPr lang="nl-BE" sz="1200" kern="1200" noProof="0" dirty="0"/>
                <a:t>(activiteiten, fases, afbakening van de werkzone, …)?</a:t>
              </a:r>
            </a:p>
            <a:p>
              <a:pPr marL="57150" lvl="1" indent="-57150" algn="l" defTabSz="488950">
                <a:lnSpc>
                  <a:spcPct val="90000"/>
                </a:lnSpc>
                <a:spcBef>
                  <a:spcPct val="0"/>
                </a:spcBef>
                <a:spcAft>
                  <a:spcPct val="15000"/>
                </a:spcAft>
                <a:buNone/>
              </a:pPr>
              <a:r>
                <a:rPr lang="nl-BE" sz="1200" kern="1200" noProof="0" dirty="0"/>
                <a:t>Welke werktuigen / werfmachines?</a:t>
              </a:r>
            </a:p>
            <a:p>
              <a:pPr marL="0" lvl="1" algn="l" defTabSz="488950">
                <a:lnSpc>
                  <a:spcPct val="90000"/>
                </a:lnSpc>
                <a:spcAft>
                  <a:spcPct val="15000"/>
                </a:spcAft>
              </a:pPr>
              <a:r>
                <a:rPr lang="nl-BE" sz="1200" noProof="0" dirty="0"/>
                <a:t>Welke risico’s?</a:t>
              </a:r>
            </a:p>
            <a:p>
              <a:pPr marL="0" lvl="1" algn="l" defTabSz="488950">
                <a:lnSpc>
                  <a:spcPct val="90000"/>
                </a:lnSpc>
                <a:spcAft>
                  <a:spcPct val="15000"/>
                </a:spcAft>
              </a:pPr>
              <a:r>
                <a:rPr lang="nl-BE" sz="1200" noProof="0" dirty="0"/>
                <a:t>Welke </a:t>
              </a:r>
              <a:r>
                <a:rPr lang="nl-BE" sz="1200" noProof="0" dirty="0" err="1"/>
                <a:t>veiligheids-maatregelen</a:t>
              </a:r>
              <a:r>
                <a:rPr lang="nl-BE" sz="1200" noProof="0" dirty="0"/>
                <a:t>?</a:t>
              </a:r>
            </a:p>
            <a:p>
              <a:pPr marL="0" lvl="1" algn="l" defTabSz="488950">
                <a:lnSpc>
                  <a:spcPct val="90000"/>
                </a:lnSpc>
                <a:spcAft>
                  <a:spcPct val="15000"/>
                </a:spcAft>
              </a:pPr>
              <a:r>
                <a:rPr lang="nl-BE" sz="1200" noProof="0" dirty="0"/>
                <a:t>Welke </a:t>
              </a:r>
              <a:r>
                <a:rPr lang="nl-BE" sz="1200" noProof="0" dirty="0" err="1"/>
                <a:t>PBM’s</a:t>
              </a:r>
              <a:r>
                <a:rPr lang="nl-BE" sz="1200" noProof="0" dirty="0"/>
                <a:t>?</a:t>
              </a:r>
              <a:endParaRPr lang="nl-BE" sz="1200" noProof="0" dirty="0">
                <a:highlight>
                  <a:srgbClr val="FFFF00"/>
                </a:highlight>
              </a:endParaRPr>
            </a:p>
            <a:p>
              <a:pPr marL="0" lvl="1" algn="l" defTabSz="488950">
                <a:lnSpc>
                  <a:spcPct val="90000"/>
                </a:lnSpc>
                <a:spcAft>
                  <a:spcPct val="15000"/>
                </a:spcAft>
              </a:pPr>
              <a:endParaRPr lang="nl-BE" sz="1200" noProof="0" dirty="0"/>
            </a:p>
            <a:p>
              <a:pPr marL="57150" lvl="1" indent="-57150" algn="l" defTabSz="488950">
                <a:lnSpc>
                  <a:spcPct val="90000"/>
                </a:lnSpc>
                <a:spcBef>
                  <a:spcPct val="0"/>
                </a:spcBef>
                <a:spcAft>
                  <a:spcPct val="15000"/>
                </a:spcAft>
                <a:buNone/>
              </a:pPr>
              <a:endParaRPr lang="nl-BE" sz="1100" kern="1200" noProof="0" dirty="0"/>
            </a:p>
          </p:txBody>
        </p:sp>
        <p:sp>
          <p:nvSpPr>
            <p:cNvPr id="12" name="Forme 11">
              <a:extLst>
                <a:ext uri="{FF2B5EF4-FFF2-40B4-BE49-F238E27FC236}">
                  <a16:creationId xmlns:a16="http://schemas.microsoft.com/office/drawing/2014/main" id="{6F2DAC11-256F-40AC-94FD-8092340A8E40}"/>
                </a:ext>
              </a:extLst>
            </p:cNvPr>
            <p:cNvSpPr/>
            <p:nvPr/>
          </p:nvSpPr>
          <p:spPr>
            <a:xfrm>
              <a:off x="1680185" y="3956681"/>
              <a:ext cx="1947582" cy="1947582"/>
            </a:xfrm>
            <a:prstGeom prst="leftCircularArrow">
              <a:avLst>
                <a:gd name="adj1" fmla="val 3634"/>
                <a:gd name="adj2" fmla="val 452407"/>
                <a:gd name="adj3" fmla="val 2227917"/>
                <a:gd name="adj4" fmla="val 9024489"/>
                <a:gd name="adj5" fmla="val 4240"/>
              </a:avLst>
            </a:prstGeom>
            <a:solidFill>
              <a:srgbClr val="7030A0"/>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nl-BE" noProof="0" dirty="0"/>
            </a:p>
          </p:txBody>
        </p:sp>
        <p:sp>
          <p:nvSpPr>
            <p:cNvPr id="13" name="Forme libre : forme 12">
              <a:extLst>
                <a:ext uri="{FF2B5EF4-FFF2-40B4-BE49-F238E27FC236}">
                  <a16:creationId xmlns:a16="http://schemas.microsoft.com/office/drawing/2014/main" id="{64E7D00A-0269-4A83-8BA3-F1D9934C47CD}"/>
                </a:ext>
              </a:extLst>
            </p:cNvPr>
            <p:cNvSpPr/>
            <p:nvPr/>
          </p:nvSpPr>
          <p:spPr>
            <a:xfrm>
              <a:off x="1126940" y="4779411"/>
              <a:ext cx="1493885" cy="594069"/>
            </a:xfrm>
            <a:custGeom>
              <a:avLst/>
              <a:gdLst>
                <a:gd name="connsiteX0" fmla="*/ 0 w 1493885"/>
                <a:gd name="connsiteY0" fmla="*/ 59407 h 594069"/>
                <a:gd name="connsiteX1" fmla="*/ 59407 w 1493885"/>
                <a:gd name="connsiteY1" fmla="*/ 0 h 594069"/>
                <a:gd name="connsiteX2" fmla="*/ 1434478 w 1493885"/>
                <a:gd name="connsiteY2" fmla="*/ 0 h 594069"/>
                <a:gd name="connsiteX3" fmla="*/ 1493885 w 1493885"/>
                <a:gd name="connsiteY3" fmla="*/ 59407 h 594069"/>
                <a:gd name="connsiteX4" fmla="*/ 1493885 w 1493885"/>
                <a:gd name="connsiteY4" fmla="*/ 534662 h 594069"/>
                <a:gd name="connsiteX5" fmla="*/ 1434478 w 1493885"/>
                <a:gd name="connsiteY5" fmla="*/ 594069 h 594069"/>
                <a:gd name="connsiteX6" fmla="*/ 59407 w 1493885"/>
                <a:gd name="connsiteY6" fmla="*/ 594069 h 594069"/>
                <a:gd name="connsiteX7" fmla="*/ 0 w 1493885"/>
                <a:gd name="connsiteY7" fmla="*/ 534662 h 594069"/>
                <a:gd name="connsiteX8" fmla="*/ 0 w 1493885"/>
                <a:gd name="connsiteY8" fmla="*/ 59407 h 5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885" h="594069">
                  <a:moveTo>
                    <a:pt x="0" y="59407"/>
                  </a:moveTo>
                  <a:cubicBezTo>
                    <a:pt x="0" y="26597"/>
                    <a:pt x="26597" y="0"/>
                    <a:pt x="59407" y="0"/>
                  </a:cubicBezTo>
                  <a:lnTo>
                    <a:pt x="1434478" y="0"/>
                  </a:lnTo>
                  <a:cubicBezTo>
                    <a:pt x="1467288" y="0"/>
                    <a:pt x="1493885" y="26597"/>
                    <a:pt x="1493885" y="59407"/>
                  </a:cubicBezTo>
                  <a:lnTo>
                    <a:pt x="1493885" y="534662"/>
                  </a:lnTo>
                  <a:cubicBezTo>
                    <a:pt x="1493885" y="567472"/>
                    <a:pt x="1467288" y="594069"/>
                    <a:pt x="1434478" y="594069"/>
                  </a:cubicBezTo>
                  <a:lnTo>
                    <a:pt x="59407" y="594069"/>
                  </a:lnTo>
                  <a:cubicBezTo>
                    <a:pt x="26597" y="594069"/>
                    <a:pt x="0" y="567472"/>
                    <a:pt x="0" y="534662"/>
                  </a:cubicBezTo>
                  <a:lnTo>
                    <a:pt x="0" y="59407"/>
                  </a:lnTo>
                  <a:close/>
                </a:path>
              </a:pathLst>
            </a:custGeom>
            <a:solidFill>
              <a:srgbClr val="7030A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0260" tIns="32640" rIns="40260" bIns="32640" numCol="1" spcCol="1270" anchor="ctr" anchorCtr="0">
              <a:noAutofit/>
            </a:bodyPr>
            <a:lstStyle/>
            <a:p>
              <a:pPr marL="0" lvl="0" indent="0" algn="ctr" defTabSz="533400">
                <a:lnSpc>
                  <a:spcPct val="90000"/>
                </a:lnSpc>
                <a:spcBef>
                  <a:spcPct val="0"/>
                </a:spcBef>
                <a:spcAft>
                  <a:spcPct val="35000"/>
                </a:spcAft>
                <a:buNone/>
              </a:pPr>
              <a:r>
                <a:rPr lang="nl-BE" sz="1400" b="1" kern="1200" noProof="0" dirty="0"/>
                <a:t>1. Voorstelling </a:t>
              </a:r>
              <a:br>
                <a:rPr lang="nl-BE" sz="1400" b="1" kern="1200" noProof="0" dirty="0"/>
              </a:br>
              <a:r>
                <a:rPr lang="nl-BE" sz="1400" b="1" kern="1200" noProof="0" dirty="0"/>
                <a:t>van de werken</a:t>
              </a:r>
            </a:p>
          </p:txBody>
        </p:sp>
        <p:sp>
          <p:nvSpPr>
            <p:cNvPr id="14" name="Graphique 5" descr="Loupe">
              <a:extLst>
                <a:ext uri="{FF2B5EF4-FFF2-40B4-BE49-F238E27FC236}">
                  <a16:creationId xmlns:a16="http://schemas.microsoft.com/office/drawing/2014/main" id="{17BE76D3-6338-4227-AFBE-6CDB42598733}"/>
                </a:ext>
              </a:extLst>
            </p:cNvPr>
            <p:cNvSpPr/>
            <p:nvPr/>
          </p:nvSpPr>
          <p:spPr>
            <a:xfrm>
              <a:off x="1216652" y="5463539"/>
              <a:ext cx="751881" cy="752474"/>
            </a:xfrm>
            <a:custGeom>
              <a:avLst/>
              <a:gdLst>
                <a:gd name="connsiteX0" fmla="*/ 732473 w 751881"/>
                <a:gd name="connsiteY0" fmla="*/ 638175 h 752474"/>
                <a:gd name="connsiteX1" fmla="*/ 613410 w 751881"/>
                <a:gd name="connsiteY1" fmla="*/ 519112 h 752474"/>
                <a:gd name="connsiteX2" fmla="*/ 554355 w 751881"/>
                <a:gd name="connsiteY2" fmla="*/ 501015 h 752474"/>
                <a:gd name="connsiteX3" fmla="*/ 512445 w 751881"/>
                <a:gd name="connsiteY3" fmla="*/ 459105 h 752474"/>
                <a:gd name="connsiteX4" fmla="*/ 571500 w 751881"/>
                <a:gd name="connsiteY4" fmla="*/ 285750 h 752474"/>
                <a:gd name="connsiteX5" fmla="*/ 285750 w 751881"/>
                <a:gd name="connsiteY5" fmla="*/ 0 h 752474"/>
                <a:gd name="connsiteX6" fmla="*/ 0 w 751881"/>
                <a:gd name="connsiteY6" fmla="*/ 285750 h 752474"/>
                <a:gd name="connsiteX7" fmla="*/ 285750 w 751881"/>
                <a:gd name="connsiteY7" fmla="*/ 571500 h 752474"/>
                <a:gd name="connsiteX8" fmla="*/ 459105 w 751881"/>
                <a:gd name="connsiteY8" fmla="*/ 512445 h 752474"/>
                <a:gd name="connsiteX9" fmla="*/ 501015 w 751881"/>
                <a:gd name="connsiteY9" fmla="*/ 554355 h 752474"/>
                <a:gd name="connsiteX10" fmla="*/ 519112 w 751881"/>
                <a:gd name="connsiteY10" fmla="*/ 613410 h 752474"/>
                <a:gd name="connsiteX11" fmla="*/ 638175 w 751881"/>
                <a:gd name="connsiteY11" fmla="*/ 732473 h 752474"/>
                <a:gd name="connsiteX12" fmla="*/ 685800 w 751881"/>
                <a:gd name="connsiteY12" fmla="*/ 752475 h 752474"/>
                <a:gd name="connsiteX13" fmla="*/ 733425 w 751881"/>
                <a:gd name="connsiteY13" fmla="*/ 732473 h 752474"/>
                <a:gd name="connsiteX14" fmla="*/ 732473 w 751881"/>
                <a:gd name="connsiteY14" fmla="*/ 638175 h 752474"/>
                <a:gd name="connsiteX15" fmla="*/ 284798 w 751881"/>
                <a:gd name="connsiteY15" fmla="*/ 513398 h 752474"/>
                <a:gd name="connsiteX16" fmla="*/ 56197 w 751881"/>
                <a:gd name="connsiteY16" fmla="*/ 284798 h 752474"/>
                <a:gd name="connsiteX17" fmla="*/ 284798 w 751881"/>
                <a:gd name="connsiteY17" fmla="*/ 56197 h 752474"/>
                <a:gd name="connsiteX18" fmla="*/ 513398 w 751881"/>
                <a:gd name="connsiteY18" fmla="*/ 284798 h 752474"/>
                <a:gd name="connsiteX19" fmla="*/ 284798 w 751881"/>
                <a:gd name="connsiteY19" fmla="*/ 513398 h 75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1881" h="752474">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rgbClr val="7030A0"/>
            </a:solidFill>
            <a:ln w="9525" cap="flat">
              <a:noFill/>
              <a:prstDash val="solid"/>
              <a:miter/>
            </a:ln>
          </p:spPr>
          <p:txBody>
            <a:bodyPr rtlCol="0" anchor="ctr"/>
            <a:lstStyle/>
            <a:p>
              <a:endParaRPr lang="nl-BE" noProof="0" dirty="0"/>
            </a:p>
          </p:txBody>
        </p:sp>
      </p:grpSp>
      <p:grpSp>
        <p:nvGrpSpPr>
          <p:cNvPr id="15" name="Groupe 14">
            <a:extLst>
              <a:ext uri="{FF2B5EF4-FFF2-40B4-BE49-F238E27FC236}">
                <a16:creationId xmlns:a16="http://schemas.microsoft.com/office/drawing/2014/main" id="{C49AC365-1C74-4281-902C-F7373F346516}"/>
              </a:ext>
            </a:extLst>
          </p:cNvPr>
          <p:cNvGrpSpPr/>
          <p:nvPr/>
        </p:nvGrpSpPr>
        <p:grpSpPr>
          <a:xfrm>
            <a:off x="2935625" y="3034928"/>
            <a:ext cx="3075040" cy="2669828"/>
            <a:chOff x="2957894" y="2594520"/>
            <a:chExt cx="3075040" cy="2669828"/>
          </a:xfrm>
        </p:grpSpPr>
        <p:sp>
          <p:nvSpPr>
            <p:cNvPr id="16" name="Forme libre : forme 15">
              <a:extLst>
                <a:ext uri="{FF2B5EF4-FFF2-40B4-BE49-F238E27FC236}">
                  <a16:creationId xmlns:a16="http://schemas.microsoft.com/office/drawing/2014/main" id="{2F0F6DCA-01F1-4B41-916C-E472DCC34AFC}"/>
                </a:ext>
              </a:extLst>
            </p:cNvPr>
            <p:cNvSpPr/>
            <p:nvPr/>
          </p:nvSpPr>
          <p:spPr>
            <a:xfrm>
              <a:off x="2957894" y="3690284"/>
              <a:ext cx="1680621" cy="1574064"/>
            </a:xfrm>
            <a:custGeom>
              <a:avLst/>
              <a:gdLst>
                <a:gd name="connsiteX0" fmla="*/ 0 w 1680621"/>
                <a:gd name="connsiteY0" fmla="*/ 138616 h 1386161"/>
                <a:gd name="connsiteX1" fmla="*/ 138616 w 1680621"/>
                <a:gd name="connsiteY1" fmla="*/ 0 h 1386161"/>
                <a:gd name="connsiteX2" fmla="*/ 1542005 w 1680621"/>
                <a:gd name="connsiteY2" fmla="*/ 0 h 1386161"/>
                <a:gd name="connsiteX3" fmla="*/ 1680621 w 1680621"/>
                <a:gd name="connsiteY3" fmla="*/ 138616 h 1386161"/>
                <a:gd name="connsiteX4" fmla="*/ 1680621 w 1680621"/>
                <a:gd name="connsiteY4" fmla="*/ 1247545 h 1386161"/>
                <a:gd name="connsiteX5" fmla="*/ 1542005 w 1680621"/>
                <a:gd name="connsiteY5" fmla="*/ 1386161 h 1386161"/>
                <a:gd name="connsiteX6" fmla="*/ 138616 w 1680621"/>
                <a:gd name="connsiteY6" fmla="*/ 1386161 h 1386161"/>
                <a:gd name="connsiteX7" fmla="*/ 0 w 1680621"/>
                <a:gd name="connsiteY7" fmla="*/ 1247545 h 1386161"/>
                <a:gd name="connsiteX8" fmla="*/ 0 w 1680621"/>
                <a:gd name="connsiteY8" fmla="*/ 138616 h 138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621" h="1386161">
                  <a:moveTo>
                    <a:pt x="0" y="138616"/>
                  </a:moveTo>
                  <a:cubicBezTo>
                    <a:pt x="0" y="62060"/>
                    <a:pt x="62060" y="0"/>
                    <a:pt x="138616" y="0"/>
                  </a:cubicBezTo>
                  <a:lnTo>
                    <a:pt x="1542005" y="0"/>
                  </a:lnTo>
                  <a:cubicBezTo>
                    <a:pt x="1618561" y="0"/>
                    <a:pt x="1680621" y="62060"/>
                    <a:pt x="1680621" y="138616"/>
                  </a:cubicBezTo>
                  <a:lnTo>
                    <a:pt x="1680621" y="1247545"/>
                  </a:lnTo>
                  <a:cubicBezTo>
                    <a:pt x="1680621" y="1324101"/>
                    <a:pt x="1618561" y="1386161"/>
                    <a:pt x="1542005" y="1386161"/>
                  </a:cubicBezTo>
                  <a:lnTo>
                    <a:pt x="138616" y="1386161"/>
                  </a:lnTo>
                  <a:cubicBezTo>
                    <a:pt x="62060" y="1386161"/>
                    <a:pt x="0" y="1324101"/>
                    <a:pt x="0" y="1247545"/>
                  </a:cubicBezTo>
                  <a:lnTo>
                    <a:pt x="0" y="138616"/>
                  </a:lnTo>
                  <a:close/>
                </a:path>
              </a:pathLst>
            </a:custGeom>
            <a:ln>
              <a:solidFill>
                <a:schemeClr val="bg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854" tIns="349888" rIns="52854" bIns="52855" numCol="1" spcCol="1270" anchor="t" anchorCtr="0">
              <a:noAutofit/>
            </a:bodyPr>
            <a:lstStyle/>
            <a:p>
              <a:pPr marL="57150" lvl="1" indent="-57150" algn="l" defTabSz="488950">
                <a:lnSpc>
                  <a:spcPct val="90000"/>
                </a:lnSpc>
                <a:spcBef>
                  <a:spcPct val="0"/>
                </a:spcBef>
                <a:spcAft>
                  <a:spcPct val="15000"/>
                </a:spcAft>
                <a:buNone/>
              </a:pPr>
              <a:r>
                <a:rPr lang="nl-BE" sz="1200" kern="1200" noProof="0" dirty="0"/>
                <a:t>Schema’s</a:t>
              </a:r>
            </a:p>
            <a:p>
              <a:pPr marL="57150" lvl="1" indent="-57150" algn="l" defTabSz="488950">
                <a:lnSpc>
                  <a:spcPct val="90000"/>
                </a:lnSpc>
                <a:spcBef>
                  <a:spcPct val="0"/>
                </a:spcBef>
                <a:spcAft>
                  <a:spcPct val="15000"/>
                </a:spcAft>
                <a:buNone/>
              </a:pPr>
              <a:r>
                <a:rPr lang="nl-BE" sz="1200" noProof="0" dirty="0"/>
                <a:t>Modus operandi</a:t>
              </a:r>
              <a:endParaRPr lang="nl-BE" sz="1200" kern="1200" noProof="0" dirty="0"/>
            </a:p>
            <a:p>
              <a:pPr marL="57150" lvl="1" indent="-57150" algn="l" defTabSz="488950">
                <a:lnSpc>
                  <a:spcPct val="90000"/>
                </a:lnSpc>
                <a:spcBef>
                  <a:spcPct val="0"/>
                </a:spcBef>
                <a:spcAft>
                  <a:spcPct val="15000"/>
                </a:spcAft>
                <a:buNone/>
              </a:pPr>
              <a:r>
                <a:rPr lang="nl-BE" sz="1200" kern="1200" noProof="0" dirty="0"/>
                <a:t>Instructies</a:t>
              </a:r>
            </a:p>
            <a:p>
              <a:pPr marL="57150" lvl="1" indent="-57150" algn="l" defTabSz="488950">
                <a:lnSpc>
                  <a:spcPct val="90000"/>
                </a:lnSpc>
                <a:spcBef>
                  <a:spcPct val="0"/>
                </a:spcBef>
                <a:spcAft>
                  <a:spcPct val="15000"/>
                </a:spcAft>
                <a:buNone/>
              </a:pPr>
              <a:r>
                <a:rPr lang="nl-BE" sz="1200" kern="1200" noProof="0" dirty="0"/>
                <a:t>Procedures</a:t>
              </a:r>
            </a:p>
            <a:p>
              <a:pPr marL="57150" lvl="1" indent="-57150" algn="l" defTabSz="488950">
                <a:lnSpc>
                  <a:spcPct val="90000"/>
                </a:lnSpc>
                <a:spcBef>
                  <a:spcPct val="0"/>
                </a:spcBef>
                <a:spcAft>
                  <a:spcPct val="15000"/>
                </a:spcAft>
                <a:buNone/>
              </a:pPr>
              <a:r>
                <a:rPr lang="nl-BE" sz="1200" noProof="0" dirty="0"/>
                <a:t>Werkfiches / Checklist / LMRA</a:t>
              </a:r>
              <a:endParaRPr lang="nl-BE" sz="1200" kern="1200" noProof="0" dirty="0"/>
            </a:p>
          </p:txBody>
        </p:sp>
        <p:sp>
          <p:nvSpPr>
            <p:cNvPr id="17" name="Flèche : en arc 16">
              <a:extLst>
                <a:ext uri="{FF2B5EF4-FFF2-40B4-BE49-F238E27FC236}">
                  <a16:creationId xmlns:a16="http://schemas.microsoft.com/office/drawing/2014/main" id="{B2286E34-BB8A-4154-8C8B-F3B5838A6D5D}"/>
                </a:ext>
              </a:extLst>
            </p:cNvPr>
            <p:cNvSpPr/>
            <p:nvPr/>
          </p:nvSpPr>
          <p:spPr>
            <a:xfrm>
              <a:off x="3870606" y="2808116"/>
              <a:ext cx="2162328" cy="2162328"/>
            </a:xfrm>
            <a:prstGeom prst="circularArrow">
              <a:avLst>
                <a:gd name="adj1" fmla="val 3274"/>
                <a:gd name="adj2" fmla="val 403988"/>
                <a:gd name="adj3" fmla="val 19420501"/>
                <a:gd name="adj4" fmla="val 12575511"/>
                <a:gd name="adj5" fmla="val 3819"/>
              </a:avLst>
            </a:prstGeom>
            <a:solidFill>
              <a:srgbClr val="00B0F0"/>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nl-BE" noProof="0" dirty="0"/>
            </a:p>
          </p:txBody>
        </p:sp>
        <p:sp>
          <p:nvSpPr>
            <p:cNvPr id="18" name="Forme libre : forme 17">
              <a:extLst>
                <a:ext uri="{FF2B5EF4-FFF2-40B4-BE49-F238E27FC236}">
                  <a16:creationId xmlns:a16="http://schemas.microsoft.com/office/drawing/2014/main" id="{F455EADC-1ED6-453D-BA49-0EC142D911D7}"/>
                </a:ext>
              </a:extLst>
            </p:cNvPr>
            <p:cNvSpPr/>
            <p:nvPr/>
          </p:nvSpPr>
          <p:spPr>
            <a:xfrm>
              <a:off x="3144632" y="3393249"/>
              <a:ext cx="1680620" cy="594069"/>
            </a:xfrm>
            <a:custGeom>
              <a:avLst/>
              <a:gdLst>
                <a:gd name="connsiteX0" fmla="*/ 0 w 1493885"/>
                <a:gd name="connsiteY0" fmla="*/ 59407 h 594069"/>
                <a:gd name="connsiteX1" fmla="*/ 59407 w 1493885"/>
                <a:gd name="connsiteY1" fmla="*/ 0 h 594069"/>
                <a:gd name="connsiteX2" fmla="*/ 1434478 w 1493885"/>
                <a:gd name="connsiteY2" fmla="*/ 0 h 594069"/>
                <a:gd name="connsiteX3" fmla="*/ 1493885 w 1493885"/>
                <a:gd name="connsiteY3" fmla="*/ 59407 h 594069"/>
                <a:gd name="connsiteX4" fmla="*/ 1493885 w 1493885"/>
                <a:gd name="connsiteY4" fmla="*/ 534662 h 594069"/>
                <a:gd name="connsiteX5" fmla="*/ 1434478 w 1493885"/>
                <a:gd name="connsiteY5" fmla="*/ 594069 h 594069"/>
                <a:gd name="connsiteX6" fmla="*/ 59407 w 1493885"/>
                <a:gd name="connsiteY6" fmla="*/ 594069 h 594069"/>
                <a:gd name="connsiteX7" fmla="*/ 0 w 1493885"/>
                <a:gd name="connsiteY7" fmla="*/ 534662 h 594069"/>
                <a:gd name="connsiteX8" fmla="*/ 0 w 1493885"/>
                <a:gd name="connsiteY8" fmla="*/ 59407 h 5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885" h="594069">
                  <a:moveTo>
                    <a:pt x="0" y="59407"/>
                  </a:moveTo>
                  <a:cubicBezTo>
                    <a:pt x="0" y="26597"/>
                    <a:pt x="26597" y="0"/>
                    <a:pt x="59407" y="0"/>
                  </a:cubicBezTo>
                  <a:lnTo>
                    <a:pt x="1434478" y="0"/>
                  </a:lnTo>
                  <a:cubicBezTo>
                    <a:pt x="1467288" y="0"/>
                    <a:pt x="1493885" y="26597"/>
                    <a:pt x="1493885" y="59407"/>
                  </a:cubicBezTo>
                  <a:lnTo>
                    <a:pt x="1493885" y="534662"/>
                  </a:lnTo>
                  <a:cubicBezTo>
                    <a:pt x="1493885" y="567472"/>
                    <a:pt x="1467288" y="594069"/>
                    <a:pt x="1434478" y="594069"/>
                  </a:cubicBezTo>
                  <a:lnTo>
                    <a:pt x="59407" y="594069"/>
                  </a:lnTo>
                  <a:cubicBezTo>
                    <a:pt x="26597" y="594069"/>
                    <a:pt x="0" y="567472"/>
                    <a:pt x="0" y="534662"/>
                  </a:cubicBezTo>
                  <a:lnTo>
                    <a:pt x="0" y="59407"/>
                  </a:lnTo>
                  <a:close/>
                </a:path>
              </a:pathLst>
            </a:custGeom>
            <a:solidFill>
              <a:srgbClr val="00B0F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40260" tIns="32640" rIns="40260" bIns="32640" numCol="1" spcCol="1270" anchor="ctr" anchorCtr="0">
              <a:noAutofit/>
            </a:bodyPr>
            <a:lstStyle/>
            <a:p>
              <a:pPr marL="0" lvl="0" indent="0" algn="ctr" defTabSz="533400">
                <a:lnSpc>
                  <a:spcPct val="90000"/>
                </a:lnSpc>
                <a:spcBef>
                  <a:spcPct val="0"/>
                </a:spcBef>
                <a:spcAft>
                  <a:spcPct val="35000"/>
                </a:spcAft>
                <a:buNone/>
              </a:pPr>
              <a:r>
                <a:rPr lang="nl-BE" sz="1400" b="1" kern="1200" noProof="0" dirty="0"/>
                <a:t>2. Voorstelling van de documenten</a:t>
              </a:r>
            </a:p>
          </p:txBody>
        </p:sp>
        <p:grpSp>
          <p:nvGrpSpPr>
            <p:cNvPr id="19" name="Graphique 8" descr="Document">
              <a:extLst>
                <a:ext uri="{FF2B5EF4-FFF2-40B4-BE49-F238E27FC236}">
                  <a16:creationId xmlns:a16="http://schemas.microsoft.com/office/drawing/2014/main" id="{6D42E058-BB37-4EA7-A672-1A96A2E25ADF}"/>
                </a:ext>
              </a:extLst>
            </p:cNvPr>
            <p:cNvGrpSpPr/>
            <p:nvPr/>
          </p:nvGrpSpPr>
          <p:grpSpPr>
            <a:xfrm>
              <a:off x="3383171" y="2594520"/>
              <a:ext cx="590550" cy="762000"/>
              <a:chOff x="3383171" y="2594520"/>
              <a:chExt cx="590550" cy="762000"/>
            </a:xfrm>
          </p:grpSpPr>
          <p:sp>
            <p:nvSpPr>
              <p:cNvPr id="20" name="Forme libre : forme 19">
                <a:extLst>
                  <a:ext uri="{FF2B5EF4-FFF2-40B4-BE49-F238E27FC236}">
                    <a16:creationId xmlns:a16="http://schemas.microsoft.com/office/drawing/2014/main" id="{C0E09387-DBDD-44B0-961E-645ED38AFD46}"/>
                  </a:ext>
                </a:extLst>
              </p:cNvPr>
              <p:cNvSpPr/>
              <p:nvPr/>
            </p:nvSpPr>
            <p:spPr>
              <a:xfrm>
                <a:off x="3383171" y="2594520"/>
                <a:ext cx="590550" cy="762000"/>
              </a:xfrm>
              <a:custGeom>
                <a:avLst/>
                <a:gdLst>
                  <a:gd name="connsiteX0" fmla="*/ 57150 w 590550"/>
                  <a:gd name="connsiteY0" fmla="*/ 704850 h 762000"/>
                  <a:gd name="connsiteX1" fmla="*/ 57150 w 590550"/>
                  <a:gd name="connsiteY1" fmla="*/ 57150 h 762000"/>
                  <a:gd name="connsiteX2" fmla="*/ 295275 w 590550"/>
                  <a:gd name="connsiteY2" fmla="*/ 57150 h 762000"/>
                  <a:gd name="connsiteX3" fmla="*/ 295275 w 590550"/>
                  <a:gd name="connsiteY3" fmla="*/ 257175 h 762000"/>
                  <a:gd name="connsiteX4" fmla="*/ 533400 w 590550"/>
                  <a:gd name="connsiteY4" fmla="*/ 257175 h 762000"/>
                  <a:gd name="connsiteX5" fmla="*/ 533400 w 590550"/>
                  <a:gd name="connsiteY5" fmla="*/ 704850 h 762000"/>
                  <a:gd name="connsiteX6" fmla="*/ 57150 w 590550"/>
                  <a:gd name="connsiteY6" fmla="*/ 704850 h 762000"/>
                  <a:gd name="connsiteX7" fmla="*/ 352425 w 590550"/>
                  <a:gd name="connsiteY7" fmla="*/ 80963 h 762000"/>
                  <a:gd name="connsiteX8" fmla="*/ 471488 w 590550"/>
                  <a:gd name="connsiteY8" fmla="*/ 200025 h 762000"/>
                  <a:gd name="connsiteX9" fmla="*/ 352425 w 590550"/>
                  <a:gd name="connsiteY9" fmla="*/ 200025 h 762000"/>
                  <a:gd name="connsiteX10" fmla="*/ 352425 w 590550"/>
                  <a:gd name="connsiteY10" fmla="*/ 80963 h 762000"/>
                  <a:gd name="connsiteX11" fmla="*/ 352425 w 590550"/>
                  <a:gd name="connsiteY11" fmla="*/ 0 h 762000"/>
                  <a:gd name="connsiteX12" fmla="*/ 0 w 590550"/>
                  <a:gd name="connsiteY12" fmla="*/ 0 h 762000"/>
                  <a:gd name="connsiteX13" fmla="*/ 0 w 590550"/>
                  <a:gd name="connsiteY13" fmla="*/ 762000 h 762000"/>
                  <a:gd name="connsiteX14" fmla="*/ 590550 w 590550"/>
                  <a:gd name="connsiteY14" fmla="*/ 762000 h 762000"/>
                  <a:gd name="connsiteX15" fmla="*/ 590550 w 590550"/>
                  <a:gd name="connsiteY15" fmla="*/ 209550 h 762000"/>
                  <a:gd name="connsiteX16" fmla="*/ 352425 w 590550"/>
                  <a:gd name="connsiteY16"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0" h="762000">
                    <a:moveTo>
                      <a:pt x="57150" y="704850"/>
                    </a:moveTo>
                    <a:lnTo>
                      <a:pt x="57150" y="57150"/>
                    </a:lnTo>
                    <a:lnTo>
                      <a:pt x="295275" y="57150"/>
                    </a:lnTo>
                    <a:lnTo>
                      <a:pt x="295275" y="257175"/>
                    </a:lnTo>
                    <a:lnTo>
                      <a:pt x="533400" y="257175"/>
                    </a:lnTo>
                    <a:lnTo>
                      <a:pt x="533400" y="704850"/>
                    </a:lnTo>
                    <a:lnTo>
                      <a:pt x="57150" y="704850"/>
                    </a:lnTo>
                    <a:close/>
                    <a:moveTo>
                      <a:pt x="352425" y="80963"/>
                    </a:moveTo>
                    <a:lnTo>
                      <a:pt x="471488" y="200025"/>
                    </a:lnTo>
                    <a:lnTo>
                      <a:pt x="352425" y="200025"/>
                    </a:lnTo>
                    <a:lnTo>
                      <a:pt x="352425" y="80963"/>
                    </a:lnTo>
                    <a:close/>
                    <a:moveTo>
                      <a:pt x="352425" y="0"/>
                    </a:moveTo>
                    <a:lnTo>
                      <a:pt x="0" y="0"/>
                    </a:lnTo>
                    <a:lnTo>
                      <a:pt x="0" y="762000"/>
                    </a:lnTo>
                    <a:lnTo>
                      <a:pt x="590550" y="762000"/>
                    </a:lnTo>
                    <a:lnTo>
                      <a:pt x="590550" y="209550"/>
                    </a:lnTo>
                    <a:lnTo>
                      <a:pt x="352425" y="0"/>
                    </a:lnTo>
                    <a:close/>
                  </a:path>
                </a:pathLst>
              </a:custGeom>
              <a:solidFill>
                <a:srgbClr val="00B0F0"/>
              </a:solidFill>
              <a:ln w="9525" cap="flat">
                <a:noFill/>
                <a:prstDash val="solid"/>
                <a:miter/>
              </a:ln>
            </p:spPr>
            <p:txBody>
              <a:bodyPr rtlCol="0" anchor="ctr"/>
              <a:lstStyle/>
              <a:p>
                <a:endParaRPr lang="nl-BE" noProof="0" dirty="0"/>
              </a:p>
            </p:txBody>
          </p:sp>
          <p:sp>
            <p:nvSpPr>
              <p:cNvPr id="21" name="Forme libre : forme 20">
                <a:extLst>
                  <a:ext uri="{FF2B5EF4-FFF2-40B4-BE49-F238E27FC236}">
                    <a16:creationId xmlns:a16="http://schemas.microsoft.com/office/drawing/2014/main" id="{4E93FCEA-8096-4680-91B4-B0E63D71D71B}"/>
                  </a:ext>
                </a:extLst>
              </p:cNvPr>
              <p:cNvSpPr/>
              <p:nvPr/>
            </p:nvSpPr>
            <p:spPr>
              <a:xfrm>
                <a:off x="3497471" y="2946945"/>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B0F0"/>
              </a:solidFill>
              <a:ln w="9525" cap="flat">
                <a:noFill/>
                <a:prstDash val="solid"/>
                <a:miter/>
              </a:ln>
            </p:spPr>
            <p:txBody>
              <a:bodyPr rtlCol="0" anchor="ctr"/>
              <a:lstStyle/>
              <a:p>
                <a:endParaRPr lang="nl-BE" noProof="0" dirty="0"/>
              </a:p>
            </p:txBody>
          </p:sp>
          <p:sp>
            <p:nvSpPr>
              <p:cNvPr id="22" name="Forme libre : forme 21">
                <a:extLst>
                  <a:ext uri="{FF2B5EF4-FFF2-40B4-BE49-F238E27FC236}">
                    <a16:creationId xmlns:a16="http://schemas.microsoft.com/office/drawing/2014/main" id="{4B10F084-52D6-45D9-8CB6-0C23AF7A4BBF}"/>
                  </a:ext>
                </a:extLst>
              </p:cNvPr>
              <p:cNvSpPr/>
              <p:nvPr/>
            </p:nvSpPr>
            <p:spPr>
              <a:xfrm>
                <a:off x="3497471" y="2870745"/>
                <a:ext cx="123825" cy="38100"/>
              </a:xfrm>
              <a:custGeom>
                <a:avLst/>
                <a:gdLst>
                  <a:gd name="connsiteX0" fmla="*/ 0 w 123825"/>
                  <a:gd name="connsiteY0" fmla="*/ 0 h 38100"/>
                  <a:gd name="connsiteX1" fmla="*/ 123825 w 123825"/>
                  <a:gd name="connsiteY1" fmla="*/ 0 h 38100"/>
                  <a:gd name="connsiteX2" fmla="*/ 123825 w 123825"/>
                  <a:gd name="connsiteY2" fmla="*/ 38100 h 38100"/>
                  <a:gd name="connsiteX3" fmla="*/ 0 w 1238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23825" h="38100">
                    <a:moveTo>
                      <a:pt x="0" y="0"/>
                    </a:moveTo>
                    <a:lnTo>
                      <a:pt x="123825" y="0"/>
                    </a:lnTo>
                    <a:lnTo>
                      <a:pt x="123825" y="38100"/>
                    </a:lnTo>
                    <a:lnTo>
                      <a:pt x="0" y="38100"/>
                    </a:lnTo>
                    <a:close/>
                  </a:path>
                </a:pathLst>
              </a:custGeom>
              <a:solidFill>
                <a:srgbClr val="00B0F0"/>
              </a:solidFill>
              <a:ln w="9525" cap="flat">
                <a:noFill/>
                <a:prstDash val="solid"/>
                <a:miter/>
              </a:ln>
            </p:spPr>
            <p:txBody>
              <a:bodyPr rtlCol="0" anchor="ctr"/>
              <a:lstStyle/>
              <a:p>
                <a:endParaRPr lang="nl-BE" noProof="0" dirty="0"/>
              </a:p>
            </p:txBody>
          </p:sp>
          <p:sp>
            <p:nvSpPr>
              <p:cNvPr id="24" name="Forme libre : forme 23">
                <a:extLst>
                  <a:ext uri="{FF2B5EF4-FFF2-40B4-BE49-F238E27FC236}">
                    <a16:creationId xmlns:a16="http://schemas.microsoft.com/office/drawing/2014/main" id="{B9F753B7-5B50-4B01-BA94-9008DACACB7E}"/>
                  </a:ext>
                </a:extLst>
              </p:cNvPr>
              <p:cNvSpPr/>
              <p:nvPr/>
            </p:nvSpPr>
            <p:spPr>
              <a:xfrm>
                <a:off x="3497471" y="3023145"/>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B0F0"/>
              </a:solidFill>
              <a:ln w="9525" cap="flat">
                <a:noFill/>
                <a:prstDash val="solid"/>
                <a:miter/>
              </a:ln>
            </p:spPr>
            <p:txBody>
              <a:bodyPr rtlCol="0" anchor="ctr"/>
              <a:lstStyle/>
              <a:p>
                <a:endParaRPr lang="nl-BE" noProof="0" dirty="0"/>
              </a:p>
            </p:txBody>
          </p:sp>
          <p:sp>
            <p:nvSpPr>
              <p:cNvPr id="25" name="Forme libre : forme 24">
                <a:extLst>
                  <a:ext uri="{FF2B5EF4-FFF2-40B4-BE49-F238E27FC236}">
                    <a16:creationId xmlns:a16="http://schemas.microsoft.com/office/drawing/2014/main" id="{DEAC3137-4481-431C-B04C-E5A89DC66299}"/>
                  </a:ext>
                </a:extLst>
              </p:cNvPr>
              <p:cNvSpPr/>
              <p:nvPr/>
            </p:nvSpPr>
            <p:spPr>
              <a:xfrm>
                <a:off x="3497471" y="3099345"/>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B0F0"/>
              </a:solidFill>
              <a:ln w="9525" cap="flat">
                <a:noFill/>
                <a:prstDash val="solid"/>
                <a:miter/>
              </a:ln>
            </p:spPr>
            <p:txBody>
              <a:bodyPr rtlCol="0" anchor="ctr"/>
              <a:lstStyle/>
              <a:p>
                <a:endParaRPr lang="nl-BE" noProof="0" dirty="0"/>
              </a:p>
            </p:txBody>
          </p:sp>
          <p:sp>
            <p:nvSpPr>
              <p:cNvPr id="26" name="Forme libre : forme 25">
                <a:extLst>
                  <a:ext uri="{FF2B5EF4-FFF2-40B4-BE49-F238E27FC236}">
                    <a16:creationId xmlns:a16="http://schemas.microsoft.com/office/drawing/2014/main" id="{03A7DB0B-C2A8-477C-BD77-CC49471C09EC}"/>
                  </a:ext>
                </a:extLst>
              </p:cNvPr>
              <p:cNvSpPr/>
              <p:nvPr/>
            </p:nvSpPr>
            <p:spPr>
              <a:xfrm>
                <a:off x="3497471" y="3175545"/>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B0F0"/>
              </a:solidFill>
              <a:ln w="9525" cap="flat">
                <a:noFill/>
                <a:prstDash val="solid"/>
                <a:miter/>
              </a:ln>
            </p:spPr>
            <p:txBody>
              <a:bodyPr rtlCol="0" anchor="ctr"/>
              <a:lstStyle/>
              <a:p>
                <a:endParaRPr lang="nl-BE" noProof="0" dirty="0"/>
              </a:p>
            </p:txBody>
          </p:sp>
        </p:grpSp>
      </p:grpSp>
      <p:grpSp>
        <p:nvGrpSpPr>
          <p:cNvPr id="27" name="Groupe 26">
            <a:extLst>
              <a:ext uri="{FF2B5EF4-FFF2-40B4-BE49-F238E27FC236}">
                <a16:creationId xmlns:a16="http://schemas.microsoft.com/office/drawing/2014/main" id="{F0AC8D6E-B81C-48B0-8AFD-9CD3C38EBF0B}"/>
              </a:ext>
            </a:extLst>
          </p:cNvPr>
          <p:cNvGrpSpPr/>
          <p:nvPr/>
        </p:nvGrpSpPr>
        <p:grpSpPr>
          <a:xfrm>
            <a:off x="5140051" y="3942789"/>
            <a:ext cx="2874300" cy="2755543"/>
            <a:chOff x="5162320" y="3502381"/>
            <a:chExt cx="2874300" cy="2755543"/>
          </a:xfrm>
        </p:grpSpPr>
        <p:sp>
          <p:nvSpPr>
            <p:cNvPr id="28" name="Forme libre : forme 27">
              <a:extLst>
                <a:ext uri="{FF2B5EF4-FFF2-40B4-BE49-F238E27FC236}">
                  <a16:creationId xmlns:a16="http://schemas.microsoft.com/office/drawing/2014/main" id="{374595F0-0CEC-4A3C-B4D6-22FB77DAD67F}"/>
                </a:ext>
              </a:extLst>
            </p:cNvPr>
            <p:cNvSpPr/>
            <p:nvPr/>
          </p:nvSpPr>
          <p:spPr>
            <a:xfrm>
              <a:off x="5162320" y="3502381"/>
              <a:ext cx="2054093" cy="1574064"/>
            </a:xfrm>
            <a:custGeom>
              <a:avLst/>
              <a:gdLst>
                <a:gd name="connsiteX0" fmla="*/ 0 w 1680621"/>
                <a:gd name="connsiteY0" fmla="*/ 138616 h 1386161"/>
                <a:gd name="connsiteX1" fmla="*/ 138616 w 1680621"/>
                <a:gd name="connsiteY1" fmla="*/ 0 h 1386161"/>
                <a:gd name="connsiteX2" fmla="*/ 1542005 w 1680621"/>
                <a:gd name="connsiteY2" fmla="*/ 0 h 1386161"/>
                <a:gd name="connsiteX3" fmla="*/ 1680621 w 1680621"/>
                <a:gd name="connsiteY3" fmla="*/ 138616 h 1386161"/>
                <a:gd name="connsiteX4" fmla="*/ 1680621 w 1680621"/>
                <a:gd name="connsiteY4" fmla="*/ 1247545 h 1386161"/>
                <a:gd name="connsiteX5" fmla="*/ 1542005 w 1680621"/>
                <a:gd name="connsiteY5" fmla="*/ 1386161 h 1386161"/>
                <a:gd name="connsiteX6" fmla="*/ 138616 w 1680621"/>
                <a:gd name="connsiteY6" fmla="*/ 1386161 h 1386161"/>
                <a:gd name="connsiteX7" fmla="*/ 0 w 1680621"/>
                <a:gd name="connsiteY7" fmla="*/ 1247545 h 1386161"/>
                <a:gd name="connsiteX8" fmla="*/ 0 w 1680621"/>
                <a:gd name="connsiteY8" fmla="*/ 138616 h 138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621" h="1386161">
                  <a:moveTo>
                    <a:pt x="0" y="138616"/>
                  </a:moveTo>
                  <a:cubicBezTo>
                    <a:pt x="0" y="62060"/>
                    <a:pt x="62060" y="0"/>
                    <a:pt x="138616" y="0"/>
                  </a:cubicBezTo>
                  <a:lnTo>
                    <a:pt x="1542005" y="0"/>
                  </a:lnTo>
                  <a:cubicBezTo>
                    <a:pt x="1618561" y="0"/>
                    <a:pt x="1680621" y="62060"/>
                    <a:pt x="1680621" y="138616"/>
                  </a:cubicBezTo>
                  <a:lnTo>
                    <a:pt x="1680621" y="1247545"/>
                  </a:lnTo>
                  <a:cubicBezTo>
                    <a:pt x="1680621" y="1324101"/>
                    <a:pt x="1618561" y="1386161"/>
                    <a:pt x="1542005" y="1386161"/>
                  </a:cubicBezTo>
                  <a:lnTo>
                    <a:pt x="138616" y="1386161"/>
                  </a:lnTo>
                  <a:cubicBezTo>
                    <a:pt x="62060" y="1386161"/>
                    <a:pt x="0" y="1324101"/>
                    <a:pt x="0" y="1247545"/>
                  </a:cubicBezTo>
                  <a:lnTo>
                    <a:pt x="0" y="138616"/>
                  </a:lnTo>
                  <a:close/>
                </a:path>
              </a:pathLst>
            </a:custGeom>
            <a:ln>
              <a:solidFill>
                <a:srgbClr val="00B05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854" tIns="52854" rIns="52854" bIns="349889" numCol="1" spcCol="1270" anchor="t" anchorCtr="0">
              <a:noAutofit/>
            </a:bodyPr>
            <a:lstStyle/>
            <a:p>
              <a:pPr marL="0" lvl="1" indent="0" algn="l" defTabSz="488950">
                <a:lnSpc>
                  <a:spcPct val="90000"/>
                </a:lnSpc>
                <a:spcBef>
                  <a:spcPct val="0"/>
                </a:spcBef>
                <a:spcAft>
                  <a:spcPct val="15000"/>
                </a:spcAft>
                <a:buNone/>
              </a:pPr>
              <a:r>
                <a:rPr lang="nl-BE" sz="1200" kern="1200" noProof="0" dirty="0"/>
                <a:t>Waar bevindt </a:t>
              </a:r>
              <a:r>
                <a:rPr lang="nl-BE" sz="1200" noProof="0" dirty="0"/>
                <a:t>d</a:t>
              </a:r>
              <a:r>
                <a:rPr lang="nl-BE" sz="1200" kern="1200" noProof="0" dirty="0"/>
                <a:t>e werf zich?</a:t>
              </a:r>
            </a:p>
            <a:p>
              <a:pPr marL="0" lvl="1" indent="0" algn="l" defTabSz="488950">
                <a:lnSpc>
                  <a:spcPct val="90000"/>
                </a:lnSpc>
                <a:spcBef>
                  <a:spcPct val="0"/>
                </a:spcBef>
                <a:spcAft>
                  <a:spcPct val="15000"/>
                </a:spcAft>
                <a:buNone/>
              </a:pPr>
              <a:r>
                <a:rPr lang="nl-BE" sz="1200" kern="1200" noProof="0" dirty="0"/>
                <a:t>Welke zijn de bijkomende risico’s?</a:t>
              </a:r>
            </a:p>
            <a:p>
              <a:pPr marL="0" lvl="1" indent="0" algn="l" defTabSz="488950">
                <a:lnSpc>
                  <a:spcPct val="90000"/>
                </a:lnSpc>
                <a:spcBef>
                  <a:spcPct val="0"/>
                </a:spcBef>
                <a:spcAft>
                  <a:spcPct val="15000"/>
                </a:spcAft>
                <a:buNone/>
              </a:pPr>
              <a:r>
                <a:rPr lang="nl-BE" sz="1200" kern="1200" noProof="0" dirty="0"/>
                <a:t>Welke veiligheidsmaatregelen?</a:t>
              </a:r>
            </a:p>
            <a:p>
              <a:pPr marL="0" lvl="1" indent="0" algn="l" defTabSz="488950">
                <a:lnSpc>
                  <a:spcPct val="90000"/>
                </a:lnSpc>
                <a:spcBef>
                  <a:spcPct val="0"/>
                </a:spcBef>
                <a:spcAft>
                  <a:spcPct val="15000"/>
                </a:spcAft>
                <a:buNone/>
              </a:pPr>
              <a:r>
                <a:rPr lang="nl-BE" sz="1200" noProof="0" dirty="0"/>
                <a:t>Toegang / Evacuatie</a:t>
              </a:r>
            </a:p>
            <a:p>
              <a:pPr marL="0" lvl="1" indent="0" algn="l" defTabSz="488950">
                <a:lnSpc>
                  <a:spcPct val="90000"/>
                </a:lnSpc>
                <a:spcBef>
                  <a:spcPct val="0"/>
                </a:spcBef>
                <a:spcAft>
                  <a:spcPct val="15000"/>
                </a:spcAft>
                <a:buNone/>
              </a:pPr>
              <a:r>
                <a:rPr lang="nl-BE" sz="1200" kern="1200" noProof="0" dirty="0"/>
                <a:t>Gelijktijdige werken?</a:t>
              </a:r>
            </a:p>
          </p:txBody>
        </p:sp>
        <p:sp>
          <p:nvSpPr>
            <p:cNvPr id="29" name="Forme 28">
              <a:extLst>
                <a:ext uri="{FF2B5EF4-FFF2-40B4-BE49-F238E27FC236}">
                  <a16:creationId xmlns:a16="http://schemas.microsoft.com/office/drawing/2014/main" id="{E02E53AE-78E0-404E-B6BC-51C660480A1C}"/>
                </a:ext>
              </a:extLst>
            </p:cNvPr>
            <p:cNvSpPr/>
            <p:nvPr/>
          </p:nvSpPr>
          <p:spPr>
            <a:xfrm>
              <a:off x="6089038" y="3956681"/>
              <a:ext cx="1947582" cy="1947582"/>
            </a:xfrm>
            <a:prstGeom prst="leftCircularArrow">
              <a:avLst>
                <a:gd name="adj1" fmla="val 3634"/>
                <a:gd name="adj2" fmla="val 452407"/>
                <a:gd name="adj3" fmla="val 2227917"/>
                <a:gd name="adj4" fmla="val 9024489"/>
                <a:gd name="adj5" fmla="val 4240"/>
              </a:avLst>
            </a:prstGeom>
            <a:solidFill>
              <a:srgbClr val="00B050"/>
            </a:solidFill>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nl-BE" noProof="0" dirty="0"/>
            </a:p>
          </p:txBody>
        </p:sp>
        <p:sp>
          <p:nvSpPr>
            <p:cNvPr id="30" name="Forme libre : forme 29">
              <a:extLst>
                <a:ext uri="{FF2B5EF4-FFF2-40B4-BE49-F238E27FC236}">
                  <a16:creationId xmlns:a16="http://schemas.microsoft.com/office/drawing/2014/main" id="{C66C2835-938D-454A-833A-7A5D72314092}"/>
                </a:ext>
              </a:extLst>
            </p:cNvPr>
            <p:cNvSpPr/>
            <p:nvPr/>
          </p:nvSpPr>
          <p:spPr>
            <a:xfrm>
              <a:off x="5535792" y="4779411"/>
              <a:ext cx="1493885" cy="594069"/>
            </a:xfrm>
            <a:custGeom>
              <a:avLst/>
              <a:gdLst>
                <a:gd name="connsiteX0" fmla="*/ 0 w 1493885"/>
                <a:gd name="connsiteY0" fmla="*/ 59407 h 594069"/>
                <a:gd name="connsiteX1" fmla="*/ 59407 w 1493885"/>
                <a:gd name="connsiteY1" fmla="*/ 0 h 594069"/>
                <a:gd name="connsiteX2" fmla="*/ 1434478 w 1493885"/>
                <a:gd name="connsiteY2" fmla="*/ 0 h 594069"/>
                <a:gd name="connsiteX3" fmla="*/ 1493885 w 1493885"/>
                <a:gd name="connsiteY3" fmla="*/ 59407 h 594069"/>
                <a:gd name="connsiteX4" fmla="*/ 1493885 w 1493885"/>
                <a:gd name="connsiteY4" fmla="*/ 534662 h 594069"/>
                <a:gd name="connsiteX5" fmla="*/ 1434478 w 1493885"/>
                <a:gd name="connsiteY5" fmla="*/ 594069 h 594069"/>
                <a:gd name="connsiteX6" fmla="*/ 59407 w 1493885"/>
                <a:gd name="connsiteY6" fmla="*/ 594069 h 594069"/>
                <a:gd name="connsiteX7" fmla="*/ 0 w 1493885"/>
                <a:gd name="connsiteY7" fmla="*/ 534662 h 594069"/>
                <a:gd name="connsiteX8" fmla="*/ 0 w 1493885"/>
                <a:gd name="connsiteY8" fmla="*/ 59407 h 5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885" h="594069">
                  <a:moveTo>
                    <a:pt x="0" y="59407"/>
                  </a:moveTo>
                  <a:cubicBezTo>
                    <a:pt x="0" y="26597"/>
                    <a:pt x="26597" y="0"/>
                    <a:pt x="59407" y="0"/>
                  </a:cubicBezTo>
                  <a:lnTo>
                    <a:pt x="1434478" y="0"/>
                  </a:lnTo>
                  <a:cubicBezTo>
                    <a:pt x="1467288" y="0"/>
                    <a:pt x="1493885" y="26597"/>
                    <a:pt x="1493885" y="59407"/>
                  </a:cubicBezTo>
                  <a:lnTo>
                    <a:pt x="1493885" y="534662"/>
                  </a:lnTo>
                  <a:cubicBezTo>
                    <a:pt x="1493885" y="567472"/>
                    <a:pt x="1467288" y="594069"/>
                    <a:pt x="1434478" y="594069"/>
                  </a:cubicBezTo>
                  <a:lnTo>
                    <a:pt x="59407" y="594069"/>
                  </a:lnTo>
                  <a:cubicBezTo>
                    <a:pt x="26597" y="594069"/>
                    <a:pt x="0" y="567472"/>
                    <a:pt x="0" y="534662"/>
                  </a:cubicBezTo>
                  <a:lnTo>
                    <a:pt x="0" y="59407"/>
                  </a:lnTo>
                  <a:close/>
                </a:path>
              </a:pathLst>
            </a:custGeom>
            <a:solidFill>
              <a:srgbClr val="00B05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0260" tIns="32640" rIns="40260" bIns="32640" numCol="1" spcCol="1270" anchor="ctr" anchorCtr="0">
              <a:noAutofit/>
            </a:bodyPr>
            <a:lstStyle/>
            <a:p>
              <a:pPr marL="0" lvl="0" indent="0" algn="ctr" defTabSz="533400">
                <a:lnSpc>
                  <a:spcPct val="90000"/>
                </a:lnSpc>
                <a:spcBef>
                  <a:spcPct val="0"/>
                </a:spcBef>
                <a:spcAft>
                  <a:spcPct val="35000"/>
                </a:spcAft>
                <a:buNone/>
              </a:pPr>
              <a:r>
                <a:rPr lang="nl-BE" sz="1400" b="1" kern="1200" noProof="0" dirty="0"/>
                <a:t>3. Kennis </a:t>
              </a:r>
              <a:br>
                <a:rPr lang="nl-BE" sz="1400" b="1" kern="1200" noProof="0" dirty="0"/>
              </a:br>
              <a:r>
                <a:rPr lang="nl-BE" sz="1400" b="1" kern="1200" noProof="0" dirty="0"/>
                <a:t>van het terrein</a:t>
              </a:r>
            </a:p>
          </p:txBody>
        </p:sp>
        <p:sp>
          <p:nvSpPr>
            <p:cNvPr id="31" name="Graphique 9" descr="Train">
              <a:extLst>
                <a:ext uri="{FF2B5EF4-FFF2-40B4-BE49-F238E27FC236}">
                  <a16:creationId xmlns:a16="http://schemas.microsoft.com/office/drawing/2014/main" id="{2DE3428F-2E96-4A1F-AB6C-BCE98A395F53}"/>
                </a:ext>
              </a:extLst>
            </p:cNvPr>
            <p:cNvSpPr/>
            <p:nvPr/>
          </p:nvSpPr>
          <p:spPr>
            <a:xfrm>
              <a:off x="5725732" y="5419724"/>
              <a:ext cx="566737" cy="838200"/>
            </a:xfrm>
            <a:custGeom>
              <a:avLst/>
              <a:gdLst>
                <a:gd name="connsiteX0" fmla="*/ 76200 w 566737"/>
                <a:gd name="connsiteY0" fmla="*/ 762000 h 838200"/>
                <a:gd name="connsiteX1" fmla="*/ 93345 w 566737"/>
                <a:gd name="connsiteY1" fmla="*/ 723900 h 838200"/>
                <a:gd name="connsiteX2" fmla="*/ 474345 w 566737"/>
                <a:gd name="connsiteY2" fmla="*/ 723900 h 838200"/>
                <a:gd name="connsiteX3" fmla="*/ 491490 w 566737"/>
                <a:gd name="connsiteY3" fmla="*/ 762000 h 838200"/>
                <a:gd name="connsiteX4" fmla="*/ 76200 w 566737"/>
                <a:gd name="connsiteY4" fmla="*/ 762000 h 838200"/>
                <a:gd name="connsiteX5" fmla="*/ 128588 w 566737"/>
                <a:gd name="connsiteY5" fmla="*/ 647700 h 838200"/>
                <a:gd name="connsiteX6" fmla="*/ 440055 w 566737"/>
                <a:gd name="connsiteY6" fmla="*/ 647700 h 838200"/>
                <a:gd name="connsiteX7" fmla="*/ 457200 w 566737"/>
                <a:gd name="connsiteY7" fmla="*/ 685800 h 838200"/>
                <a:gd name="connsiteX8" fmla="*/ 111442 w 566737"/>
                <a:gd name="connsiteY8" fmla="*/ 685800 h 838200"/>
                <a:gd name="connsiteX9" fmla="*/ 128588 w 566737"/>
                <a:gd name="connsiteY9" fmla="*/ 647700 h 838200"/>
                <a:gd name="connsiteX10" fmla="*/ 112395 w 566737"/>
                <a:gd name="connsiteY10" fmla="*/ 485775 h 838200"/>
                <a:gd name="connsiteX11" fmla="*/ 140970 w 566737"/>
                <a:gd name="connsiteY11" fmla="*/ 457200 h 838200"/>
                <a:gd name="connsiteX12" fmla="*/ 169545 w 566737"/>
                <a:gd name="connsiteY12" fmla="*/ 485775 h 838200"/>
                <a:gd name="connsiteX13" fmla="*/ 140970 w 566737"/>
                <a:gd name="connsiteY13" fmla="*/ 514350 h 838200"/>
                <a:gd name="connsiteX14" fmla="*/ 112395 w 566737"/>
                <a:gd name="connsiteY14" fmla="*/ 485775 h 838200"/>
                <a:gd name="connsiteX15" fmla="*/ 112395 w 566737"/>
                <a:gd name="connsiteY15" fmla="*/ 95250 h 838200"/>
                <a:gd name="connsiteX16" fmla="*/ 150495 w 566737"/>
                <a:gd name="connsiteY16" fmla="*/ 57150 h 838200"/>
                <a:gd name="connsiteX17" fmla="*/ 226695 w 566737"/>
                <a:gd name="connsiteY17" fmla="*/ 57150 h 838200"/>
                <a:gd name="connsiteX18" fmla="*/ 245745 w 566737"/>
                <a:gd name="connsiteY18" fmla="*/ 38100 h 838200"/>
                <a:gd name="connsiteX19" fmla="*/ 321945 w 566737"/>
                <a:gd name="connsiteY19" fmla="*/ 38100 h 838200"/>
                <a:gd name="connsiteX20" fmla="*/ 340995 w 566737"/>
                <a:gd name="connsiteY20" fmla="*/ 57150 h 838200"/>
                <a:gd name="connsiteX21" fmla="*/ 417195 w 566737"/>
                <a:gd name="connsiteY21" fmla="*/ 57150 h 838200"/>
                <a:gd name="connsiteX22" fmla="*/ 455295 w 566737"/>
                <a:gd name="connsiteY22" fmla="*/ 95250 h 838200"/>
                <a:gd name="connsiteX23" fmla="*/ 455295 w 566737"/>
                <a:gd name="connsiteY23" fmla="*/ 285750 h 838200"/>
                <a:gd name="connsiteX24" fmla="*/ 436245 w 566737"/>
                <a:gd name="connsiteY24" fmla="*/ 304800 h 838200"/>
                <a:gd name="connsiteX25" fmla="*/ 131445 w 566737"/>
                <a:gd name="connsiteY25" fmla="*/ 304800 h 838200"/>
                <a:gd name="connsiteX26" fmla="*/ 112395 w 566737"/>
                <a:gd name="connsiteY26" fmla="*/ 285750 h 838200"/>
                <a:gd name="connsiteX27" fmla="*/ 112395 w 566737"/>
                <a:gd name="connsiteY27" fmla="*/ 95250 h 838200"/>
                <a:gd name="connsiteX28" fmla="*/ 421958 w 566737"/>
                <a:gd name="connsiteY28" fmla="*/ 609600 h 838200"/>
                <a:gd name="connsiteX29" fmla="*/ 145733 w 566737"/>
                <a:gd name="connsiteY29" fmla="*/ 609600 h 838200"/>
                <a:gd name="connsiteX30" fmla="*/ 162877 w 566737"/>
                <a:gd name="connsiteY30" fmla="*/ 571500 h 838200"/>
                <a:gd name="connsiteX31" fmla="*/ 404813 w 566737"/>
                <a:gd name="connsiteY31" fmla="*/ 571500 h 838200"/>
                <a:gd name="connsiteX32" fmla="*/ 421958 w 566737"/>
                <a:gd name="connsiteY32" fmla="*/ 609600 h 838200"/>
                <a:gd name="connsiteX33" fmla="*/ 426720 w 566737"/>
                <a:gd name="connsiteY33" fmla="*/ 514350 h 838200"/>
                <a:gd name="connsiteX34" fmla="*/ 398145 w 566737"/>
                <a:gd name="connsiteY34" fmla="*/ 485775 h 838200"/>
                <a:gd name="connsiteX35" fmla="*/ 426720 w 566737"/>
                <a:gd name="connsiteY35" fmla="*/ 457200 h 838200"/>
                <a:gd name="connsiteX36" fmla="*/ 455295 w 566737"/>
                <a:gd name="connsiteY36" fmla="*/ 485775 h 838200"/>
                <a:gd name="connsiteX37" fmla="*/ 426720 w 566737"/>
                <a:gd name="connsiteY37" fmla="*/ 514350 h 838200"/>
                <a:gd name="connsiteX38" fmla="*/ 446722 w 566737"/>
                <a:gd name="connsiteY38" fmla="*/ 571500 h 838200"/>
                <a:gd name="connsiteX39" fmla="*/ 455295 w 566737"/>
                <a:gd name="connsiteY39" fmla="*/ 571500 h 838200"/>
                <a:gd name="connsiteX40" fmla="*/ 512445 w 566737"/>
                <a:gd name="connsiteY40" fmla="*/ 514350 h 838200"/>
                <a:gd name="connsiteX41" fmla="*/ 512445 w 566737"/>
                <a:gd name="connsiteY41" fmla="*/ 76200 h 838200"/>
                <a:gd name="connsiteX42" fmla="*/ 436245 w 566737"/>
                <a:gd name="connsiteY42" fmla="*/ 0 h 838200"/>
                <a:gd name="connsiteX43" fmla="*/ 131445 w 566737"/>
                <a:gd name="connsiteY43" fmla="*/ 0 h 838200"/>
                <a:gd name="connsiteX44" fmla="*/ 55245 w 566737"/>
                <a:gd name="connsiteY44" fmla="*/ 76200 h 838200"/>
                <a:gd name="connsiteX45" fmla="*/ 55245 w 566737"/>
                <a:gd name="connsiteY45" fmla="*/ 514350 h 838200"/>
                <a:gd name="connsiteX46" fmla="*/ 112395 w 566737"/>
                <a:gd name="connsiteY46" fmla="*/ 571500 h 838200"/>
                <a:gd name="connsiteX47" fmla="*/ 120967 w 566737"/>
                <a:gd name="connsiteY47" fmla="*/ 571500 h 838200"/>
                <a:gd name="connsiteX48" fmla="*/ 0 w 566737"/>
                <a:gd name="connsiteY48" fmla="*/ 838200 h 838200"/>
                <a:gd name="connsiteX49" fmla="*/ 41910 w 566737"/>
                <a:gd name="connsiteY49" fmla="*/ 838200 h 838200"/>
                <a:gd name="connsiteX50" fmla="*/ 59055 w 566737"/>
                <a:gd name="connsiteY50" fmla="*/ 800100 h 838200"/>
                <a:gd name="connsiteX51" fmla="*/ 507683 w 566737"/>
                <a:gd name="connsiteY51" fmla="*/ 800100 h 838200"/>
                <a:gd name="connsiteX52" fmla="*/ 524828 w 566737"/>
                <a:gd name="connsiteY52" fmla="*/ 838200 h 838200"/>
                <a:gd name="connsiteX53" fmla="*/ 566737 w 566737"/>
                <a:gd name="connsiteY53" fmla="*/ 838200 h 838200"/>
                <a:gd name="connsiteX54" fmla="*/ 446722 w 566737"/>
                <a:gd name="connsiteY54" fmla="*/ 5715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6737" h="838200">
                  <a:moveTo>
                    <a:pt x="76200" y="762000"/>
                  </a:moveTo>
                  <a:lnTo>
                    <a:pt x="93345" y="723900"/>
                  </a:lnTo>
                  <a:lnTo>
                    <a:pt x="474345" y="723900"/>
                  </a:lnTo>
                  <a:lnTo>
                    <a:pt x="491490" y="762000"/>
                  </a:lnTo>
                  <a:lnTo>
                    <a:pt x="76200" y="762000"/>
                  </a:lnTo>
                  <a:close/>
                  <a:moveTo>
                    <a:pt x="128588" y="647700"/>
                  </a:moveTo>
                  <a:lnTo>
                    <a:pt x="440055" y="647700"/>
                  </a:lnTo>
                  <a:lnTo>
                    <a:pt x="457200" y="685800"/>
                  </a:lnTo>
                  <a:lnTo>
                    <a:pt x="111442" y="685800"/>
                  </a:lnTo>
                  <a:lnTo>
                    <a:pt x="128588" y="647700"/>
                  </a:lnTo>
                  <a:close/>
                  <a:moveTo>
                    <a:pt x="112395" y="485775"/>
                  </a:moveTo>
                  <a:cubicBezTo>
                    <a:pt x="112395" y="469583"/>
                    <a:pt x="124777" y="457200"/>
                    <a:pt x="140970" y="457200"/>
                  </a:cubicBezTo>
                  <a:cubicBezTo>
                    <a:pt x="157163" y="457200"/>
                    <a:pt x="169545" y="469583"/>
                    <a:pt x="169545" y="485775"/>
                  </a:cubicBezTo>
                  <a:cubicBezTo>
                    <a:pt x="169545" y="501968"/>
                    <a:pt x="157163" y="514350"/>
                    <a:pt x="140970" y="514350"/>
                  </a:cubicBezTo>
                  <a:cubicBezTo>
                    <a:pt x="124777" y="514350"/>
                    <a:pt x="112395" y="501968"/>
                    <a:pt x="112395" y="485775"/>
                  </a:cubicBezTo>
                  <a:close/>
                  <a:moveTo>
                    <a:pt x="112395" y="95250"/>
                  </a:moveTo>
                  <a:cubicBezTo>
                    <a:pt x="112395" y="74295"/>
                    <a:pt x="129540" y="57150"/>
                    <a:pt x="150495" y="57150"/>
                  </a:cubicBezTo>
                  <a:lnTo>
                    <a:pt x="226695" y="57150"/>
                  </a:lnTo>
                  <a:cubicBezTo>
                    <a:pt x="226695" y="46672"/>
                    <a:pt x="235268" y="38100"/>
                    <a:pt x="245745" y="38100"/>
                  </a:cubicBezTo>
                  <a:lnTo>
                    <a:pt x="321945" y="38100"/>
                  </a:lnTo>
                  <a:cubicBezTo>
                    <a:pt x="332422" y="38100"/>
                    <a:pt x="340995" y="46672"/>
                    <a:pt x="340995" y="57150"/>
                  </a:cubicBezTo>
                  <a:lnTo>
                    <a:pt x="417195" y="57150"/>
                  </a:lnTo>
                  <a:cubicBezTo>
                    <a:pt x="438150" y="57150"/>
                    <a:pt x="455295" y="74295"/>
                    <a:pt x="455295" y="95250"/>
                  </a:cubicBezTo>
                  <a:lnTo>
                    <a:pt x="455295" y="285750"/>
                  </a:lnTo>
                  <a:cubicBezTo>
                    <a:pt x="455295" y="296228"/>
                    <a:pt x="446722" y="304800"/>
                    <a:pt x="436245" y="304800"/>
                  </a:cubicBezTo>
                  <a:lnTo>
                    <a:pt x="131445" y="304800"/>
                  </a:lnTo>
                  <a:cubicBezTo>
                    <a:pt x="120967" y="304800"/>
                    <a:pt x="112395" y="296228"/>
                    <a:pt x="112395" y="285750"/>
                  </a:cubicBezTo>
                  <a:lnTo>
                    <a:pt x="112395" y="95250"/>
                  </a:lnTo>
                  <a:close/>
                  <a:moveTo>
                    <a:pt x="421958" y="609600"/>
                  </a:moveTo>
                  <a:lnTo>
                    <a:pt x="145733" y="609600"/>
                  </a:lnTo>
                  <a:lnTo>
                    <a:pt x="162877" y="571500"/>
                  </a:lnTo>
                  <a:lnTo>
                    <a:pt x="404813" y="571500"/>
                  </a:lnTo>
                  <a:lnTo>
                    <a:pt x="421958" y="609600"/>
                  </a:lnTo>
                  <a:close/>
                  <a:moveTo>
                    <a:pt x="426720" y="514350"/>
                  </a:moveTo>
                  <a:cubicBezTo>
                    <a:pt x="410528" y="514350"/>
                    <a:pt x="398145" y="501968"/>
                    <a:pt x="398145" y="485775"/>
                  </a:cubicBezTo>
                  <a:cubicBezTo>
                    <a:pt x="398145" y="469583"/>
                    <a:pt x="410528" y="457200"/>
                    <a:pt x="426720" y="457200"/>
                  </a:cubicBezTo>
                  <a:cubicBezTo>
                    <a:pt x="442912" y="457200"/>
                    <a:pt x="455295" y="469583"/>
                    <a:pt x="455295" y="485775"/>
                  </a:cubicBezTo>
                  <a:cubicBezTo>
                    <a:pt x="455295" y="501968"/>
                    <a:pt x="442912" y="514350"/>
                    <a:pt x="426720" y="514350"/>
                  </a:cubicBezTo>
                  <a:close/>
                  <a:moveTo>
                    <a:pt x="446722" y="571500"/>
                  </a:moveTo>
                  <a:lnTo>
                    <a:pt x="455295" y="571500"/>
                  </a:lnTo>
                  <a:cubicBezTo>
                    <a:pt x="486728" y="571500"/>
                    <a:pt x="512445" y="545783"/>
                    <a:pt x="512445" y="514350"/>
                  </a:cubicBezTo>
                  <a:lnTo>
                    <a:pt x="512445" y="76200"/>
                  </a:lnTo>
                  <a:cubicBezTo>
                    <a:pt x="512445" y="34290"/>
                    <a:pt x="478155" y="0"/>
                    <a:pt x="436245" y="0"/>
                  </a:cubicBezTo>
                  <a:lnTo>
                    <a:pt x="131445" y="0"/>
                  </a:lnTo>
                  <a:cubicBezTo>
                    <a:pt x="89535" y="0"/>
                    <a:pt x="55245" y="34290"/>
                    <a:pt x="55245" y="76200"/>
                  </a:cubicBezTo>
                  <a:lnTo>
                    <a:pt x="55245" y="514350"/>
                  </a:lnTo>
                  <a:cubicBezTo>
                    <a:pt x="55245" y="545783"/>
                    <a:pt x="80963" y="571500"/>
                    <a:pt x="112395" y="571500"/>
                  </a:cubicBezTo>
                  <a:lnTo>
                    <a:pt x="120967" y="571500"/>
                  </a:lnTo>
                  <a:lnTo>
                    <a:pt x="0" y="838200"/>
                  </a:lnTo>
                  <a:lnTo>
                    <a:pt x="41910" y="838200"/>
                  </a:lnTo>
                  <a:lnTo>
                    <a:pt x="59055" y="800100"/>
                  </a:lnTo>
                  <a:lnTo>
                    <a:pt x="507683" y="800100"/>
                  </a:lnTo>
                  <a:lnTo>
                    <a:pt x="524828" y="838200"/>
                  </a:lnTo>
                  <a:lnTo>
                    <a:pt x="566737" y="838200"/>
                  </a:lnTo>
                  <a:lnTo>
                    <a:pt x="446722" y="571500"/>
                  </a:lnTo>
                  <a:close/>
                </a:path>
              </a:pathLst>
            </a:custGeom>
            <a:solidFill>
              <a:srgbClr val="00B050"/>
            </a:solidFill>
            <a:ln w="9525" cap="flat">
              <a:noFill/>
              <a:prstDash val="solid"/>
              <a:miter/>
            </a:ln>
          </p:spPr>
          <p:txBody>
            <a:bodyPr rtlCol="0" anchor="ctr"/>
            <a:lstStyle/>
            <a:p>
              <a:endParaRPr lang="nl-BE" noProof="0" dirty="0"/>
            </a:p>
          </p:txBody>
        </p:sp>
      </p:grpSp>
      <p:grpSp>
        <p:nvGrpSpPr>
          <p:cNvPr id="32" name="Groupe 31">
            <a:extLst>
              <a:ext uri="{FF2B5EF4-FFF2-40B4-BE49-F238E27FC236}">
                <a16:creationId xmlns:a16="http://schemas.microsoft.com/office/drawing/2014/main" id="{5F1365E7-A80F-4357-A198-02BF9988576E}"/>
              </a:ext>
            </a:extLst>
          </p:cNvPr>
          <p:cNvGrpSpPr/>
          <p:nvPr/>
        </p:nvGrpSpPr>
        <p:grpSpPr>
          <a:xfrm>
            <a:off x="7344477" y="3092078"/>
            <a:ext cx="3075040" cy="2424775"/>
            <a:chOff x="7366746" y="2651670"/>
            <a:chExt cx="3075040" cy="2424775"/>
          </a:xfrm>
        </p:grpSpPr>
        <p:sp>
          <p:nvSpPr>
            <p:cNvPr id="33" name="Forme libre : forme 32">
              <a:extLst>
                <a:ext uri="{FF2B5EF4-FFF2-40B4-BE49-F238E27FC236}">
                  <a16:creationId xmlns:a16="http://schemas.microsoft.com/office/drawing/2014/main" id="{ABA6CAE4-4FEE-479A-906C-7D00969DED6F}"/>
                </a:ext>
              </a:extLst>
            </p:cNvPr>
            <p:cNvSpPr/>
            <p:nvPr/>
          </p:nvSpPr>
          <p:spPr>
            <a:xfrm>
              <a:off x="7366746" y="3690284"/>
              <a:ext cx="1909455" cy="1386161"/>
            </a:xfrm>
            <a:custGeom>
              <a:avLst/>
              <a:gdLst>
                <a:gd name="connsiteX0" fmla="*/ 0 w 1680621"/>
                <a:gd name="connsiteY0" fmla="*/ 138616 h 1386161"/>
                <a:gd name="connsiteX1" fmla="*/ 138616 w 1680621"/>
                <a:gd name="connsiteY1" fmla="*/ 0 h 1386161"/>
                <a:gd name="connsiteX2" fmla="*/ 1542005 w 1680621"/>
                <a:gd name="connsiteY2" fmla="*/ 0 h 1386161"/>
                <a:gd name="connsiteX3" fmla="*/ 1680621 w 1680621"/>
                <a:gd name="connsiteY3" fmla="*/ 138616 h 1386161"/>
                <a:gd name="connsiteX4" fmla="*/ 1680621 w 1680621"/>
                <a:gd name="connsiteY4" fmla="*/ 1247545 h 1386161"/>
                <a:gd name="connsiteX5" fmla="*/ 1542005 w 1680621"/>
                <a:gd name="connsiteY5" fmla="*/ 1386161 h 1386161"/>
                <a:gd name="connsiteX6" fmla="*/ 138616 w 1680621"/>
                <a:gd name="connsiteY6" fmla="*/ 1386161 h 1386161"/>
                <a:gd name="connsiteX7" fmla="*/ 0 w 1680621"/>
                <a:gd name="connsiteY7" fmla="*/ 1247545 h 1386161"/>
                <a:gd name="connsiteX8" fmla="*/ 0 w 1680621"/>
                <a:gd name="connsiteY8" fmla="*/ 138616 h 138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621" h="1386161">
                  <a:moveTo>
                    <a:pt x="0" y="138616"/>
                  </a:moveTo>
                  <a:cubicBezTo>
                    <a:pt x="0" y="62060"/>
                    <a:pt x="62060" y="0"/>
                    <a:pt x="138616" y="0"/>
                  </a:cubicBezTo>
                  <a:lnTo>
                    <a:pt x="1542005" y="0"/>
                  </a:lnTo>
                  <a:cubicBezTo>
                    <a:pt x="1618561" y="0"/>
                    <a:pt x="1680621" y="62060"/>
                    <a:pt x="1680621" y="138616"/>
                  </a:cubicBezTo>
                  <a:lnTo>
                    <a:pt x="1680621" y="1247545"/>
                  </a:lnTo>
                  <a:cubicBezTo>
                    <a:pt x="1680621" y="1324101"/>
                    <a:pt x="1618561" y="1386161"/>
                    <a:pt x="1542005" y="1386161"/>
                  </a:cubicBezTo>
                  <a:lnTo>
                    <a:pt x="138616" y="1386161"/>
                  </a:lnTo>
                  <a:cubicBezTo>
                    <a:pt x="62060" y="1386161"/>
                    <a:pt x="0" y="1324101"/>
                    <a:pt x="0" y="1247545"/>
                  </a:cubicBezTo>
                  <a:lnTo>
                    <a:pt x="0" y="138616"/>
                  </a:lnTo>
                  <a:close/>
                </a:path>
              </a:pathLst>
            </a:custGeom>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854" tIns="349888" rIns="52854" bIns="52855" numCol="1" spcCol="1270" anchor="t" anchorCtr="0">
              <a:noAutofit/>
            </a:bodyPr>
            <a:lstStyle/>
            <a:p>
              <a:pPr marL="0" lvl="1" indent="-57150" algn="l" defTabSz="488950">
                <a:lnSpc>
                  <a:spcPct val="90000"/>
                </a:lnSpc>
                <a:spcBef>
                  <a:spcPct val="0"/>
                </a:spcBef>
                <a:spcAft>
                  <a:spcPct val="15000"/>
                </a:spcAft>
                <a:buNone/>
              </a:pPr>
              <a:endParaRPr lang="nl-BE" sz="1200" kern="1200" noProof="0" dirty="0"/>
            </a:p>
            <a:p>
              <a:pPr marL="0" lvl="1" indent="-57150" algn="l" defTabSz="488950">
                <a:lnSpc>
                  <a:spcPct val="90000"/>
                </a:lnSpc>
                <a:spcBef>
                  <a:spcPct val="0"/>
                </a:spcBef>
                <a:spcAft>
                  <a:spcPct val="15000"/>
                </a:spcAft>
                <a:buNone/>
              </a:pPr>
              <a:r>
                <a:rPr lang="nl-BE" sz="1200" kern="1200" noProof="0" dirty="0"/>
                <a:t>Wie doet wat?</a:t>
              </a:r>
            </a:p>
            <a:p>
              <a:pPr marL="57150" lvl="1" indent="-57150" algn="l" defTabSz="488950">
                <a:lnSpc>
                  <a:spcPct val="90000"/>
                </a:lnSpc>
                <a:spcBef>
                  <a:spcPct val="0"/>
                </a:spcBef>
                <a:spcAft>
                  <a:spcPct val="15000"/>
                </a:spcAft>
                <a:buChar char="•"/>
              </a:pPr>
              <a:endParaRPr lang="nl-BE" sz="1100" kern="1200" noProof="0" dirty="0"/>
            </a:p>
          </p:txBody>
        </p:sp>
        <p:sp>
          <p:nvSpPr>
            <p:cNvPr id="34" name="Flèche : en arc 33">
              <a:extLst>
                <a:ext uri="{FF2B5EF4-FFF2-40B4-BE49-F238E27FC236}">
                  <a16:creationId xmlns:a16="http://schemas.microsoft.com/office/drawing/2014/main" id="{5D516BF4-23E5-4B61-B881-FADD6F2AA6BD}"/>
                </a:ext>
              </a:extLst>
            </p:cNvPr>
            <p:cNvSpPr/>
            <p:nvPr/>
          </p:nvSpPr>
          <p:spPr>
            <a:xfrm>
              <a:off x="8279458" y="2808116"/>
              <a:ext cx="2162328" cy="2162328"/>
            </a:xfrm>
            <a:prstGeom prst="circularArrow">
              <a:avLst>
                <a:gd name="adj1" fmla="val 3274"/>
                <a:gd name="adj2" fmla="val 403988"/>
                <a:gd name="adj3" fmla="val 19420501"/>
                <a:gd name="adj4" fmla="val 12575511"/>
                <a:gd name="adj5" fmla="val 3819"/>
              </a:avLst>
            </a:prstGeom>
            <a:solidFill>
              <a:srgbClr val="FFC000"/>
            </a:solidFill>
          </p:spPr>
          <p:style>
            <a:lnRef idx="0">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nl-BE" noProof="0" dirty="0"/>
            </a:p>
          </p:txBody>
        </p:sp>
        <p:sp>
          <p:nvSpPr>
            <p:cNvPr id="35" name="Forme libre : forme 34">
              <a:extLst>
                <a:ext uri="{FF2B5EF4-FFF2-40B4-BE49-F238E27FC236}">
                  <a16:creationId xmlns:a16="http://schemas.microsoft.com/office/drawing/2014/main" id="{9BD06672-F3B9-46DC-A07D-41186FF50E37}"/>
                </a:ext>
              </a:extLst>
            </p:cNvPr>
            <p:cNvSpPr/>
            <p:nvPr/>
          </p:nvSpPr>
          <p:spPr>
            <a:xfrm>
              <a:off x="7740218" y="3393249"/>
              <a:ext cx="1680621" cy="594069"/>
            </a:xfrm>
            <a:custGeom>
              <a:avLst/>
              <a:gdLst>
                <a:gd name="connsiteX0" fmla="*/ 0 w 1493885"/>
                <a:gd name="connsiteY0" fmla="*/ 59407 h 594069"/>
                <a:gd name="connsiteX1" fmla="*/ 59407 w 1493885"/>
                <a:gd name="connsiteY1" fmla="*/ 0 h 594069"/>
                <a:gd name="connsiteX2" fmla="*/ 1434478 w 1493885"/>
                <a:gd name="connsiteY2" fmla="*/ 0 h 594069"/>
                <a:gd name="connsiteX3" fmla="*/ 1493885 w 1493885"/>
                <a:gd name="connsiteY3" fmla="*/ 59407 h 594069"/>
                <a:gd name="connsiteX4" fmla="*/ 1493885 w 1493885"/>
                <a:gd name="connsiteY4" fmla="*/ 534662 h 594069"/>
                <a:gd name="connsiteX5" fmla="*/ 1434478 w 1493885"/>
                <a:gd name="connsiteY5" fmla="*/ 594069 h 594069"/>
                <a:gd name="connsiteX6" fmla="*/ 59407 w 1493885"/>
                <a:gd name="connsiteY6" fmla="*/ 594069 h 594069"/>
                <a:gd name="connsiteX7" fmla="*/ 0 w 1493885"/>
                <a:gd name="connsiteY7" fmla="*/ 534662 h 594069"/>
                <a:gd name="connsiteX8" fmla="*/ 0 w 1493885"/>
                <a:gd name="connsiteY8" fmla="*/ 59407 h 5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885" h="594069">
                  <a:moveTo>
                    <a:pt x="0" y="59407"/>
                  </a:moveTo>
                  <a:cubicBezTo>
                    <a:pt x="0" y="26597"/>
                    <a:pt x="26597" y="0"/>
                    <a:pt x="59407" y="0"/>
                  </a:cubicBezTo>
                  <a:lnTo>
                    <a:pt x="1434478" y="0"/>
                  </a:lnTo>
                  <a:cubicBezTo>
                    <a:pt x="1467288" y="0"/>
                    <a:pt x="1493885" y="26597"/>
                    <a:pt x="1493885" y="59407"/>
                  </a:cubicBezTo>
                  <a:lnTo>
                    <a:pt x="1493885" y="534662"/>
                  </a:lnTo>
                  <a:cubicBezTo>
                    <a:pt x="1493885" y="567472"/>
                    <a:pt x="1467288" y="594069"/>
                    <a:pt x="1434478" y="594069"/>
                  </a:cubicBezTo>
                  <a:lnTo>
                    <a:pt x="59407" y="594069"/>
                  </a:lnTo>
                  <a:cubicBezTo>
                    <a:pt x="26597" y="594069"/>
                    <a:pt x="0" y="567472"/>
                    <a:pt x="0" y="534662"/>
                  </a:cubicBezTo>
                  <a:lnTo>
                    <a:pt x="0" y="59407"/>
                  </a:lnTo>
                  <a:close/>
                </a:path>
              </a:pathLst>
            </a:custGeom>
            <a:solidFill>
              <a:srgbClr val="FFC00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40260" tIns="32640" rIns="40260" bIns="32640" numCol="1" spcCol="1270" anchor="ctr" anchorCtr="0">
              <a:noAutofit/>
            </a:bodyPr>
            <a:lstStyle/>
            <a:p>
              <a:pPr marL="0" lvl="0" indent="0" algn="ctr" defTabSz="533400">
                <a:lnSpc>
                  <a:spcPct val="90000"/>
                </a:lnSpc>
                <a:spcBef>
                  <a:spcPct val="0"/>
                </a:spcBef>
                <a:spcAft>
                  <a:spcPct val="35000"/>
                </a:spcAft>
                <a:buNone/>
              </a:pPr>
              <a:r>
                <a:rPr lang="nl-BE" sz="1400" b="1" kern="1200" noProof="0" dirty="0"/>
                <a:t>4. Ieders rol en verantwoordelijkheid</a:t>
              </a:r>
            </a:p>
          </p:txBody>
        </p:sp>
        <p:grpSp>
          <p:nvGrpSpPr>
            <p:cNvPr id="36" name="Graphique 10" descr="Hiérarchie">
              <a:extLst>
                <a:ext uri="{FF2B5EF4-FFF2-40B4-BE49-F238E27FC236}">
                  <a16:creationId xmlns:a16="http://schemas.microsoft.com/office/drawing/2014/main" id="{3785DF98-89C0-4CFB-963B-350B3689DAC4}"/>
                </a:ext>
              </a:extLst>
            </p:cNvPr>
            <p:cNvGrpSpPr/>
            <p:nvPr/>
          </p:nvGrpSpPr>
          <p:grpSpPr>
            <a:xfrm>
              <a:off x="7741961" y="2651670"/>
              <a:ext cx="762000" cy="647700"/>
              <a:chOff x="7741961" y="2651670"/>
              <a:chExt cx="762000" cy="647700"/>
            </a:xfrm>
            <a:solidFill>
              <a:srgbClr val="FFC000"/>
            </a:solidFill>
          </p:grpSpPr>
          <p:sp>
            <p:nvSpPr>
              <p:cNvPr id="37" name="Forme libre : forme 36">
                <a:extLst>
                  <a:ext uri="{FF2B5EF4-FFF2-40B4-BE49-F238E27FC236}">
                    <a16:creationId xmlns:a16="http://schemas.microsoft.com/office/drawing/2014/main" id="{073E4883-1C81-4608-A61D-E813E53D61DB}"/>
                  </a:ext>
                </a:extLst>
              </p:cNvPr>
              <p:cNvSpPr/>
              <p:nvPr/>
            </p:nvSpPr>
            <p:spPr>
              <a:xfrm>
                <a:off x="8027711" y="3166020"/>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FFC000"/>
              </a:solidFill>
              <a:ln w="9525" cap="flat">
                <a:noFill/>
                <a:prstDash val="solid"/>
                <a:miter/>
              </a:ln>
            </p:spPr>
            <p:txBody>
              <a:bodyPr rtlCol="0" anchor="ctr"/>
              <a:lstStyle/>
              <a:p>
                <a:endParaRPr lang="nl-BE" noProof="0" dirty="0"/>
              </a:p>
            </p:txBody>
          </p:sp>
          <p:sp>
            <p:nvSpPr>
              <p:cNvPr id="38" name="Forme libre : forme 37">
                <a:extLst>
                  <a:ext uri="{FF2B5EF4-FFF2-40B4-BE49-F238E27FC236}">
                    <a16:creationId xmlns:a16="http://schemas.microsoft.com/office/drawing/2014/main" id="{55063F1D-F71D-40BE-B083-91606CE2CA5C}"/>
                  </a:ext>
                </a:extLst>
              </p:cNvPr>
              <p:cNvSpPr/>
              <p:nvPr/>
            </p:nvSpPr>
            <p:spPr>
              <a:xfrm>
                <a:off x="8027711" y="2651670"/>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FFC000"/>
              </a:solidFill>
              <a:ln w="9525" cap="flat">
                <a:noFill/>
                <a:prstDash val="solid"/>
                <a:miter/>
              </a:ln>
            </p:spPr>
            <p:txBody>
              <a:bodyPr rtlCol="0" anchor="ctr"/>
              <a:lstStyle/>
              <a:p>
                <a:endParaRPr lang="nl-BE" noProof="0" dirty="0"/>
              </a:p>
            </p:txBody>
          </p:sp>
          <p:sp>
            <p:nvSpPr>
              <p:cNvPr id="39" name="Forme libre : forme 38">
                <a:extLst>
                  <a:ext uri="{FF2B5EF4-FFF2-40B4-BE49-F238E27FC236}">
                    <a16:creationId xmlns:a16="http://schemas.microsoft.com/office/drawing/2014/main" id="{8E3B38F3-6644-4189-9408-D40F1D1ED750}"/>
                  </a:ext>
                </a:extLst>
              </p:cNvPr>
              <p:cNvSpPr/>
              <p:nvPr/>
            </p:nvSpPr>
            <p:spPr>
              <a:xfrm>
                <a:off x="7741961" y="3166020"/>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FFC000"/>
              </a:solidFill>
              <a:ln w="9525" cap="flat">
                <a:noFill/>
                <a:prstDash val="solid"/>
                <a:miter/>
              </a:ln>
            </p:spPr>
            <p:txBody>
              <a:bodyPr rtlCol="0" anchor="ctr"/>
              <a:lstStyle/>
              <a:p>
                <a:endParaRPr lang="nl-BE" noProof="0" dirty="0"/>
              </a:p>
            </p:txBody>
          </p:sp>
          <p:sp>
            <p:nvSpPr>
              <p:cNvPr id="40" name="Forme libre : forme 39">
                <a:extLst>
                  <a:ext uri="{FF2B5EF4-FFF2-40B4-BE49-F238E27FC236}">
                    <a16:creationId xmlns:a16="http://schemas.microsoft.com/office/drawing/2014/main" id="{60FA9187-CFD6-4D46-8E0F-35FBB7F93FBB}"/>
                  </a:ext>
                </a:extLst>
              </p:cNvPr>
              <p:cNvSpPr/>
              <p:nvPr/>
            </p:nvSpPr>
            <p:spPr>
              <a:xfrm>
                <a:off x="8313461" y="3166020"/>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FFC000"/>
              </a:solidFill>
              <a:ln w="9525" cap="flat">
                <a:noFill/>
                <a:prstDash val="solid"/>
                <a:miter/>
              </a:ln>
            </p:spPr>
            <p:txBody>
              <a:bodyPr rtlCol="0" anchor="ctr"/>
              <a:lstStyle/>
              <a:p>
                <a:endParaRPr lang="nl-BE" noProof="0" dirty="0"/>
              </a:p>
            </p:txBody>
          </p:sp>
          <p:sp>
            <p:nvSpPr>
              <p:cNvPr id="41" name="Forme libre : forme 40">
                <a:extLst>
                  <a:ext uri="{FF2B5EF4-FFF2-40B4-BE49-F238E27FC236}">
                    <a16:creationId xmlns:a16="http://schemas.microsoft.com/office/drawing/2014/main" id="{FDA3BC70-9DB2-46C6-96AA-538EC2DDA3D6}"/>
                  </a:ext>
                </a:extLst>
              </p:cNvPr>
              <p:cNvSpPr/>
              <p:nvPr/>
            </p:nvSpPr>
            <p:spPr>
              <a:xfrm>
                <a:off x="7818161" y="2823120"/>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solidFill>
                <a:srgbClr val="FFC000"/>
              </a:solidFill>
              <a:ln w="9525" cap="flat">
                <a:noFill/>
                <a:prstDash val="solid"/>
                <a:miter/>
              </a:ln>
            </p:spPr>
            <p:txBody>
              <a:bodyPr rtlCol="0" anchor="ctr"/>
              <a:lstStyle/>
              <a:p>
                <a:endParaRPr lang="nl-BE" noProof="0" dirty="0"/>
              </a:p>
            </p:txBody>
          </p:sp>
        </p:grpSp>
      </p:grpSp>
      <p:pic>
        <p:nvPicPr>
          <p:cNvPr id="42" name="Image 41">
            <a:extLst>
              <a:ext uri="{FF2B5EF4-FFF2-40B4-BE49-F238E27FC236}">
                <a16:creationId xmlns:a16="http://schemas.microsoft.com/office/drawing/2014/main" id="{881F79EB-8C8B-4077-964E-FCF5F04347AC}"/>
              </a:ext>
            </a:extLst>
          </p:cNvPr>
          <p:cNvPicPr>
            <a:picLocks noChangeAspect="1"/>
          </p:cNvPicPr>
          <p:nvPr/>
        </p:nvPicPr>
        <p:blipFill>
          <a:blip r:embed="rId2"/>
          <a:stretch>
            <a:fillRect/>
          </a:stretch>
        </p:blipFill>
        <p:spPr>
          <a:xfrm>
            <a:off x="743437" y="1642148"/>
            <a:ext cx="914479" cy="914479"/>
          </a:xfrm>
          <a:prstGeom prst="rect">
            <a:avLst/>
          </a:prstGeom>
        </p:spPr>
      </p:pic>
      <p:grpSp>
        <p:nvGrpSpPr>
          <p:cNvPr id="43" name="Groupe 42">
            <a:extLst>
              <a:ext uri="{FF2B5EF4-FFF2-40B4-BE49-F238E27FC236}">
                <a16:creationId xmlns:a16="http://schemas.microsoft.com/office/drawing/2014/main" id="{695F0726-9FB6-4F0E-96B8-DA30D7A079BE}"/>
              </a:ext>
            </a:extLst>
          </p:cNvPr>
          <p:cNvGrpSpPr/>
          <p:nvPr/>
        </p:nvGrpSpPr>
        <p:grpSpPr>
          <a:xfrm>
            <a:off x="9548903" y="4130692"/>
            <a:ext cx="1867357" cy="2605740"/>
            <a:chOff x="9571172" y="3690284"/>
            <a:chExt cx="1867357" cy="2605740"/>
          </a:xfrm>
        </p:grpSpPr>
        <p:sp>
          <p:nvSpPr>
            <p:cNvPr id="44" name="Forme libre : forme 43">
              <a:extLst>
                <a:ext uri="{FF2B5EF4-FFF2-40B4-BE49-F238E27FC236}">
                  <a16:creationId xmlns:a16="http://schemas.microsoft.com/office/drawing/2014/main" id="{9C82CC28-C518-4EE6-9D45-5C01B9A79068}"/>
                </a:ext>
              </a:extLst>
            </p:cNvPr>
            <p:cNvSpPr/>
            <p:nvPr/>
          </p:nvSpPr>
          <p:spPr>
            <a:xfrm>
              <a:off x="9571172" y="3690284"/>
              <a:ext cx="1680621" cy="1386161"/>
            </a:xfrm>
            <a:custGeom>
              <a:avLst/>
              <a:gdLst>
                <a:gd name="connsiteX0" fmla="*/ 0 w 1680621"/>
                <a:gd name="connsiteY0" fmla="*/ 138616 h 1386161"/>
                <a:gd name="connsiteX1" fmla="*/ 138616 w 1680621"/>
                <a:gd name="connsiteY1" fmla="*/ 0 h 1386161"/>
                <a:gd name="connsiteX2" fmla="*/ 1542005 w 1680621"/>
                <a:gd name="connsiteY2" fmla="*/ 0 h 1386161"/>
                <a:gd name="connsiteX3" fmla="*/ 1680621 w 1680621"/>
                <a:gd name="connsiteY3" fmla="*/ 138616 h 1386161"/>
                <a:gd name="connsiteX4" fmla="*/ 1680621 w 1680621"/>
                <a:gd name="connsiteY4" fmla="*/ 1247545 h 1386161"/>
                <a:gd name="connsiteX5" fmla="*/ 1542005 w 1680621"/>
                <a:gd name="connsiteY5" fmla="*/ 1386161 h 1386161"/>
                <a:gd name="connsiteX6" fmla="*/ 138616 w 1680621"/>
                <a:gd name="connsiteY6" fmla="*/ 1386161 h 1386161"/>
                <a:gd name="connsiteX7" fmla="*/ 0 w 1680621"/>
                <a:gd name="connsiteY7" fmla="*/ 1247545 h 1386161"/>
                <a:gd name="connsiteX8" fmla="*/ 0 w 1680621"/>
                <a:gd name="connsiteY8" fmla="*/ 138616 h 138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621" h="1386161">
                  <a:moveTo>
                    <a:pt x="0" y="138616"/>
                  </a:moveTo>
                  <a:cubicBezTo>
                    <a:pt x="0" y="62060"/>
                    <a:pt x="62060" y="0"/>
                    <a:pt x="138616" y="0"/>
                  </a:cubicBezTo>
                  <a:lnTo>
                    <a:pt x="1542005" y="0"/>
                  </a:lnTo>
                  <a:cubicBezTo>
                    <a:pt x="1618561" y="0"/>
                    <a:pt x="1680621" y="62060"/>
                    <a:pt x="1680621" y="138616"/>
                  </a:cubicBezTo>
                  <a:lnTo>
                    <a:pt x="1680621" y="1247545"/>
                  </a:lnTo>
                  <a:cubicBezTo>
                    <a:pt x="1680621" y="1324101"/>
                    <a:pt x="1618561" y="1386161"/>
                    <a:pt x="1542005" y="1386161"/>
                  </a:cubicBezTo>
                  <a:lnTo>
                    <a:pt x="138616" y="1386161"/>
                  </a:lnTo>
                  <a:cubicBezTo>
                    <a:pt x="62060" y="1386161"/>
                    <a:pt x="0" y="1324101"/>
                    <a:pt x="0" y="1247545"/>
                  </a:cubicBezTo>
                  <a:lnTo>
                    <a:pt x="0" y="138616"/>
                  </a:lnTo>
                  <a:close/>
                </a:path>
              </a:pathLst>
            </a:custGeom>
            <a:ln>
              <a:solidFill>
                <a:schemeClr val="accent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854" tIns="52854" rIns="52854" bIns="349889" numCol="1" spcCol="1270" anchor="t" anchorCtr="0">
              <a:noAutofit/>
            </a:bodyPr>
            <a:lstStyle/>
            <a:p>
              <a:pPr marL="0" lvl="1" indent="-57150" algn="l" defTabSz="488950">
                <a:lnSpc>
                  <a:spcPct val="90000"/>
                </a:lnSpc>
                <a:spcBef>
                  <a:spcPct val="0"/>
                </a:spcBef>
                <a:spcAft>
                  <a:spcPct val="15000"/>
                </a:spcAft>
                <a:buNone/>
              </a:pPr>
              <a:r>
                <a:rPr lang="nl-BE" sz="1200" kern="1200" noProof="0" dirty="0"/>
                <a:t>Controle van ieders kennis van zaken</a:t>
              </a:r>
            </a:p>
            <a:p>
              <a:pPr marL="57150" lvl="1" indent="-57150" algn="l" defTabSz="488950">
                <a:lnSpc>
                  <a:spcPct val="90000"/>
                </a:lnSpc>
                <a:spcBef>
                  <a:spcPct val="0"/>
                </a:spcBef>
                <a:spcAft>
                  <a:spcPct val="15000"/>
                </a:spcAft>
                <a:buNone/>
              </a:pPr>
              <a:r>
                <a:rPr lang="nl-BE" sz="1200" kern="1200" noProof="0" dirty="0"/>
                <a:t>Tijd voor vragen</a:t>
              </a:r>
            </a:p>
          </p:txBody>
        </p:sp>
        <p:sp>
          <p:nvSpPr>
            <p:cNvPr id="45" name="Forme libre : forme 44">
              <a:extLst>
                <a:ext uri="{FF2B5EF4-FFF2-40B4-BE49-F238E27FC236}">
                  <a16:creationId xmlns:a16="http://schemas.microsoft.com/office/drawing/2014/main" id="{65A8038E-2C59-4F24-8B8A-6C7EC694AAE3}"/>
                </a:ext>
              </a:extLst>
            </p:cNvPr>
            <p:cNvSpPr/>
            <p:nvPr/>
          </p:nvSpPr>
          <p:spPr>
            <a:xfrm>
              <a:off x="9695888" y="4779411"/>
              <a:ext cx="1742641" cy="594069"/>
            </a:xfrm>
            <a:custGeom>
              <a:avLst/>
              <a:gdLst>
                <a:gd name="connsiteX0" fmla="*/ 0 w 1493885"/>
                <a:gd name="connsiteY0" fmla="*/ 59407 h 594069"/>
                <a:gd name="connsiteX1" fmla="*/ 59407 w 1493885"/>
                <a:gd name="connsiteY1" fmla="*/ 0 h 594069"/>
                <a:gd name="connsiteX2" fmla="*/ 1434478 w 1493885"/>
                <a:gd name="connsiteY2" fmla="*/ 0 h 594069"/>
                <a:gd name="connsiteX3" fmla="*/ 1493885 w 1493885"/>
                <a:gd name="connsiteY3" fmla="*/ 59407 h 594069"/>
                <a:gd name="connsiteX4" fmla="*/ 1493885 w 1493885"/>
                <a:gd name="connsiteY4" fmla="*/ 534662 h 594069"/>
                <a:gd name="connsiteX5" fmla="*/ 1434478 w 1493885"/>
                <a:gd name="connsiteY5" fmla="*/ 594069 h 594069"/>
                <a:gd name="connsiteX6" fmla="*/ 59407 w 1493885"/>
                <a:gd name="connsiteY6" fmla="*/ 594069 h 594069"/>
                <a:gd name="connsiteX7" fmla="*/ 0 w 1493885"/>
                <a:gd name="connsiteY7" fmla="*/ 534662 h 594069"/>
                <a:gd name="connsiteX8" fmla="*/ 0 w 1493885"/>
                <a:gd name="connsiteY8" fmla="*/ 59407 h 5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885" h="594069">
                  <a:moveTo>
                    <a:pt x="0" y="59407"/>
                  </a:moveTo>
                  <a:cubicBezTo>
                    <a:pt x="0" y="26597"/>
                    <a:pt x="26597" y="0"/>
                    <a:pt x="59407" y="0"/>
                  </a:cubicBezTo>
                  <a:lnTo>
                    <a:pt x="1434478" y="0"/>
                  </a:lnTo>
                  <a:cubicBezTo>
                    <a:pt x="1467288" y="0"/>
                    <a:pt x="1493885" y="26597"/>
                    <a:pt x="1493885" y="59407"/>
                  </a:cubicBezTo>
                  <a:lnTo>
                    <a:pt x="1493885" y="534662"/>
                  </a:lnTo>
                  <a:cubicBezTo>
                    <a:pt x="1493885" y="567472"/>
                    <a:pt x="1467288" y="594069"/>
                    <a:pt x="1434478" y="594069"/>
                  </a:cubicBezTo>
                  <a:lnTo>
                    <a:pt x="59407" y="594069"/>
                  </a:lnTo>
                  <a:cubicBezTo>
                    <a:pt x="26597" y="594069"/>
                    <a:pt x="0" y="567472"/>
                    <a:pt x="0" y="534662"/>
                  </a:cubicBezTo>
                  <a:lnTo>
                    <a:pt x="0" y="59407"/>
                  </a:lnTo>
                  <a:close/>
                </a:path>
              </a:pathLst>
            </a:custGeom>
            <a:solidFill>
              <a:schemeClr val="accent3"/>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40260" tIns="32640" rIns="40260" bIns="32640" numCol="1" spcCol="1270" anchor="ctr" anchorCtr="0">
              <a:noAutofit/>
            </a:bodyPr>
            <a:lstStyle/>
            <a:p>
              <a:pPr marL="0" lvl="0" indent="0" algn="ctr" defTabSz="533400">
                <a:lnSpc>
                  <a:spcPct val="90000"/>
                </a:lnSpc>
                <a:spcBef>
                  <a:spcPct val="0"/>
                </a:spcBef>
                <a:spcAft>
                  <a:spcPct val="35000"/>
                </a:spcAft>
                <a:buNone/>
              </a:pPr>
              <a:r>
                <a:rPr lang="nl-BE" sz="1400" b="1" kern="1200" noProof="0" dirty="0"/>
                <a:t>5. Korte samenvatting en vragen</a:t>
              </a:r>
            </a:p>
          </p:txBody>
        </p:sp>
        <p:grpSp>
          <p:nvGrpSpPr>
            <p:cNvPr id="46" name="Graphique 11" descr="Questions">
              <a:extLst>
                <a:ext uri="{FF2B5EF4-FFF2-40B4-BE49-F238E27FC236}">
                  <a16:creationId xmlns:a16="http://schemas.microsoft.com/office/drawing/2014/main" id="{9A3C6B68-B361-4C45-8FD4-00B9E4C2C571}"/>
                </a:ext>
              </a:extLst>
            </p:cNvPr>
            <p:cNvGrpSpPr/>
            <p:nvPr/>
          </p:nvGrpSpPr>
          <p:grpSpPr>
            <a:xfrm>
              <a:off x="9946531" y="5381624"/>
              <a:ext cx="914400" cy="914400"/>
              <a:chOff x="9946531" y="5381624"/>
              <a:chExt cx="914400" cy="914400"/>
            </a:xfrm>
          </p:grpSpPr>
          <p:sp>
            <p:nvSpPr>
              <p:cNvPr id="47" name="Forme libre : forme 46">
                <a:extLst>
                  <a:ext uri="{FF2B5EF4-FFF2-40B4-BE49-F238E27FC236}">
                    <a16:creationId xmlns:a16="http://schemas.microsoft.com/office/drawing/2014/main" id="{9195FB4E-0014-4083-B9D9-8B645C05E7E4}"/>
                  </a:ext>
                </a:extLst>
              </p:cNvPr>
              <p:cNvSpPr/>
              <p:nvPr/>
            </p:nvSpPr>
            <p:spPr>
              <a:xfrm>
                <a:off x="10151318" y="5720714"/>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FF6200"/>
              </a:solidFill>
              <a:ln w="9525" cap="flat">
                <a:noFill/>
                <a:prstDash val="solid"/>
                <a:miter/>
              </a:ln>
            </p:spPr>
            <p:txBody>
              <a:bodyPr rtlCol="0" anchor="ctr"/>
              <a:lstStyle/>
              <a:p>
                <a:endParaRPr lang="nl-BE" noProof="0" dirty="0"/>
              </a:p>
            </p:txBody>
          </p:sp>
          <p:sp>
            <p:nvSpPr>
              <p:cNvPr id="48" name="Forme libre : forme 47">
                <a:extLst>
                  <a:ext uri="{FF2B5EF4-FFF2-40B4-BE49-F238E27FC236}">
                    <a16:creationId xmlns:a16="http://schemas.microsoft.com/office/drawing/2014/main" id="{B579E535-26A9-461B-AB3A-A42BC2EE9316}"/>
                  </a:ext>
                </a:extLst>
              </p:cNvPr>
              <p:cNvSpPr/>
              <p:nvPr/>
            </p:nvSpPr>
            <p:spPr>
              <a:xfrm>
                <a:off x="10294193" y="6048374"/>
                <a:ext cx="342913" cy="171450"/>
              </a:xfrm>
              <a:custGeom>
                <a:avLst/>
                <a:gdLst>
                  <a:gd name="connsiteX0" fmla="*/ 342900 w 342913"/>
                  <a:gd name="connsiteY0" fmla="*/ 171450 h 171450"/>
                  <a:gd name="connsiteX1" fmla="*/ 342900 w 342913"/>
                  <a:gd name="connsiteY1" fmla="*/ 85725 h 171450"/>
                  <a:gd name="connsiteX2" fmla="*/ 325755 w 342913"/>
                  <a:gd name="connsiteY2" fmla="*/ 51435 h 171450"/>
                  <a:gd name="connsiteX3" fmla="*/ 241935 w 342913"/>
                  <a:gd name="connsiteY3" fmla="*/ 11430 h 171450"/>
                  <a:gd name="connsiteX4" fmla="*/ 171450 w 342913"/>
                  <a:gd name="connsiteY4" fmla="*/ 0 h 171450"/>
                  <a:gd name="connsiteX5" fmla="*/ 100965 w 342913"/>
                  <a:gd name="connsiteY5" fmla="*/ 11430 h 171450"/>
                  <a:gd name="connsiteX6" fmla="*/ 17145 w 342913"/>
                  <a:gd name="connsiteY6" fmla="*/ 51435 h 171450"/>
                  <a:gd name="connsiteX7" fmla="*/ 0 w 342913"/>
                  <a:gd name="connsiteY7" fmla="*/ 85725 h 171450"/>
                  <a:gd name="connsiteX8" fmla="*/ 0 w 342913"/>
                  <a:gd name="connsiteY8"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13" h="171450">
                    <a:moveTo>
                      <a:pt x="342900" y="171450"/>
                    </a:moveTo>
                    <a:lnTo>
                      <a:pt x="342900" y="85725"/>
                    </a:lnTo>
                    <a:cubicBezTo>
                      <a:pt x="343252" y="72153"/>
                      <a:pt x="336823" y="59297"/>
                      <a:pt x="325755" y="51435"/>
                    </a:cubicBezTo>
                    <a:cubicBezTo>
                      <a:pt x="301081" y="32123"/>
                      <a:pt x="272467" y="18466"/>
                      <a:pt x="241935" y="11430"/>
                    </a:cubicBezTo>
                    <a:cubicBezTo>
                      <a:pt x="219043" y="4548"/>
                      <a:pt x="195344" y="706"/>
                      <a:pt x="171450" y="0"/>
                    </a:cubicBezTo>
                    <a:cubicBezTo>
                      <a:pt x="147499" y="74"/>
                      <a:pt x="123712" y="3931"/>
                      <a:pt x="100965" y="11430"/>
                    </a:cubicBezTo>
                    <a:cubicBezTo>
                      <a:pt x="70866" y="19669"/>
                      <a:pt x="42481" y="33217"/>
                      <a:pt x="17145" y="51435"/>
                    </a:cubicBezTo>
                    <a:cubicBezTo>
                      <a:pt x="6399" y="59568"/>
                      <a:pt x="59" y="72248"/>
                      <a:pt x="0" y="85725"/>
                    </a:cubicBezTo>
                    <a:lnTo>
                      <a:pt x="0" y="171450"/>
                    </a:lnTo>
                    <a:close/>
                  </a:path>
                </a:pathLst>
              </a:custGeom>
              <a:solidFill>
                <a:srgbClr val="FF6200"/>
              </a:solidFill>
              <a:ln w="9525" cap="flat">
                <a:noFill/>
                <a:prstDash val="solid"/>
                <a:miter/>
              </a:ln>
            </p:spPr>
            <p:txBody>
              <a:bodyPr rtlCol="0" anchor="ctr"/>
              <a:lstStyle/>
              <a:p>
                <a:endParaRPr lang="nl-BE" noProof="0" dirty="0"/>
              </a:p>
            </p:txBody>
          </p:sp>
          <p:sp>
            <p:nvSpPr>
              <p:cNvPr id="49" name="Forme libre : forme 48">
                <a:extLst>
                  <a:ext uri="{FF2B5EF4-FFF2-40B4-BE49-F238E27FC236}">
                    <a16:creationId xmlns:a16="http://schemas.microsoft.com/office/drawing/2014/main" id="{7317DA8B-12E1-4873-92A2-E574EE6CD735}"/>
                  </a:ext>
                </a:extLst>
              </p:cNvPr>
              <p:cNvSpPr/>
              <p:nvPr/>
            </p:nvSpPr>
            <p:spPr>
              <a:xfrm>
                <a:off x="10379918" y="5854064"/>
                <a:ext cx="171450" cy="171449"/>
              </a:xfrm>
              <a:custGeom>
                <a:avLst/>
                <a:gdLst>
                  <a:gd name="connsiteX0" fmla="*/ 171450 w 171450"/>
                  <a:gd name="connsiteY0" fmla="*/ 85725 h 171449"/>
                  <a:gd name="connsiteX1" fmla="*/ 85725 w 171450"/>
                  <a:gd name="connsiteY1" fmla="*/ 171450 h 171449"/>
                  <a:gd name="connsiteX2" fmla="*/ 0 w 171450"/>
                  <a:gd name="connsiteY2" fmla="*/ 85725 h 171449"/>
                  <a:gd name="connsiteX3" fmla="*/ 85725 w 171450"/>
                  <a:gd name="connsiteY3" fmla="*/ 0 h 171449"/>
                  <a:gd name="connsiteX4" fmla="*/ 171450 w 171450"/>
                  <a:gd name="connsiteY4" fmla="*/ 85725 h 1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49">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FF6200"/>
              </a:solidFill>
              <a:ln w="9525" cap="flat">
                <a:noFill/>
                <a:prstDash val="solid"/>
                <a:miter/>
              </a:ln>
            </p:spPr>
            <p:txBody>
              <a:bodyPr rtlCol="0" anchor="ctr"/>
              <a:lstStyle/>
              <a:p>
                <a:endParaRPr lang="nl-BE" noProof="0" dirty="0"/>
              </a:p>
            </p:txBody>
          </p:sp>
          <p:sp>
            <p:nvSpPr>
              <p:cNvPr id="50" name="Forme libre : forme 49">
                <a:extLst>
                  <a:ext uri="{FF2B5EF4-FFF2-40B4-BE49-F238E27FC236}">
                    <a16:creationId xmlns:a16="http://schemas.microsoft.com/office/drawing/2014/main" id="{5808E348-3F16-428E-96A5-9DC0EAD4E065}"/>
                  </a:ext>
                </a:extLst>
              </p:cNvPr>
              <p:cNvSpPr/>
              <p:nvPr/>
            </p:nvSpPr>
            <p:spPr>
              <a:xfrm>
                <a:off x="10065579" y="5915024"/>
                <a:ext cx="310528" cy="171450"/>
              </a:xfrm>
              <a:custGeom>
                <a:avLst/>
                <a:gdLst>
                  <a:gd name="connsiteX0" fmla="*/ 222899 w 310528"/>
                  <a:gd name="connsiteY0" fmla="*/ 154305 h 171450"/>
                  <a:gd name="connsiteX1" fmla="*/ 222899 w 310528"/>
                  <a:gd name="connsiteY1" fmla="*/ 154305 h 171450"/>
                  <a:gd name="connsiteX2" fmla="*/ 310529 w 310528"/>
                  <a:gd name="connsiteY2" fmla="*/ 110490 h 171450"/>
                  <a:gd name="connsiteX3" fmla="*/ 276239 w 310528"/>
                  <a:gd name="connsiteY3" fmla="*/ 26670 h 171450"/>
                  <a:gd name="connsiteX4" fmla="*/ 276239 w 310528"/>
                  <a:gd name="connsiteY4" fmla="*/ 22860 h 171450"/>
                  <a:gd name="connsiteX5" fmla="*/ 241949 w 310528"/>
                  <a:gd name="connsiteY5" fmla="*/ 11430 h 171450"/>
                  <a:gd name="connsiteX6" fmla="*/ 171464 w 310528"/>
                  <a:gd name="connsiteY6" fmla="*/ 0 h 171450"/>
                  <a:gd name="connsiteX7" fmla="*/ 100979 w 310528"/>
                  <a:gd name="connsiteY7" fmla="*/ 11430 h 171450"/>
                  <a:gd name="connsiteX8" fmla="*/ 17159 w 310528"/>
                  <a:gd name="connsiteY8" fmla="*/ 51435 h 171450"/>
                  <a:gd name="connsiteX9" fmla="*/ 14 w 310528"/>
                  <a:gd name="connsiteY9" fmla="*/ 85725 h 171450"/>
                  <a:gd name="connsiteX10" fmla="*/ 14 w 310528"/>
                  <a:gd name="connsiteY10" fmla="*/ 171450 h 171450"/>
                  <a:gd name="connsiteX11" fmla="*/ 205754 w 310528"/>
                  <a:gd name="connsiteY11" fmla="*/ 171450 h 171450"/>
                  <a:gd name="connsiteX12" fmla="*/ 222899 w 310528"/>
                  <a:gd name="connsiteY12" fmla="*/ 15430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528" h="171450">
                    <a:moveTo>
                      <a:pt x="222899" y="154305"/>
                    </a:moveTo>
                    <a:lnTo>
                      <a:pt x="222899" y="154305"/>
                    </a:lnTo>
                    <a:cubicBezTo>
                      <a:pt x="249644" y="135218"/>
                      <a:pt x="279211" y="120434"/>
                      <a:pt x="310529" y="110490"/>
                    </a:cubicBezTo>
                    <a:cubicBezTo>
                      <a:pt x="288868" y="87919"/>
                      <a:pt x="276608" y="57951"/>
                      <a:pt x="276239" y="26670"/>
                    </a:cubicBezTo>
                    <a:lnTo>
                      <a:pt x="276239" y="22860"/>
                    </a:lnTo>
                    <a:cubicBezTo>
                      <a:pt x="265111" y="18198"/>
                      <a:pt x="253648" y="14377"/>
                      <a:pt x="241949" y="11430"/>
                    </a:cubicBezTo>
                    <a:cubicBezTo>
                      <a:pt x="219056" y="4548"/>
                      <a:pt x="195358" y="705"/>
                      <a:pt x="171464" y="0"/>
                    </a:cubicBezTo>
                    <a:cubicBezTo>
                      <a:pt x="147513" y="73"/>
                      <a:pt x="123725" y="3931"/>
                      <a:pt x="100979" y="11430"/>
                    </a:cubicBezTo>
                    <a:cubicBezTo>
                      <a:pt x="71185" y="20474"/>
                      <a:pt x="42928" y="33960"/>
                      <a:pt x="17159" y="51435"/>
                    </a:cubicBezTo>
                    <a:cubicBezTo>
                      <a:pt x="6091" y="59297"/>
                      <a:pt x="-338" y="72153"/>
                      <a:pt x="14" y="85725"/>
                    </a:cubicBezTo>
                    <a:lnTo>
                      <a:pt x="14" y="171450"/>
                    </a:lnTo>
                    <a:lnTo>
                      <a:pt x="205754" y="171450"/>
                    </a:lnTo>
                    <a:cubicBezTo>
                      <a:pt x="210476" y="164823"/>
                      <a:pt x="216271" y="159028"/>
                      <a:pt x="222899" y="154305"/>
                    </a:cubicBezTo>
                    <a:close/>
                  </a:path>
                </a:pathLst>
              </a:custGeom>
              <a:solidFill>
                <a:srgbClr val="FF6200"/>
              </a:solidFill>
              <a:ln w="9525" cap="flat">
                <a:noFill/>
                <a:prstDash val="solid"/>
                <a:miter/>
              </a:ln>
            </p:spPr>
            <p:txBody>
              <a:bodyPr rtlCol="0" anchor="ctr"/>
              <a:lstStyle/>
              <a:p>
                <a:endParaRPr lang="nl-BE" noProof="0" dirty="0"/>
              </a:p>
            </p:txBody>
          </p:sp>
          <p:sp>
            <p:nvSpPr>
              <p:cNvPr id="51" name="Forme libre : forme 50">
                <a:extLst>
                  <a:ext uri="{FF2B5EF4-FFF2-40B4-BE49-F238E27FC236}">
                    <a16:creationId xmlns:a16="http://schemas.microsoft.com/office/drawing/2014/main" id="{41D469DF-303B-4701-8F06-4D358F1DF4EE}"/>
                  </a:ext>
                </a:extLst>
              </p:cNvPr>
              <p:cNvSpPr/>
              <p:nvPr/>
            </p:nvSpPr>
            <p:spPr>
              <a:xfrm>
                <a:off x="10341814" y="5457824"/>
                <a:ext cx="399482" cy="366140"/>
              </a:xfrm>
              <a:custGeom>
                <a:avLst/>
                <a:gdLst>
                  <a:gd name="connsiteX0" fmla="*/ 379575 w 399482"/>
                  <a:gd name="connsiteY0" fmla="*/ 0 h 366140"/>
                  <a:gd name="connsiteX1" fmla="*/ 19816 w 399482"/>
                  <a:gd name="connsiteY1" fmla="*/ 0 h 366140"/>
                  <a:gd name="connsiteX2" fmla="*/ 4 w 399482"/>
                  <a:gd name="connsiteY2" fmla="*/ 20098 h 366140"/>
                  <a:gd name="connsiteX3" fmla="*/ 4 w 399482"/>
                  <a:gd name="connsiteY3" fmla="*/ 265367 h 366140"/>
                  <a:gd name="connsiteX4" fmla="*/ 19620 w 399482"/>
                  <a:gd name="connsiteY4" fmla="*/ 285747 h 366140"/>
                  <a:gd name="connsiteX5" fmla="*/ 19816 w 399482"/>
                  <a:gd name="connsiteY5" fmla="*/ 285750 h 366140"/>
                  <a:gd name="connsiteX6" fmla="*/ 76966 w 399482"/>
                  <a:gd name="connsiteY6" fmla="*/ 285750 h 366140"/>
                  <a:gd name="connsiteX7" fmla="*/ 76966 w 399482"/>
                  <a:gd name="connsiteY7" fmla="*/ 366141 h 366140"/>
                  <a:gd name="connsiteX8" fmla="*/ 155928 w 399482"/>
                  <a:gd name="connsiteY8" fmla="*/ 285750 h 366140"/>
                  <a:gd name="connsiteX9" fmla="*/ 379575 w 399482"/>
                  <a:gd name="connsiteY9" fmla="*/ 285750 h 366140"/>
                  <a:gd name="connsiteX10" fmla="*/ 399482 w 399482"/>
                  <a:gd name="connsiteY10" fmla="*/ 265652 h 366140"/>
                  <a:gd name="connsiteX11" fmla="*/ 399482 w 399482"/>
                  <a:gd name="connsiteY11" fmla="*/ 20098 h 366140"/>
                  <a:gd name="connsiteX12" fmla="*/ 379575 w 399482"/>
                  <a:gd name="connsiteY12" fmla="*/ 0 h 366140"/>
                  <a:gd name="connsiteX13" fmla="*/ 198028 w 399482"/>
                  <a:gd name="connsiteY13" fmla="*/ 250031 h 366140"/>
                  <a:gd name="connsiteX14" fmla="*/ 176885 w 399482"/>
                  <a:gd name="connsiteY14" fmla="*/ 228884 h 366140"/>
                  <a:gd name="connsiteX15" fmla="*/ 198032 w 399482"/>
                  <a:gd name="connsiteY15" fmla="*/ 207740 h 366140"/>
                  <a:gd name="connsiteX16" fmla="*/ 219174 w 399482"/>
                  <a:gd name="connsiteY16" fmla="*/ 228600 h 366140"/>
                  <a:gd name="connsiteX17" fmla="*/ 198509 w 399482"/>
                  <a:gd name="connsiteY17" fmla="*/ 250028 h 366140"/>
                  <a:gd name="connsiteX18" fmla="*/ 198028 w 399482"/>
                  <a:gd name="connsiteY18" fmla="*/ 250031 h 366140"/>
                  <a:gd name="connsiteX19" fmla="*/ 211649 w 399482"/>
                  <a:gd name="connsiteY19" fmla="*/ 162878 h 366140"/>
                  <a:gd name="connsiteX20" fmla="*/ 211649 w 399482"/>
                  <a:gd name="connsiteY20" fmla="*/ 192881 h 366140"/>
                  <a:gd name="connsiteX21" fmla="*/ 184503 w 399482"/>
                  <a:gd name="connsiteY21" fmla="*/ 192881 h 366140"/>
                  <a:gd name="connsiteX22" fmla="*/ 184503 w 399482"/>
                  <a:gd name="connsiteY22" fmla="*/ 136779 h 366140"/>
                  <a:gd name="connsiteX23" fmla="*/ 198028 w 399482"/>
                  <a:gd name="connsiteY23" fmla="*/ 136779 h 366140"/>
                  <a:gd name="connsiteX24" fmla="*/ 236890 w 399482"/>
                  <a:gd name="connsiteY24" fmla="*/ 101727 h 366140"/>
                  <a:gd name="connsiteX25" fmla="*/ 199471 w 399482"/>
                  <a:gd name="connsiteY25" fmla="*/ 62958 h 366140"/>
                  <a:gd name="connsiteX26" fmla="*/ 198028 w 399482"/>
                  <a:gd name="connsiteY26" fmla="*/ 62960 h 366140"/>
                  <a:gd name="connsiteX27" fmla="*/ 159262 w 399482"/>
                  <a:gd name="connsiteY27" fmla="*/ 95135 h 366140"/>
                  <a:gd name="connsiteX28" fmla="*/ 159262 w 399482"/>
                  <a:gd name="connsiteY28" fmla="*/ 101727 h 366140"/>
                  <a:gd name="connsiteX29" fmla="*/ 159262 w 399482"/>
                  <a:gd name="connsiteY29" fmla="*/ 104108 h 366140"/>
                  <a:gd name="connsiteX30" fmla="*/ 132115 w 399482"/>
                  <a:gd name="connsiteY30" fmla="*/ 104108 h 366140"/>
                  <a:gd name="connsiteX31" fmla="*/ 132115 w 399482"/>
                  <a:gd name="connsiteY31" fmla="*/ 101727 h 366140"/>
                  <a:gd name="connsiteX32" fmla="*/ 190668 w 399482"/>
                  <a:gd name="connsiteY32" fmla="*/ 35724 h 366140"/>
                  <a:gd name="connsiteX33" fmla="*/ 198028 w 399482"/>
                  <a:gd name="connsiteY33" fmla="*/ 35719 h 366140"/>
                  <a:gd name="connsiteX34" fmla="*/ 264037 w 399482"/>
                  <a:gd name="connsiteY34" fmla="*/ 100194 h 366140"/>
                  <a:gd name="connsiteX35" fmla="*/ 264037 w 399482"/>
                  <a:gd name="connsiteY35" fmla="*/ 101727 h 366140"/>
                  <a:gd name="connsiteX36" fmla="*/ 211649 w 399482"/>
                  <a:gd name="connsiteY36" fmla="*/ 162878 h 3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9482" h="366140">
                    <a:moveTo>
                      <a:pt x="379575" y="0"/>
                    </a:moveTo>
                    <a:lnTo>
                      <a:pt x="19816" y="0"/>
                    </a:lnTo>
                    <a:cubicBezTo>
                      <a:pt x="8806" y="105"/>
                      <a:pt x="-50" y="9088"/>
                      <a:pt x="4" y="20098"/>
                    </a:cubicBezTo>
                    <a:lnTo>
                      <a:pt x="4" y="265367"/>
                    </a:lnTo>
                    <a:cubicBezTo>
                      <a:pt x="-207" y="276412"/>
                      <a:pt x="8575" y="285537"/>
                      <a:pt x="19620" y="285747"/>
                    </a:cubicBezTo>
                    <a:cubicBezTo>
                      <a:pt x="19685" y="285748"/>
                      <a:pt x="19751" y="285749"/>
                      <a:pt x="19816" y="285750"/>
                    </a:cubicBezTo>
                    <a:lnTo>
                      <a:pt x="76966" y="285750"/>
                    </a:lnTo>
                    <a:lnTo>
                      <a:pt x="76966" y="366141"/>
                    </a:lnTo>
                    <a:lnTo>
                      <a:pt x="155928" y="285750"/>
                    </a:lnTo>
                    <a:lnTo>
                      <a:pt x="379575" y="285750"/>
                    </a:lnTo>
                    <a:cubicBezTo>
                      <a:pt x="390600" y="285645"/>
                      <a:pt x="399482" y="276678"/>
                      <a:pt x="399482" y="265652"/>
                    </a:cubicBezTo>
                    <a:lnTo>
                      <a:pt x="399482" y="20098"/>
                    </a:lnTo>
                    <a:cubicBezTo>
                      <a:pt x="399483" y="9072"/>
                      <a:pt x="390600" y="104"/>
                      <a:pt x="379575" y="0"/>
                    </a:cubicBezTo>
                    <a:close/>
                    <a:moveTo>
                      <a:pt x="198028" y="250031"/>
                    </a:moveTo>
                    <a:cubicBezTo>
                      <a:pt x="186350" y="250030"/>
                      <a:pt x="176884" y="240562"/>
                      <a:pt x="176885" y="228884"/>
                    </a:cubicBezTo>
                    <a:cubicBezTo>
                      <a:pt x="176886" y="217205"/>
                      <a:pt x="186354" y="207739"/>
                      <a:pt x="198032" y="207740"/>
                    </a:cubicBezTo>
                    <a:cubicBezTo>
                      <a:pt x="209598" y="207741"/>
                      <a:pt x="219018" y="217035"/>
                      <a:pt x="219174" y="228600"/>
                    </a:cubicBezTo>
                    <a:cubicBezTo>
                      <a:pt x="219384" y="240223"/>
                      <a:pt x="210132" y="249818"/>
                      <a:pt x="198509" y="250028"/>
                    </a:cubicBezTo>
                    <a:cubicBezTo>
                      <a:pt x="198349" y="250031"/>
                      <a:pt x="198188" y="250032"/>
                      <a:pt x="198028" y="250031"/>
                    </a:cubicBezTo>
                    <a:close/>
                    <a:moveTo>
                      <a:pt x="211649" y="162878"/>
                    </a:moveTo>
                    <a:lnTo>
                      <a:pt x="211649" y="192881"/>
                    </a:lnTo>
                    <a:lnTo>
                      <a:pt x="184503" y="192881"/>
                    </a:lnTo>
                    <a:lnTo>
                      <a:pt x="184503" y="136779"/>
                    </a:lnTo>
                    <a:lnTo>
                      <a:pt x="198028" y="136779"/>
                    </a:lnTo>
                    <a:cubicBezTo>
                      <a:pt x="221650" y="136779"/>
                      <a:pt x="236890" y="122968"/>
                      <a:pt x="236890" y="101727"/>
                    </a:cubicBezTo>
                    <a:cubicBezTo>
                      <a:pt x="237263" y="80688"/>
                      <a:pt x="220509" y="63331"/>
                      <a:pt x="199471" y="62958"/>
                    </a:cubicBezTo>
                    <a:cubicBezTo>
                      <a:pt x="198990" y="62950"/>
                      <a:pt x="198509" y="62951"/>
                      <a:pt x="198028" y="62960"/>
                    </a:cubicBezTo>
                    <a:cubicBezTo>
                      <a:pt x="178438" y="61140"/>
                      <a:pt x="161082" y="75545"/>
                      <a:pt x="159262" y="95135"/>
                    </a:cubicBezTo>
                    <a:cubicBezTo>
                      <a:pt x="159058" y="97327"/>
                      <a:pt x="159058" y="99534"/>
                      <a:pt x="159262" y="101727"/>
                    </a:cubicBezTo>
                    <a:lnTo>
                      <a:pt x="159262" y="104108"/>
                    </a:lnTo>
                    <a:lnTo>
                      <a:pt x="132115" y="104108"/>
                    </a:lnTo>
                    <a:lnTo>
                      <a:pt x="132115" y="101727"/>
                    </a:lnTo>
                    <a:cubicBezTo>
                      <a:pt x="130058" y="67332"/>
                      <a:pt x="156273" y="37782"/>
                      <a:pt x="190668" y="35724"/>
                    </a:cubicBezTo>
                    <a:cubicBezTo>
                      <a:pt x="193119" y="35578"/>
                      <a:pt x="195577" y="35576"/>
                      <a:pt x="198028" y="35719"/>
                    </a:cubicBezTo>
                    <a:cubicBezTo>
                      <a:pt x="234061" y="35296"/>
                      <a:pt x="263614" y="64162"/>
                      <a:pt x="264037" y="100194"/>
                    </a:cubicBezTo>
                    <a:cubicBezTo>
                      <a:pt x="264042" y="100705"/>
                      <a:pt x="264042" y="101216"/>
                      <a:pt x="264037" y="101727"/>
                    </a:cubicBezTo>
                    <a:cubicBezTo>
                      <a:pt x="264962" y="132572"/>
                      <a:pt x="242271" y="159059"/>
                      <a:pt x="211649" y="162878"/>
                    </a:cubicBezTo>
                    <a:close/>
                  </a:path>
                </a:pathLst>
              </a:custGeom>
              <a:solidFill>
                <a:srgbClr val="FF6200"/>
              </a:solidFill>
              <a:ln w="9525" cap="flat">
                <a:noFill/>
                <a:prstDash val="solid"/>
                <a:miter/>
              </a:ln>
            </p:spPr>
            <p:txBody>
              <a:bodyPr rtlCol="0" anchor="ctr"/>
              <a:lstStyle/>
              <a:p>
                <a:endParaRPr lang="nl-BE" noProof="0" dirty="0"/>
              </a:p>
            </p:txBody>
          </p:sp>
        </p:grpSp>
      </p:grpSp>
    </p:spTree>
    <p:extLst>
      <p:ext uri="{BB962C8B-B14F-4D97-AF65-F5344CB8AC3E}">
        <p14:creationId xmlns:p14="http://schemas.microsoft.com/office/powerpoint/2010/main" val="2668234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D1893CD0-8DD1-4860-A6B8-FC057EB74082}"/>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3. Briefing van het personeel</a:t>
            </a:r>
          </a:p>
          <a:p>
            <a:pPr marL="0" indent="0" algn="l">
              <a:buNone/>
              <a:defRPr/>
            </a:pPr>
            <a:endParaRPr lang="nl-BE" sz="2400" b="1" kern="0" noProof="0" dirty="0">
              <a:solidFill>
                <a:srgbClr val="0070C0"/>
              </a:solidFill>
              <a:ea typeface="+mj-ea"/>
              <a:cs typeface="+mj-cs"/>
            </a:endParaRPr>
          </a:p>
          <a:p>
            <a:pPr marL="0" indent="0" algn="l">
              <a:buNone/>
              <a:defRPr/>
            </a:pPr>
            <a:endParaRPr lang="nl-BE" sz="2400" b="1" kern="0" noProof="0" dirty="0">
              <a:solidFill>
                <a:srgbClr val="0070C0"/>
              </a:solidFill>
              <a:ea typeface="+mj-ea"/>
              <a:cs typeface="+mj-cs"/>
            </a:endParaRPr>
          </a:p>
        </p:txBody>
      </p:sp>
      <p:sp>
        <p:nvSpPr>
          <p:cNvPr id="8" name="Espace réservé du texte 7">
            <a:extLst>
              <a:ext uri="{FF2B5EF4-FFF2-40B4-BE49-F238E27FC236}">
                <a16:creationId xmlns:a16="http://schemas.microsoft.com/office/drawing/2014/main" id="{B08723D2-26B3-4D43-AD91-E0B2B082D192}"/>
              </a:ext>
            </a:extLst>
          </p:cNvPr>
          <p:cNvSpPr>
            <a:spLocks noGrp="1"/>
          </p:cNvSpPr>
          <p:nvPr>
            <p:ph type="body" sz="quarter" idx="18"/>
          </p:nvPr>
        </p:nvSpPr>
        <p:spPr/>
        <p:txBody>
          <a:bodyPr/>
          <a:lstStyle/>
          <a:p>
            <a:r>
              <a:rPr lang="nl-BE" noProof="0" dirty="0"/>
              <a:t>2. Opstellen van het aankondigingssysteem</a:t>
            </a:r>
          </a:p>
        </p:txBody>
      </p:sp>
      <p:cxnSp>
        <p:nvCxnSpPr>
          <p:cNvPr id="9" name="Straight Arrow Connector 135">
            <a:extLst>
              <a:ext uri="{FF2B5EF4-FFF2-40B4-BE49-F238E27FC236}">
                <a16:creationId xmlns:a16="http://schemas.microsoft.com/office/drawing/2014/main" id="{9A035D79-FF77-47DA-84D7-40152353262E}"/>
              </a:ext>
            </a:extLst>
          </p:cNvPr>
          <p:cNvCxnSpPr>
            <a:cxnSpLocks noChangeShapeType="1"/>
          </p:cNvCxnSpPr>
          <p:nvPr/>
        </p:nvCxnSpPr>
        <p:spPr bwMode="auto">
          <a:xfrm flipH="1">
            <a:off x="1919288" y="1484313"/>
            <a:ext cx="0" cy="4679950"/>
          </a:xfrm>
          <a:prstGeom prst="straightConnector1">
            <a:avLst/>
          </a:prstGeom>
          <a:noFill/>
          <a:ln w="12700" algn="ctr">
            <a:solidFill>
              <a:schemeClr val="accent2"/>
            </a:solidFill>
            <a:prstDash val="dash"/>
            <a:round/>
            <a:headEnd/>
            <a:tailEnd type="arrow" w="med" len="med"/>
          </a:ln>
        </p:spPr>
      </p:cxnSp>
      <p:sp>
        <p:nvSpPr>
          <p:cNvPr id="11" name="Rounded Rectangle 122">
            <a:extLst>
              <a:ext uri="{FF2B5EF4-FFF2-40B4-BE49-F238E27FC236}">
                <a16:creationId xmlns:a16="http://schemas.microsoft.com/office/drawing/2014/main" id="{58423608-560A-4155-B6DE-57A852B141FF}"/>
              </a:ext>
            </a:extLst>
          </p:cNvPr>
          <p:cNvSpPr>
            <a:spLocks noChangeArrowheads="1"/>
          </p:cNvSpPr>
          <p:nvPr/>
        </p:nvSpPr>
        <p:spPr bwMode="auto">
          <a:xfrm>
            <a:off x="1524001" y="3644900"/>
            <a:ext cx="701675" cy="431800"/>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noProof="0" dirty="0">
                <a:latin typeface="Arial" panose="020B0604020202020204" pitchFamily="34" charset="0"/>
                <a:cs typeface="Arial" panose="020B0604020202020204" pitchFamily="34" charset="0"/>
              </a:rPr>
              <a:t>Briefing – Organisatie</a:t>
            </a:r>
          </a:p>
        </p:txBody>
      </p:sp>
      <p:sp>
        <p:nvSpPr>
          <p:cNvPr id="13" name="Rechthoekige toelichting 13">
            <a:extLst>
              <a:ext uri="{FF2B5EF4-FFF2-40B4-BE49-F238E27FC236}">
                <a16:creationId xmlns:a16="http://schemas.microsoft.com/office/drawing/2014/main" id="{4ADBE868-F849-46AE-B4EB-03E0C69ED76B}"/>
              </a:ext>
            </a:extLst>
          </p:cNvPr>
          <p:cNvSpPr/>
          <p:nvPr/>
        </p:nvSpPr>
        <p:spPr bwMode="auto">
          <a:xfrm>
            <a:off x="4367809" y="1087436"/>
            <a:ext cx="4320479" cy="2557464"/>
          </a:xfrm>
          <a:prstGeom prst="wedgeRectCallout">
            <a:avLst>
              <a:gd name="adj1" fmla="val -74808"/>
              <a:gd name="adj2" fmla="val 55138"/>
            </a:avLst>
          </a:prstGeom>
          <a:solidFill>
            <a:srgbClr val="00B0F0"/>
          </a:solidFill>
          <a:ln w="31750" algn="ctr">
            <a:noFill/>
            <a:round/>
            <a:headEnd/>
            <a:tailEnd/>
          </a:ln>
        </p:spPr>
        <p:txBody>
          <a:bodyPr wrap="none" anchor="ctr"/>
          <a:lstStyle/>
          <a:p>
            <a:pPr algn="ctr"/>
            <a:r>
              <a:rPr lang="nl-BE" sz="800" noProof="0" dirty="0">
                <a:solidFill>
                  <a:schemeClr val="bg1"/>
                </a:solidFill>
              </a:rPr>
              <a:t>HET GEBRUIKTE AANKONDIGINGSSYSTEEM IS …</a:t>
            </a:r>
          </a:p>
          <a:p>
            <a:pPr algn="ctr"/>
            <a:r>
              <a:rPr lang="nl-BE" sz="800" noProof="0" dirty="0">
                <a:solidFill>
                  <a:schemeClr val="bg1"/>
                </a:solidFill>
              </a:rPr>
              <a:t>DE VERANTWOORDELIJKE VOOR DE VEILIGHEID IS …</a:t>
            </a:r>
          </a:p>
          <a:p>
            <a:pPr algn="ctr"/>
            <a:r>
              <a:rPr lang="nl-BE" sz="800" noProof="0" dirty="0">
                <a:solidFill>
                  <a:schemeClr val="bg1"/>
                </a:solidFill>
              </a:rPr>
              <a:t>JULLIE WERKEN MET … PERSONEN</a:t>
            </a:r>
          </a:p>
          <a:p>
            <a:pPr algn="ctr"/>
            <a:endParaRPr lang="nl-BE" sz="800" noProof="0" dirty="0">
              <a:solidFill>
                <a:schemeClr val="bg1"/>
              </a:solidFill>
            </a:endParaRPr>
          </a:p>
          <a:p>
            <a:pPr algn="ctr"/>
            <a:r>
              <a:rPr lang="nl-BE" sz="800" noProof="0" dirty="0">
                <a:solidFill>
                  <a:schemeClr val="bg1"/>
                </a:solidFill>
              </a:rPr>
              <a:t>DE ATWS-AANKIONDIGINGSTIJD IS … SECONDEN</a:t>
            </a:r>
          </a:p>
          <a:p>
            <a:pPr algn="ctr"/>
            <a:r>
              <a:rPr lang="nl-BE" sz="800" noProof="0" dirty="0">
                <a:solidFill>
                  <a:schemeClr val="bg1"/>
                </a:solidFill>
              </a:rPr>
              <a:t>DE ATWS-AANKONDIGINGSAFSTAND IS … METER</a:t>
            </a:r>
          </a:p>
          <a:p>
            <a:pPr algn="ctr"/>
            <a:endParaRPr lang="nl-BE" sz="800" noProof="0" dirty="0">
              <a:solidFill>
                <a:schemeClr val="bg1"/>
              </a:solidFill>
            </a:endParaRPr>
          </a:p>
          <a:p>
            <a:pPr algn="ctr"/>
            <a:r>
              <a:rPr lang="nl-BE" sz="800" noProof="0" dirty="0">
                <a:solidFill>
                  <a:schemeClr val="bg1"/>
                </a:solidFill>
              </a:rPr>
              <a:t>DE WERKZONE IS ...</a:t>
            </a:r>
          </a:p>
          <a:p>
            <a:pPr algn="ctr"/>
            <a:r>
              <a:rPr lang="nl-BE" sz="800" noProof="0" dirty="0">
                <a:solidFill>
                  <a:schemeClr val="bg1"/>
                </a:solidFill>
              </a:rPr>
              <a:t>DE WEG OM DE WERKZONE TE BEREIKEN LIGT … EN GAAT LANGS …</a:t>
            </a:r>
          </a:p>
          <a:p>
            <a:pPr algn="ctr"/>
            <a:r>
              <a:rPr lang="nl-BE" sz="800" noProof="0" dirty="0">
                <a:solidFill>
                  <a:schemeClr val="bg1"/>
                </a:solidFill>
              </a:rPr>
              <a:t>DE WEG OM DE WERKZONE TE VERLATEN LIGT … EN GAAT LANGS …</a:t>
            </a:r>
          </a:p>
          <a:p>
            <a:pPr algn="ctr"/>
            <a:endParaRPr lang="nl-BE" sz="800" noProof="0" dirty="0">
              <a:solidFill>
                <a:schemeClr val="bg1"/>
              </a:solidFill>
            </a:endParaRPr>
          </a:p>
          <a:p>
            <a:pPr algn="ctr"/>
            <a:r>
              <a:rPr lang="nl-BE" sz="800" noProof="0" dirty="0">
                <a:solidFill>
                  <a:schemeClr val="bg1"/>
                </a:solidFill>
              </a:rPr>
              <a:t>HET UIT TE VOEREN WERK IS ...</a:t>
            </a:r>
          </a:p>
          <a:p>
            <a:pPr algn="ctr"/>
            <a:r>
              <a:rPr lang="nl-BE" sz="800" noProof="0" dirty="0">
                <a:solidFill>
                  <a:schemeClr val="bg1"/>
                </a:solidFill>
              </a:rPr>
              <a:t>DE WERKMETHODE IS …</a:t>
            </a:r>
          </a:p>
          <a:p>
            <a:pPr algn="ctr"/>
            <a:r>
              <a:rPr lang="nl-BE" sz="800" noProof="0" dirty="0">
                <a:solidFill>
                  <a:schemeClr val="bg1"/>
                </a:solidFill>
              </a:rPr>
              <a:t>DE WERKGERELATEERDE RISICO’S ZIJN …</a:t>
            </a:r>
          </a:p>
          <a:p>
            <a:pPr algn="ctr"/>
            <a:endParaRPr lang="nl-BE" sz="800" noProof="0" dirty="0">
              <a:solidFill>
                <a:schemeClr val="bg1"/>
              </a:solidFill>
            </a:endParaRPr>
          </a:p>
          <a:p>
            <a:pPr algn="ctr"/>
            <a:r>
              <a:rPr lang="nl-BE" sz="800" noProof="0" dirty="0">
                <a:solidFill>
                  <a:schemeClr val="bg1"/>
                </a:solidFill>
              </a:rPr>
              <a:t>BIJ EEN INCIDENT OF ONGEVAL, IS DE PROCEDURE ALS VOLGT …</a:t>
            </a:r>
          </a:p>
        </p:txBody>
      </p:sp>
      <p:sp>
        <p:nvSpPr>
          <p:cNvPr id="15" name="Rechthoekige toelichting 20">
            <a:extLst>
              <a:ext uri="{FF2B5EF4-FFF2-40B4-BE49-F238E27FC236}">
                <a16:creationId xmlns:a16="http://schemas.microsoft.com/office/drawing/2014/main" id="{E9DCEDCF-0BF4-451F-851A-5C041865F984}"/>
              </a:ext>
            </a:extLst>
          </p:cNvPr>
          <p:cNvSpPr>
            <a:spLocks noChangeArrowheads="1"/>
          </p:cNvSpPr>
          <p:nvPr/>
        </p:nvSpPr>
        <p:spPr bwMode="auto">
          <a:xfrm>
            <a:off x="8136503" y="4749492"/>
            <a:ext cx="720725" cy="287337"/>
          </a:xfrm>
          <a:prstGeom prst="wedgeRectCallout">
            <a:avLst>
              <a:gd name="adj1" fmla="val -106099"/>
              <a:gd name="adj2" fmla="val 141931"/>
            </a:avLst>
          </a:prstGeom>
          <a:solidFill>
            <a:srgbClr val="92D050"/>
          </a:solidFill>
          <a:ln w="31750" algn="ctr">
            <a:noFill/>
            <a:round/>
            <a:headEnd/>
            <a:tailEnd/>
          </a:ln>
        </p:spPr>
        <p:txBody>
          <a:bodyPr wrap="none" anchor="ctr"/>
          <a:lstStyle/>
          <a:p>
            <a:pPr algn="ctr"/>
            <a:r>
              <a:rPr lang="nl-BE" sz="1200" b="1" noProof="0" dirty="0">
                <a:solidFill>
                  <a:schemeClr val="bg1"/>
                </a:solidFill>
              </a:rPr>
              <a:t>OK!</a:t>
            </a:r>
          </a:p>
        </p:txBody>
      </p:sp>
      <p:sp>
        <p:nvSpPr>
          <p:cNvPr id="16" name="Rechthoekige toelichting 21">
            <a:extLst>
              <a:ext uri="{FF2B5EF4-FFF2-40B4-BE49-F238E27FC236}">
                <a16:creationId xmlns:a16="http://schemas.microsoft.com/office/drawing/2014/main" id="{54C49F01-A22D-447B-BA06-780C85DC4786}"/>
              </a:ext>
            </a:extLst>
          </p:cNvPr>
          <p:cNvSpPr>
            <a:spLocks noChangeArrowheads="1"/>
          </p:cNvSpPr>
          <p:nvPr/>
        </p:nvSpPr>
        <p:spPr bwMode="auto">
          <a:xfrm>
            <a:off x="9120583" y="4749492"/>
            <a:ext cx="719138" cy="287337"/>
          </a:xfrm>
          <a:prstGeom prst="wedgeRectCallout">
            <a:avLst>
              <a:gd name="adj1" fmla="val -36102"/>
              <a:gd name="adj2" fmla="val 151796"/>
            </a:avLst>
          </a:prstGeom>
          <a:solidFill>
            <a:srgbClr val="92D050"/>
          </a:solidFill>
          <a:ln w="31750" algn="ctr">
            <a:noFill/>
            <a:round/>
            <a:headEnd/>
            <a:tailEnd/>
          </a:ln>
        </p:spPr>
        <p:txBody>
          <a:bodyPr wrap="none" anchor="ctr"/>
          <a:lstStyle/>
          <a:p>
            <a:pPr algn="ctr"/>
            <a:r>
              <a:rPr lang="nl-BE" sz="1200" b="1" noProof="0" dirty="0">
                <a:solidFill>
                  <a:schemeClr val="bg1"/>
                </a:solidFill>
              </a:rPr>
              <a:t>OK!</a:t>
            </a:r>
          </a:p>
        </p:txBody>
      </p:sp>
      <p:sp>
        <p:nvSpPr>
          <p:cNvPr id="17" name="Rechthoekige toelichting 10">
            <a:extLst>
              <a:ext uri="{FF2B5EF4-FFF2-40B4-BE49-F238E27FC236}">
                <a16:creationId xmlns:a16="http://schemas.microsoft.com/office/drawing/2014/main" id="{DD12C8C0-D659-4F7D-9C3C-0BD623DFCA70}"/>
              </a:ext>
            </a:extLst>
          </p:cNvPr>
          <p:cNvSpPr/>
          <p:nvPr/>
        </p:nvSpPr>
        <p:spPr bwMode="auto">
          <a:xfrm>
            <a:off x="3647727" y="4271373"/>
            <a:ext cx="3888431" cy="648072"/>
          </a:xfrm>
          <a:prstGeom prst="wedgeRectCallout">
            <a:avLst>
              <a:gd name="adj1" fmla="val -56718"/>
              <a:gd name="adj2" fmla="val -131042"/>
            </a:avLst>
          </a:prstGeom>
          <a:solidFill>
            <a:srgbClr val="00B0F0"/>
          </a:solidFill>
          <a:ln w="31750" algn="ctr">
            <a:noFill/>
            <a:round/>
            <a:headEnd/>
            <a:tailEnd/>
          </a:ln>
        </p:spPr>
        <p:txBody>
          <a:bodyPr wrap="square" anchor="ctr"/>
          <a:lstStyle/>
          <a:p>
            <a:pPr algn="ctr"/>
            <a:r>
              <a:rPr lang="nl-BE" sz="800" noProof="0" dirty="0">
                <a:solidFill>
                  <a:schemeClr val="bg1"/>
                </a:solidFill>
              </a:rPr>
              <a:t>JULLIE MOETEN </a:t>
            </a:r>
            <a:r>
              <a:rPr lang="nl-BE" sz="800" b="1" noProof="0" dirty="0">
                <a:solidFill>
                  <a:srgbClr val="FF0000"/>
                </a:solidFill>
              </a:rPr>
              <a:t>DE ACTIVITEITEN* STOPZETTEN … </a:t>
            </a:r>
            <a:br>
              <a:rPr lang="nl-BE" sz="800" b="1" noProof="0" dirty="0">
                <a:solidFill>
                  <a:srgbClr val="FF0000"/>
                </a:solidFill>
              </a:rPr>
            </a:br>
            <a:r>
              <a:rPr lang="nl-BE" sz="800" b="1" noProof="0" dirty="0">
                <a:solidFill>
                  <a:srgbClr val="FF0000"/>
                </a:solidFill>
              </a:rPr>
              <a:t>ZODRA JULLIE HET ALARM HOREN en HET LICHTSIGNAAL WAARNEMEN</a:t>
            </a:r>
            <a:endParaRPr lang="nl-BE" sz="800" noProof="0" dirty="0">
              <a:solidFill>
                <a:schemeClr val="bg1"/>
              </a:solidFill>
            </a:endParaRPr>
          </a:p>
        </p:txBody>
      </p:sp>
      <p:pic>
        <p:nvPicPr>
          <p:cNvPr id="19" name="Picture 16">
            <a:extLst>
              <a:ext uri="{FF2B5EF4-FFF2-40B4-BE49-F238E27FC236}">
                <a16:creationId xmlns:a16="http://schemas.microsoft.com/office/drawing/2014/main" id="{1372A9A6-EEA2-46EC-BFF3-96DFD6453B20}"/>
              </a:ext>
            </a:extLst>
          </p:cNvPr>
          <p:cNvPicPr>
            <a:picLocks noChangeAspect="1"/>
          </p:cNvPicPr>
          <p:nvPr/>
        </p:nvPicPr>
        <p:blipFill>
          <a:blip r:embed="rId2"/>
          <a:stretch>
            <a:fillRect/>
          </a:stretch>
        </p:blipFill>
        <p:spPr>
          <a:xfrm>
            <a:off x="8400256" y="5373216"/>
            <a:ext cx="1505843" cy="1121761"/>
          </a:xfrm>
          <a:prstGeom prst="rect">
            <a:avLst/>
          </a:prstGeom>
        </p:spPr>
      </p:pic>
      <p:pic>
        <p:nvPicPr>
          <p:cNvPr id="20" name="Picture 1">
            <a:extLst>
              <a:ext uri="{FF2B5EF4-FFF2-40B4-BE49-F238E27FC236}">
                <a16:creationId xmlns:a16="http://schemas.microsoft.com/office/drawing/2014/main" id="{3AF425F4-5E1F-4CAA-B932-580392B87620}"/>
              </a:ext>
            </a:extLst>
          </p:cNvPr>
          <p:cNvPicPr>
            <a:picLocks noChangeAspect="1"/>
          </p:cNvPicPr>
          <p:nvPr/>
        </p:nvPicPr>
        <p:blipFill>
          <a:blip r:embed="rId3"/>
          <a:stretch>
            <a:fillRect/>
          </a:stretch>
        </p:blipFill>
        <p:spPr>
          <a:xfrm>
            <a:off x="6521041" y="5373216"/>
            <a:ext cx="1499746" cy="1274174"/>
          </a:xfrm>
          <a:prstGeom prst="rect">
            <a:avLst/>
          </a:prstGeom>
        </p:spPr>
      </p:pic>
      <p:sp>
        <p:nvSpPr>
          <p:cNvPr id="21" name="TextBox 2">
            <a:extLst>
              <a:ext uri="{FF2B5EF4-FFF2-40B4-BE49-F238E27FC236}">
                <a16:creationId xmlns:a16="http://schemas.microsoft.com/office/drawing/2014/main" id="{8DF4C9B0-7737-4348-AF2A-3B69A1EDEB8A}"/>
              </a:ext>
            </a:extLst>
          </p:cNvPr>
          <p:cNvSpPr txBox="1"/>
          <p:nvPr/>
        </p:nvSpPr>
        <p:spPr>
          <a:xfrm>
            <a:off x="2109646" y="5971757"/>
            <a:ext cx="4176141" cy="523220"/>
          </a:xfrm>
          <a:prstGeom prst="rect">
            <a:avLst/>
          </a:prstGeom>
          <a:noFill/>
        </p:spPr>
        <p:txBody>
          <a:bodyPr wrap="square" rtlCol="0">
            <a:spAutoFit/>
          </a:bodyPr>
          <a:lstStyle/>
          <a:p>
            <a:pPr marL="88900" indent="-88900"/>
            <a:r>
              <a:rPr lang="nl-BE" sz="1400" noProof="0" dirty="0">
                <a:latin typeface="+mn-lt"/>
              </a:rPr>
              <a:t>* Activiteiten die een risico op indringing met zich kunnen meebrengen,</a:t>
            </a:r>
          </a:p>
        </p:txBody>
      </p:sp>
      <p:pic>
        <p:nvPicPr>
          <p:cNvPr id="2" name="Picture 3">
            <a:extLst>
              <a:ext uri="{FF2B5EF4-FFF2-40B4-BE49-F238E27FC236}">
                <a16:creationId xmlns:a16="http://schemas.microsoft.com/office/drawing/2014/main" id="{27FE26B3-86EF-1308-A8B8-E59EBAE522B8}"/>
              </a:ext>
            </a:extLst>
          </p:cNvPr>
          <p:cNvPicPr>
            <a:picLocks noChangeAspect="1"/>
          </p:cNvPicPr>
          <p:nvPr/>
        </p:nvPicPr>
        <p:blipFill rotWithShape="1">
          <a:blip r:embed="rId4">
            <a:extLst>
              <a:ext uri="{28A0092B-C50C-407E-A947-70E740481C1C}">
                <a14:useLocalDpi xmlns:a14="http://schemas.microsoft.com/office/drawing/2010/main" val="0"/>
              </a:ext>
            </a:extLst>
          </a:blip>
          <a:srcRect b="28192"/>
          <a:stretch/>
        </p:blipFill>
        <p:spPr>
          <a:xfrm>
            <a:off x="2250483" y="3644900"/>
            <a:ext cx="1015178" cy="987644"/>
          </a:xfrm>
          <a:prstGeom prst="rect">
            <a:avLst/>
          </a:prstGeom>
        </p:spPr>
      </p:pic>
      <p:sp>
        <p:nvSpPr>
          <p:cNvPr id="3" name="Rechthoek 41">
            <a:extLst>
              <a:ext uri="{FF2B5EF4-FFF2-40B4-BE49-F238E27FC236}">
                <a16:creationId xmlns:a16="http://schemas.microsoft.com/office/drawing/2014/main" id="{7EDB9F2A-FEAB-5836-E20D-EEE19A0222ED}"/>
              </a:ext>
            </a:extLst>
          </p:cNvPr>
          <p:cNvSpPr>
            <a:spLocks noChangeArrowheads="1"/>
          </p:cNvSpPr>
          <p:nvPr/>
        </p:nvSpPr>
        <p:spPr bwMode="auto">
          <a:xfrm>
            <a:off x="2210709" y="4700010"/>
            <a:ext cx="999217" cy="227760"/>
          </a:xfrm>
          <a:prstGeom prst="rect">
            <a:avLst/>
          </a:prstGeom>
          <a:solidFill>
            <a:srgbClr val="A6A6A6"/>
          </a:solidFill>
          <a:ln w="31750" algn="ctr">
            <a:noFill/>
            <a:round/>
            <a:headEnd/>
            <a:tailEnd/>
          </a:ln>
        </p:spPr>
        <p:txBody>
          <a:bodyPr wrap="none" anchor="ctr"/>
          <a:lstStyle/>
          <a:p>
            <a:pPr algn="ctr"/>
            <a:r>
              <a:rPr lang="nl-BE" sz="600" b="1" noProof="0" dirty="0">
                <a:solidFill>
                  <a:schemeClr val="bg1"/>
                </a:solidFill>
              </a:rPr>
              <a:t>LEIDER VAN HET WERK – </a:t>
            </a:r>
          </a:p>
          <a:p>
            <a:pPr algn="ctr"/>
            <a:r>
              <a:rPr lang="nl-BE" sz="600" b="1" noProof="0" dirty="0">
                <a:solidFill>
                  <a:schemeClr val="bg1"/>
                </a:solidFill>
              </a:rPr>
              <a:t>VV AANNEMER</a:t>
            </a:r>
          </a:p>
        </p:txBody>
      </p:sp>
      <p:sp>
        <p:nvSpPr>
          <p:cNvPr id="4" name="TextBox 370">
            <a:extLst>
              <a:ext uri="{FF2B5EF4-FFF2-40B4-BE49-F238E27FC236}">
                <a16:creationId xmlns:a16="http://schemas.microsoft.com/office/drawing/2014/main" id="{60D1040B-751B-06DC-C1BE-6DE6EB18C6C8}"/>
              </a:ext>
            </a:extLst>
          </p:cNvPr>
          <p:cNvSpPr txBox="1">
            <a:spLocks noChangeArrowheads="1"/>
          </p:cNvSpPr>
          <p:nvPr/>
        </p:nvSpPr>
        <p:spPr bwMode="auto">
          <a:xfrm>
            <a:off x="1559496" y="5877272"/>
            <a:ext cx="360363" cy="276225"/>
          </a:xfrm>
          <a:prstGeom prst="rect">
            <a:avLst/>
          </a:prstGeom>
          <a:noFill/>
          <a:ln w="9525">
            <a:noFill/>
            <a:miter lim="800000"/>
            <a:headEnd/>
            <a:tailEnd/>
          </a:ln>
        </p:spPr>
        <p:txBody>
          <a:bodyPr>
            <a:spAutoFit/>
          </a:bodyPr>
          <a:lstStyle/>
          <a:p>
            <a:pPr algn="ctr"/>
            <a:r>
              <a:rPr lang="nl-BE" sz="1200" b="1" noProof="0" dirty="0">
                <a:solidFill>
                  <a:srgbClr val="0070C0"/>
                </a:solidFill>
              </a:rPr>
              <a:t>t</a:t>
            </a:r>
          </a:p>
        </p:txBody>
      </p:sp>
    </p:spTree>
    <p:extLst>
      <p:ext uri="{BB962C8B-B14F-4D97-AF65-F5344CB8AC3E}">
        <p14:creationId xmlns:p14="http://schemas.microsoft.com/office/powerpoint/2010/main" val="3512922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614904" y="4430987"/>
            <a:ext cx="8064500" cy="506413"/>
          </a:xfrm>
          <a:prstGeom prst="rect">
            <a:avLst/>
          </a:prstGeom>
          <a:noFill/>
          <a:ln w="9525">
            <a:noFill/>
            <a:miter lim="800000"/>
            <a:headEnd/>
            <a:tailEnd/>
          </a:ln>
          <a:effectLst/>
        </p:spPr>
        <p:txBody>
          <a:bodyPr lIns="0" tIns="0" rIns="0" bIns="0"/>
          <a:lstStyle/>
          <a:p>
            <a:pPr algn="l">
              <a:defRPr/>
            </a:pPr>
            <a:endParaRPr lang="nl-BE" sz="2000" b="1" kern="0" noProof="0" dirty="0">
              <a:solidFill>
                <a:srgbClr val="0070C0"/>
              </a:solidFill>
              <a:latin typeface="+mj-lt"/>
              <a:ea typeface="+mj-ea"/>
              <a:cs typeface="+mj-cs"/>
            </a:endParaRPr>
          </a:p>
        </p:txBody>
      </p:sp>
      <p:sp>
        <p:nvSpPr>
          <p:cNvPr id="23" name="Rectangle 22"/>
          <p:cNvSpPr/>
          <p:nvPr/>
        </p:nvSpPr>
        <p:spPr bwMode="auto">
          <a:xfrm>
            <a:off x="8341806" y="1268760"/>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Uitwisseling van informatie </a:t>
            </a:r>
            <a:br>
              <a:rPr lang="nl-BE" sz="1200" b="1" noProof="0" dirty="0">
                <a:latin typeface="+mn-lt"/>
              </a:rPr>
            </a:br>
            <a:r>
              <a:rPr lang="nl-BE" sz="1200" b="1" noProof="0" dirty="0">
                <a:latin typeface="+mn-lt"/>
              </a:rPr>
              <a:t>vóór aanvang van de werken</a:t>
            </a:r>
          </a:p>
        </p:txBody>
      </p:sp>
      <p:sp>
        <p:nvSpPr>
          <p:cNvPr id="27" name="Rectangle 26"/>
          <p:cNvSpPr/>
          <p:nvPr/>
        </p:nvSpPr>
        <p:spPr bwMode="auto">
          <a:xfrm>
            <a:off x="5926531" y="1268759"/>
            <a:ext cx="2121664"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Basisberekeningen</a:t>
            </a:r>
          </a:p>
          <a:p>
            <a:pPr algn="ctr"/>
            <a:r>
              <a:rPr lang="nl-BE" sz="1200" b="1" noProof="0" dirty="0">
                <a:latin typeface="+mn-lt"/>
              </a:rPr>
              <a:t>Theoretische studie</a:t>
            </a:r>
          </a:p>
        </p:txBody>
      </p:sp>
      <p:sp>
        <p:nvSpPr>
          <p:cNvPr id="37" name="Ovaal 21"/>
          <p:cNvSpPr/>
          <p:nvPr/>
        </p:nvSpPr>
        <p:spPr bwMode="auto">
          <a:xfrm>
            <a:off x="5763356" y="117692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38" name="Ovaal 22"/>
          <p:cNvSpPr/>
          <p:nvPr/>
        </p:nvSpPr>
        <p:spPr bwMode="auto">
          <a:xfrm>
            <a:off x="8197790" y="1135309"/>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2</a:t>
            </a:r>
          </a:p>
        </p:txBody>
      </p:sp>
      <p:sp>
        <p:nvSpPr>
          <p:cNvPr id="44" name="Rectangle 43"/>
          <p:cNvSpPr/>
          <p:nvPr/>
        </p:nvSpPr>
        <p:spPr bwMode="auto">
          <a:xfrm>
            <a:off x="8341806" y="255378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Briefing van het personeel</a:t>
            </a:r>
          </a:p>
        </p:txBody>
      </p:sp>
      <p:sp>
        <p:nvSpPr>
          <p:cNvPr id="45" name="Ovaal 22"/>
          <p:cNvSpPr/>
          <p:nvPr/>
        </p:nvSpPr>
        <p:spPr bwMode="auto">
          <a:xfrm>
            <a:off x="8197790" y="2420888"/>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3</a:t>
            </a:r>
          </a:p>
        </p:txBody>
      </p:sp>
      <p:sp>
        <p:nvSpPr>
          <p:cNvPr id="48" name="Rectangle 47"/>
          <p:cNvSpPr/>
          <p:nvPr/>
        </p:nvSpPr>
        <p:spPr bwMode="auto">
          <a:xfrm>
            <a:off x="8341806" y="3838814"/>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Controle van het systeem</a:t>
            </a:r>
          </a:p>
        </p:txBody>
      </p:sp>
      <p:sp>
        <p:nvSpPr>
          <p:cNvPr id="49" name="Ovaal 22"/>
          <p:cNvSpPr/>
          <p:nvPr/>
        </p:nvSpPr>
        <p:spPr bwMode="auto">
          <a:xfrm>
            <a:off x="8197790" y="3725473"/>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4</a:t>
            </a:r>
          </a:p>
        </p:txBody>
      </p:sp>
      <p:sp>
        <p:nvSpPr>
          <p:cNvPr id="51" name="Rectangle 50"/>
          <p:cNvSpPr/>
          <p:nvPr/>
        </p:nvSpPr>
        <p:spPr bwMode="auto">
          <a:xfrm>
            <a:off x="8341806" y="51238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Plaatsing van het systeem</a:t>
            </a:r>
          </a:p>
        </p:txBody>
      </p:sp>
      <p:sp>
        <p:nvSpPr>
          <p:cNvPr id="52" name="Ovaal 22"/>
          <p:cNvSpPr/>
          <p:nvPr/>
        </p:nvSpPr>
        <p:spPr bwMode="auto">
          <a:xfrm>
            <a:off x="819779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5</a:t>
            </a:r>
          </a:p>
        </p:txBody>
      </p:sp>
      <p:sp>
        <p:nvSpPr>
          <p:cNvPr id="29" name="Rectangle 28"/>
          <p:cNvSpPr/>
          <p:nvPr/>
        </p:nvSpPr>
        <p:spPr bwMode="auto">
          <a:xfrm>
            <a:off x="5926531"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Opstart van het systeem</a:t>
            </a:r>
          </a:p>
        </p:txBody>
      </p:sp>
      <p:sp>
        <p:nvSpPr>
          <p:cNvPr id="30" name="Ovaal 22"/>
          <p:cNvSpPr/>
          <p:nvPr/>
        </p:nvSpPr>
        <p:spPr bwMode="auto">
          <a:xfrm>
            <a:off x="5763356"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6</a:t>
            </a:r>
          </a:p>
        </p:txBody>
      </p:sp>
      <p:sp>
        <p:nvSpPr>
          <p:cNvPr id="31" name="Rectangle 30"/>
          <p:cNvSpPr/>
          <p:nvPr/>
        </p:nvSpPr>
        <p:spPr bwMode="auto">
          <a:xfrm>
            <a:off x="3511257"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Voorafgaandelijke test</a:t>
            </a:r>
          </a:p>
        </p:txBody>
      </p:sp>
      <p:sp>
        <p:nvSpPr>
          <p:cNvPr id="53" name="Ovaal 22"/>
          <p:cNvSpPr/>
          <p:nvPr/>
        </p:nvSpPr>
        <p:spPr bwMode="auto">
          <a:xfrm>
            <a:off x="3367241"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sp>
        <p:nvSpPr>
          <p:cNvPr id="33" name="Draaiende pijl 15"/>
          <p:cNvSpPr/>
          <p:nvPr/>
        </p:nvSpPr>
        <p:spPr bwMode="auto">
          <a:xfrm rot="1987104">
            <a:off x="5567789"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latin typeface="+mn-lt"/>
            </a:endParaRPr>
          </a:p>
        </p:txBody>
      </p:sp>
      <p:grpSp>
        <p:nvGrpSpPr>
          <p:cNvPr id="2" name="Group 1"/>
          <p:cNvGrpSpPr/>
          <p:nvPr/>
        </p:nvGrpSpPr>
        <p:grpSpPr>
          <a:xfrm>
            <a:off x="4711050"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latin typeface="+mn-lt"/>
              </a:endParaRPr>
            </a:p>
          </p:txBody>
        </p:sp>
        <p:sp>
          <p:nvSpPr>
            <p:cNvPr id="35" name="Ovaal 14"/>
            <p:cNvSpPr/>
            <p:nvPr/>
          </p:nvSpPr>
          <p:spPr bwMode="auto">
            <a:xfrm>
              <a:off x="3663709" y="264472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1</a:t>
              </a:r>
            </a:p>
          </p:txBody>
        </p:sp>
        <p:sp>
          <p:nvSpPr>
            <p:cNvPr id="36" name="Ovaal 18"/>
            <p:cNvSpPr/>
            <p:nvPr/>
          </p:nvSpPr>
          <p:spPr bwMode="auto">
            <a:xfrm>
              <a:off x="4283784" y="2809867"/>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2</a:t>
              </a:r>
            </a:p>
          </p:txBody>
        </p:sp>
        <p:sp>
          <p:nvSpPr>
            <p:cNvPr id="41" name="Ovaal 18"/>
            <p:cNvSpPr/>
            <p:nvPr/>
          </p:nvSpPr>
          <p:spPr bwMode="auto">
            <a:xfrm>
              <a:off x="4644269" y="3322885"/>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3</a:t>
              </a: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5</a:t>
              </a: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4</a:t>
              </a:r>
            </a:p>
          </p:txBody>
        </p:sp>
        <p:sp>
          <p:nvSpPr>
            <p:cNvPr id="50" name="Ovaal 18"/>
            <p:cNvSpPr/>
            <p:nvPr/>
          </p:nvSpPr>
          <p:spPr bwMode="auto">
            <a:xfrm>
              <a:off x="3635895"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6</a:t>
              </a: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7</a:t>
              </a:r>
            </a:p>
          </p:txBody>
        </p:sp>
      </p:gr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8192"/>
          <a:stretch/>
        </p:blipFill>
        <p:spPr>
          <a:xfrm>
            <a:off x="6005970" y="2866210"/>
            <a:ext cx="1015178" cy="987644"/>
          </a:xfrm>
          <a:prstGeom prst="rect">
            <a:avLst/>
          </a:prstGeom>
        </p:spPr>
      </p:pic>
      <p:sp>
        <p:nvSpPr>
          <p:cNvPr id="39" name="Wolkvormige toelichting 17"/>
          <p:cNvSpPr/>
          <p:nvPr/>
        </p:nvSpPr>
        <p:spPr bwMode="auto">
          <a:xfrm>
            <a:off x="2902639" y="1915957"/>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34" name="TextBox 33"/>
          <p:cNvSpPr txBox="1"/>
          <p:nvPr/>
        </p:nvSpPr>
        <p:spPr>
          <a:xfrm>
            <a:off x="3492822" y="1995569"/>
            <a:ext cx="1584176" cy="954107"/>
          </a:xfrm>
          <a:prstGeom prst="rect">
            <a:avLst/>
          </a:prstGeom>
          <a:noFill/>
        </p:spPr>
        <p:txBody>
          <a:bodyPr wrap="square" rtlCol="0">
            <a:spAutoFit/>
          </a:bodyPr>
          <a:lstStyle/>
          <a:p>
            <a:r>
              <a:rPr lang="nl-BE" sz="1400" b="1" noProof="0" dirty="0">
                <a:solidFill>
                  <a:srgbClr val="005DA4"/>
                </a:solidFill>
                <a:latin typeface="+mn-lt"/>
              </a:rPr>
              <a:t>Een aankondigings-systeem opzetten; </a:t>
            </a:r>
          </a:p>
          <a:p>
            <a:r>
              <a:rPr lang="nl-BE" sz="1400" b="1" noProof="0" dirty="0">
                <a:solidFill>
                  <a:srgbClr val="005DA4"/>
                </a:solidFill>
                <a:latin typeface="+mn-lt"/>
              </a:rPr>
              <a:t>hoe doe je dat? </a:t>
            </a:r>
          </a:p>
        </p:txBody>
      </p:sp>
      <p:sp>
        <p:nvSpPr>
          <p:cNvPr id="42" name="Text Placeholder 2">
            <a:extLst>
              <a:ext uri="{FF2B5EF4-FFF2-40B4-BE49-F238E27FC236}">
                <a16:creationId xmlns:a16="http://schemas.microsoft.com/office/drawing/2014/main" id="{E517A196-FF3D-4A72-9546-293691D4BB94}"/>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Hoe ga je te werk?</a:t>
            </a:r>
          </a:p>
        </p:txBody>
      </p:sp>
      <p:sp>
        <p:nvSpPr>
          <p:cNvPr id="10" name="Espace réservé du texte 9">
            <a:extLst>
              <a:ext uri="{FF2B5EF4-FFF2-40B4-BE49-F238E27FC236}">
                <a16:creationId xmlns:a16="http://schemas.microsoft.com/office/drawing/2014/main" id="{61F69D76-29C1-4136-8DF3-30B4C99DC50B}"/>
              </a:ext>
            </a:extLst>
          </p:cNvPr>
          <p:cNvSpPr>
            <a:spLocks noGrp="1"/>
          </p:cNvSpPr>
          <p:nvPr>
            <p:ph type="body" sz="quarter" idx="18"/>
          </p:nvPr>
        </p:nvSpPr>
        <p:spPr/>
        <p:txBody>
          <a:bodyPr/>
          <a:lstStyle/>
          <a:p>
            <a:r>
              <a:rPr lang="nl-BE" noProof="0" dirty="0"/>
              <a:t>2. Opstellen van het aankondigingssysteem</a:t>
            </a:r>
          </a:p>
        </p:txBody>
      </p:sp>
      <p:pic>
        <p:nvPicPr>
          <p:cNvPr id="9" name="Afbeelding 8">
            <a:extLst>
              <a:ext uri="{FF2B5EF4-FFF2-40B4-BE49-F238E27FC236}">
                <a16:creationId xmlns:a16="http://schemas.microsoft.com/office/drawing/2014/main" id="{8349DBA3-85AC-984F-F9D5-0BF614F1EE78}"/>
              </a:ext>
            </a:extLst>
          </p:cNvPr>
          <p:cNvPicPr>
            <a:picLocks noChangeAspect="1"/>
          </p:cNvPicPr>
          <p:nvPr/>
        </p:nvPicPr>
        <p:blipFill>
          <a:blip r:embed="rId3"/>
          <a:stretch>
            <a:fillRect/>
          </a:stretch>
        </p:blipFill>
        <p:spPr>
          <a:xfrm>
            <a:off x="4906610" y="2911806"/>
            <a:ext cx="890886" cy="1309423"/>
          </a:xfrm>
          <a:prstGeom prst="rect">
            <a:avLst/>
          </a:prstGeom>
        </p:spPr>
      </p:pic>
      <p:sp>
        <p:nvSpPr>
          <p:cNvPr id="11" name="Rechthoek 41">
            <a:extLst>
              <a:ext uri="{FF2B5EF4-FFF2-40B4-BE49-F238E27FC236}">
                <a16:creationId xmlns:a16="http://schemas.microsoft.com/office/drawing/2014/main" id="{1637A775-CEBF-9598-6BF6-5D787042D876}"/>
              </a:ext>
            </a:extLst>
          </p:cNvPr>
          <p:cNvSpPr>
            <a:spLocks noChangeArrowheads="1"/>
          </p:cNvSpPr>
          <p:nvPr/>
        </p:nvSpPr>
        <p:spPr bwMode="auto">
          <a:xfrm>
            <a:off x="5966196" y="3921320"/>
            <a:ext cx="999217" cy="227760"/>
          </a:xfrm>
          <a:prstGeom prst="rect">
            <a:avLst/>
          </a:prstGeom>
          <a:solidFill>
            <a:srgbClr val="A6A6A6"/>
          </a:solidFill>
          <a:ln w="31750" algn="ctr">
            <a:noFill/>
            <a:round/>
            <a:headEnd/>
            <a:tailEnd/>
          </a:ln>
        </p:spPr>
        <p:txBody>
          <a:bodyPr wrap="none" anchor="ctr"/>
          <a:lstStyle/>
          <a:p>
            <a:pPr algn="ctr"/>
            <a:r>
              <a:rPr lang="nl-BE" sz="600" b="1" noProof="0" dirty="0">
                <a:solidFill>
                  <a:schemeClr val="bg1"/>
                </a:solidFill>
              </a:rPr>
              <a:t>LEIDER VAN HET WERK – </a:t>
            </a:r>
          </a:p>
          <a:p>
            <a:pPr algn="ctr"/>
            <a:r>
              <a:rPr lang="nl-BE" sz="600" b="1" noProof="0" dirty="0">
                <a:solidFill>
                  <a:schemeClr val="bg1"/>
                </a:solidFill>
              </a:rPr>
              <a:t>VV AANNEMER</a:t>
            </a:r>
          </a:p>
        </p:txBody>
      </p:sp>
      <p:pic>
        <p:nvPicPr>
          <p:cNvPr id="3" name="Picture 11" descr="D:\Documents And Settings\GQR7802\Local Settings\Temporary Internet Files\Content.IE5\HNYX0581\MC900441310[1].png">
            <a:extLst>
              <a:ext uri="{FF2B5EF4-FFF2-40B4-BE49-F238E27FC236}">
                <a16:creationId xmlns:a16="http://schemas.microsoft.com/office/drawing/2014/main" id="{AB25C8FB-BA0B-6FB2-EA70-1516E2FB3233}"/>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07572" y="1061742"/>
            <a:ext cx="519343" cy="423042"/>
          </a:xfrm>
          <a:prstGeom prst="rect">
            <a:avLst/>
          </a:prstGeom>
          <a:noFill/>
          <a:ln w="9525">
            <a:noFill/>
            <a:miter lim="800000"/>
            <a:headEnd/>
            <a:tailEnd/>
          </a:ln>
        </p:spPr>
      </p:pic>
      <p:pic>
        <p:nvPicPr>
          <p:cNvPr id="5" name="Picture 11" descr="D:\Documents And Settings\GQR7802\Local Settings\Temporary Internet Files\Content.IE5\HNYX0581\MC900441310[1].png">
            <a:extLst>
              <a:ext uri="{FF2B5EF4-FFF2-40B4-BE49-F238E27FC236}">
                <a16:creationId xmlns:a16="http://schemas.microsoft.com/office/drawing/2014/main" id="{462D3946-B7C7-D691-ADB1-07982137B1C9}"/>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545209" y="1055044"/>
            <a:ext cx="519343" cy="423042"/>
          </a:xfrm>
          <a:prstGeom prst="rect">
            <a:avLst/>
          </a:prstGeom>
          <a:noFill/>
          <a:ln w="9525">
            <a:noFill/>
            <a:miter lim="800000"/>
            <a:headEnd/>
            <a:tailEnd/>
          </a:ln>
        </p:spPr>
      </p:pic>
      <p:pic>
        <p:nvPicPr>
          <p:cNvPr id="6" name="Picture 11" descr="D:\Documents And Settings\GQR7802\Local Settings\Temporary Internet Files\Content.IE5\HNYX0581\MC900441310[1].png">
            <a:extLst>
              <a:ext uri="{FF2B5EF4-FFF2-40B4-BE49-F238E27FC236}">
                <a16:creationId xmlns:a16="http://schemas.microsoft.com/office/drawing/2014/main" id="{890C9B61-93F8-D29B-B3C4-053AB8E792B3}"/>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545208" y="2353383"/>
            <a:ext cx="519343" cy="423042"/>
          </a:xfrm>
          <a:prstGeom prst="rect">
            <a:avLst/>
          </a:prstGeom>
          <a:noFill/>
          <a:ln w="9525">
            <a:noFill/>
            <a:miter lim="800000"/>
            <a:headEnd/>
            <a:tailEnd/>
          </a:ln>
        </p:spPr>
      </p:pic>
      <p:sp>
        <p:nvSpPr>
          <p:cNvPr id="8" name="Rectangle 30">
            <a:extLst>
              <a:ext uri="{FF2B5EF4-FFF2-40B4-BE49-F238E27FC236}">
                <a16:creationId xmlns:a16="http://schemas.microsoft.com/office/drawing/2014/main" id="{30A10AF0-9915-ABB6-31A1-FC2A1B020C69}"/>
              </a:ext>
            </a:extLst>
          </p:cNvPr>
          <p:cNvSpPr/>
          <p:nvPr/>
        </p:nvSpPr>
        <p:spPr bwMode="auto">
          <a:xfrm>
            <a:off x="1099381" y="5117420"/>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Opstart van de werken</a:t>
            </a:r>
          </a:p>
        </p:txBody>
      </p:sp>
      <p:sp>
        <p:nvSpPr>
          <p:cNvPr id="12" name="Ovaal 22">
            <a:extLst>
              <a:ext uri="{FF2B5EF4-FFF2-40B4-BE49-F238E27FC236}">
                <a16:creationId xmlns:a16="http://schemas.microsoft.com/office/drawing/2014/main" id="{096AE3AF-F486-0B21-EBCB-E476C44542E2}"/>
              </a:ext>
            </a:extLst>
          </p:cNvPr>
          <p:cNvSpPr/>
          <p:nvPr/>
        </p:nvSpPr>
        <p:spPr bwMode="auto">
          <a:xfrm>
            <a:off x="955365" y="49967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8</a:t>
            </a:r>
          </a:p>
        </p:txBody>
      </p:sp>
      <p:sp>
        <p:nvSpPr>
          <p:cNvPr id="13" name="Ovaal 22">
            <a:extLst>
              <a:ext uri="{FF2B5EF4-FFF2-40B4-BE49-F238E27FC236}">
                <a16:creationId xmlns:a16="http://schemas.microsoft.com/office/drawing/2014/main" id="{CE9DE22F-0156-53AC-6276-FA37706DD733}"/>
              </a:ext>
            </a:extLst>
          </p:cNvPr>
          <p:cNvSpPr/>
          <p:nvPr/>
        </p:nvSpPr>
        <p:spPr bwMode="auto">
          <a:xfrm>
            <a:off x="5087888" y="427909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8</a:t>
            </a:r>
          </a:p>
        </p:txBody>
      </p:sp>
    </p:spTree>
    <p:extLst>
      <p:ext uri="{BB962C8B-B14F-4D97-AF65-F5344CB8AC3E}">
        <p14:creationId xmlns:p14="http://schemas.microsoft.com/office/powerpoint/2010/main" val="3776946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D1893CD0-8DD1-4860-A6B8-FC057EB74082}"/>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4. Controle van het systeem</a:t>
            </a:r>
          </a:p>
          <a:p>
            <a:pPr marL="0" indent="0" algn="l">
              <a:buNone/>
              <a:defRPr/>
            </a:pPr>
            <a:endParaRPr lang="nl-BE" sz="2400" b="1" kern="0" noProof="0" dirty="0">
              <a:solidFill>
                <a:srgbClr val="0070C0"/>
              </a:solidFill>
              <a:ea typeface="+mj-ea"/>
              <a:cs typeface="+mj-cs"/>
            </a:endParaRPr>
          </a:p>
          <a:p>
            <a:pPr marL="0" indent="0" algn="l">
              <a:buNone/>
              <a:defRPr/>
            </a:pPr>
            <a:endParaRPr lang="nl-BE" sz="2400" b="1" kern="0" noProof="0" dirty="0">
              <a:solidFill>
                <a:srgbClr val="0070C0"/>
              </a:solidFill>
              <a:ea typeface="+mj-ea"/>
              <a:cs typeface="+mj-cs"/>
            </a:endParaRPr>
          </a:p>
        </p:txBody>
      </p:sp>
      <p:sp>
        <p:nvSpPr>
          <p:cNvPr id="8" name="Espace réservé du texte 7">
            <a:extLst>
              <a:ext uri="{FF2B5EF4-FFF2-40B4-BE49-F238E27FC236}">
                <a16:creationId xmlns:a16="http://schemas.microsoft.com/office/drawing/2014/main" id="{B08723D2-26B3-4D43-AD91-E0B2B082D192}"/>
              </a:ext>
            </a:extLst>
          </p:cNvPr>
          <p:cNvSpPr>
            <a:spLocks noGrp="1"/>
          </p:cNvSpPr>
          <p:nvPr>
            <p:ph type="body" sz="quarter" idx="18"/>
          </p:nvPr>
        </p:nvSpPr>
        <p:spPr/>
        <p:txBody>
          <a:bodyPr/>
          <a:lstStyle/>
          <a:p>
            <a:r>
              <a:rPr lang="nl-BE" noProof="0" dirty="0"/>
              <a:t>2. Opstellen van het aankondigingssysteem</a:t>
            </a:r>
          </a:p>
        </p:txBody>
      </p:sp>
      <p:sp>
        <p:nvSpPr>
          <p:cNvPr id="4" name="Rounded Rectangle 14">
            <a:extLst>
              <a:ext uri="{FF2B5EF4-FFF2-40B4-BE49-F238E27FC236}">
                <a16:creationId xmlns:a16="http://schemas.microsoft.com/office/drawing/2014/main" id="{56284DC8-900D-46C6-BE13-6B6E2A94DC9D}"/>
              </a:ext>
            </a:extLst>
          </p:cNvPr>
          <p:cNvSpPr/>
          <p:nvPr/>
        </p:nvSpPr>
        <p:spPr bwMode="auto">
          <a:xfrm>
            <a:off x="1733226" y="1196752"/>
            <a:ext cx="9691366" cy="3292147"/>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noProof="0" dirty="0">
                <a:solidFill>
                  <a:schemeClr val="accent2"/>
                </a:solidFill>
                <a:latin typeface="+mn-lt"/>
              </a:rPr>
              <a:t>Voor aanvang van alle activiteiten moet de leider van het werk controleren of </a:t>
            </a:r>
            <a:r>
              <a:rPr lang="nl-BE" sz="1400" b="1" noProof="0" dirty="0">
                <a:solidFill>
                  <a:schemeClr val="accent2"/>
                </a:solidFill>
                <a:latin typeface="+mn-lt"/>
              </a:rPr>
              <a:t>de apparatuur én de installateurs gecertificeerd zijn</a:t>
            </a:r>
            <a:r>
              <a:rPr lang="nl-BE" sz="1400" noProof="0" dirty="0">
                <a:solidFill>
                  <a:schemeClr val="accent2"/>
                </a:solidFill>
                <a:latin typeface="+mn-lt"/>
              </a:rPr>
              <a:t> door de gekwalificeerde firma. </a:t>
            </a:r>
          </a:p>
          <a:p>
            <a:pPr algn="just"/>
            <a:endParaRPr lang="nl-BE" sz="1400" noProof="0" dirty="0">
              <a:solidFill>
                <a:schemeClr val="accent2"/>
              </a:solidFill>
              <a:latin typeface="+mn-lt"/>
            </a:endParaRPr>
          </a:p>
          <a:p>
            <a:pPr algn="just"/>
            <a:r>
              <a:rPr lang="nl-BE" sz="1400" noProof="0" dirty="0">
                <a:solidFill>
                  <a:schemeClr val="accent2"/>
                </a:solidFill>
                <a:latin typeface="+mn-lt"/>
              </a:rPr>
              <a:t>Hierbij moeten de volgende documenten worden gecontroleerd:</a:t>
            </a:r>
          </a:p>
          <a:p>
            <a:pPr algn="just"/>
            <a:endParaRPr lang="nl-BE" sz="1400" b="1" noProof="0" dirty="0">
              <a:solidFill>
                <a:schemeClr val="accent2"/>
              </a:solidFill>
              <a:latin typeface="+mn-lt"/>
            </a:endParaRPr>
          </a:p>
          <a:p>
            <a:pPr marL="285750" indent="-285750" algn="l">
              <a:buClr>
                <a:schemeClr val="bg2"/>
              </a:buClr>
              <a:buFont typeface="Arial" panose="020B0604020202020204" pitchFamily="34" charset="0"/>
              <a:buChar char="•"/>
            </a:pPr>
            <a:r>
              <a:rPr lang="nl-BE" sz="1400" b="0" i="0" u="none" strike="noStrike" baseline="0" noProof="0" dirty="0">
                <a:solidFill>
                  <a:schemeClr val="accent2"/>
                </a:solidFill>
                <a:latin typeface="+mn-lt"/>
              </a:rPr>
              <a:t>het/de conformiteitscertifica(a)t(en) van de samenstellende onderdelen van het automatisch aankondigingssysteem ATWS;</a:t>
            </a:r>
          </a:p>
          <a:p>
            <a:pPr algn="l">
              <a:buClr>
                <a:schemeClr val="bg2"/>
              </a:buClr>
            </a:pPr>
            <a:endParaRPr lang="nl-BE" sz="1400" b="0" i="0" u="none" strike="noStrike" baseline="0" noProof="0" dirty="0">
              <a:solidFill>
                <a:schemeClr val="accent2"/>
              </a:solidFill>
              <a:latin typeface="+mn-lt"/>
            </a:endParaRPr>
          </a:p>
          <a:p>
            <a:pPr marL="285750" indent="-285750" algn="l">
              <a:buClr>
                <a:schemeClr val="bg2"/>
              </a:buClr>
              <a:buFont typeface="Arial" panose="020B0604020202020204" pitchFamily="34" charset="0"/>
              <a:buChar char="•"/>
            </a:pPr>
            <a:r>
              <a:rPr lang="nl-BE" sz="1400" b="0" i="0" u="none" strike="noStrike" baseline="0" noProof="0" dirty="0">
                <a:solidFill>
                  <a:schemeClr val="accent2"/>
                </a:solidFill>
                <a:latin typeface="+mn-lt"/>
              </a:rPr>
              <a:t>het/de </a:t>
            </a:r>
            <a:r>
              <a:rPr lang="nl-BE" sz="1400" b="1" i="0" u="none" strike="noStrike" baseline="0" noProof="0" dirty="0">
                <a:solidFill>
                  <a:schemeClr val="accent2"/>
                </a:solidFill>
                <a:latin typeface="+mn-lt"/>
              </a:rPr>
              <a:t>onderhoudsboekje(s) </a:t>
            </a:r>
            <a:r>
              <a:rPr lang="nl-BE" sz="1400" b="0" i="0" u="none" strike="noStrike" baseline="0" noProof="0" dirty="0">
                <a:solidFill>
                  <a:schemeClr val="accent2"/>
                </a:solidFill>
                <a:latin typeface="+mn-lt"/>
              </a:rPr>
              <a:t>van de samenstellende onderdelen van het automatisch aankondigingssysteem ATWS met een geldigheidsdatum die de voorziene gebruiksperiode ervan niet overschrijdt;</a:t>
            </a:r>
          </a:p>
          <a:p>
            <a:pPr algn="l">
              <a:buClr>
                <a:schemeClr val="bg2"/>
              </a:buClr>
            </a:pPr>
            <a:endParaRPr lang="nl-BE" sz="1400" b="0" i="0" u="none" strike="noStrike" baseline="0" noProof="0" dirty="0">
              <a:solidFill>
                <a:schemeClr val="accent2"/>
              </a:solidFill>
              <a:latin typeface="+mn-lt"/>
            </a:endParaRPr>
          </a:p>
          <a:p>
            <a:pPr marL="285750" indent="-285750" algn="l">
              <a:buClr>
                <a:schemeClr val="bg2"/>
              </a:buClr>
              <a:buFont typeface="Arial" panose="020B0604020202020204" pitchFamily="34" charset="0"/>
              <a:buChar char="•"/>
            </a:pPr>
            <a:r>
              <a:rPr lang="nl-BE" sz="1400" b="0" i="0" u="none" strike="noStrike" baseline="0" noProof="0" dirty="0">
                <a:solidFill>
                  <a:schemeClr val="accent2"/>
                </a:solidFill>
                <a:latin typeface="+mn-lt"/>
              </a:rPr>
              <a:t>het/de </a:t>
            </a:r>
            <a:r>
              <a:rPr lang="nl-BE" sz="1400" b="1" i="0" u="none" strike="noStrike" baseline="0" noProof="0" dirty="0">
                <a:solidFill>
                  <a:schemeClr val="accent2"/>
                </a:solidFill>
                <a:latin typeface="+mn-lt"/>
              </a:rPr>
              <a:t>certifica(a)t(en) dat/die de erkenning van de installateurs</a:t>
            </a:r>
            <a:r>
              <a:rPr lang="nl-BE" sz="1400" b="0" i="0" u="none" strike="noStrike" baseline="0" noProof="0" dirty="0">
                <a:solidFill>
                  <a:schemeClr val="accent2"/>
                </a:solidFill>
                <a:latin typeface="+mn-lt"/>
              </a:rPr>
              <a:t>, door de gekwalificeerde firma, </a:t>
            </a:r>
            <a:r>
              <a:rPr lang="nl-BE" sz="1400" b="1" i="0" u="none" strike="noStrike" baseline="0" noProof="0" dirty="0">
                <a:solidFill>
                  <a:schemeClr val="accent2"/>
                </a:solidFill>
                <a:latin typeface="+mn-lt"/>
              </a:rPr>
              <a:t>aantonen</a:t>
            </a:r>
            <a:r>
              <a:rPr lang="nl-BE" sz="1400" b="0" i="0" u="none" strike="noStrike" baseline="0" noProof="0" dirty="0">
                <a:solidFill>
                  <a:schemeClr val="accent2"/>
                </a:solidFill>
                <a:latin typeface="+mn-lt"/>
              </a:rPr>
              <a:t>.</a:t>
            </a:r>
          </a:p>
          <a:p>
            <a:pPr algn="l"/>
            <a:endParaRPr lang="nl-BE" sz="1400" b="1" noProof="0" dirty="0">
              <a:solidFill>
                <a:schemeClr val="bg1">
                  <a:lumMod val="50000"/>
                </a:schemeClr>
              </a:solidFill>
              <a:latin typeface="+mn-lt"/>
            </a:endParaRPr>
          </a:p>
          <a:p>
            <a:pPr algn="just"/>
            <a:r>
              <a:rPr lang="nl-BE" sz="1400" noProof="0" dirty="0">
                <a:solidFill>
                  <a:schemeClr val="accent2"/>
                </a:solidFill>
                <a:latin typeface="+mn-lt"/>
              </a:rPr>
              <a:t>Enkel nadat deze formele controle is gebeurd, mag de apparatuur worden geïnstalleerd. </a:t>
            </a:r>
          </a:p>
        </p:txBody>
      </p:sp>
      <p:pic>
        <p:nvPicPr>
          <p:cNvPr id="2" name="Image 1">
            <a:extLst>
              <a:ext uri="{FF2B5EF4-FFF2-40B4-BE49-F238E27FC236}">
                <a16:creationId xmlns:a16="http://schemas.microsoft.com/office/drawing/2014/main" id="{EFE631D0-4D4D-4898-B158-1B0CA6B3BDAF}"/>
              </a:ext>
            </a:extLst>
          </p:cNvPr>
          <p:cNvPicPr>
            <a:picLocks noChangeAspect="1"/>
          </p:cNvPicPr>
          <p:nvPr/>
        </p:nvPicPr>
        <p:blipFill>
          <a:blip r:embed="rId2"/>
          <a:stretch>
            <a:fillRect/>
          </a:stretch>
        </p:blipFill>
        <p:spPr>
          <a:xfrm>
            <a:off x="5745883" y="4873100"/>
            <a:ext cx="777713" cy="1120433"/>
          </a:xfrm>
          <a:prstGeom prst="rect">
            <a:avLst/>
          </a:prstGeom>
        </p:spPr>
      </p:pic>
      <p:pic>
        <p:nvPicPr>
          <p:cNvPr id="3" name="Image 2">
            <a:extLst>
              <a:ext uri="{FF2B5EF4-FFF2-40B4-BE49-F238E27FC236}">
                <a16:creationId xmlns:a16="http://schemas.microsoft.com/office/drawing/2014/main" id="{6FE641BE-504C-4F25-943A-78C88C5AA880}"/>
              </a:ext>
            </a:extLst>
          </p:cNvPr>
          <p:cNvPicPr>
            <a:picLocks noChangeAspect="1"/>
          </p:cNvPicPr>
          <p:nvPr/>
        </p:nvPicPr>
        <p:blipFill>
          <a:blip r:embed="rId3"/>
          <a:stretch>
            <a:fillRect/>
          </a:stretch>
        </p:blipFill>
        <p:spPr>
          <a:xfrm>
            <a:off x="6672064" y="5000490"/>
            <a:ext cx="1424187" cy="993043"/>
          </a:xfrm>
          <a:prstGeom prst="rect">
            <a:avLst/>
          </a:prstGeom>
        </p:spPr>
      </p:pic>
      <p:pic>
        <p:nvPicPr>
          <p:cNvPr id="16" name="Picture 11" descr="D:\Documents And Settings\GQR7802\Local Settings\Temporary Internet Files\Content.IE5\HNYX0581\MC900441310[1].png">
            <a:extLst>
              <a:ext uri="{FF2B5EF4-FFF2-40B4-BE49-F238E27FC236}">
                <a16:creationId xmlns:a16="http://schemas.microsoft.com/office/drawing/2014/main" id="{51C1F3F5-008A-49E4-BC6E-2536D0937F03}"/>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15412" y="4767962"/>
            <a:ext cx="519343" cy="423042"/>
          </a:xfrm>
          <a:prstGeom prst="rect">
            <a:avLst/>
          </a:prstGeom>
          <a:noFill/>
          <a:ln w="9525">
            <a:noFill/>
            <a:miter lim="800000"/>
            <a:headEnd/>
            <a:tailEnd/>
          </a:ln>
        </p:spPr>
      </p:pic>
      <p:pic>
        <p:nvPicPr>
          <p:cNvPr id="17" name="Picture 11" descr="D:\Documents And Settings\GQR7802\Local Settings\Temporary Internet Files\Content.IE5\HNYX0581\MC900441310[1].png">
            <a:extLst>
              <a:ext uri="{FF2B5EF4-FFF2-40B4-BE49-F238E27FC236}">
                <a16:creationId xmlns:a16="http://schemas.microsoft.com/office/drawing/2014/main" id="{64062ECD-4EC7-4D7A-B276-81244818D5E6}"/>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62544" y="4788969"/>
            <a:ext cx="519343" cy="423042"/>
          </a:xfrm>
          <a:prstGeom prst="rect">
            <a:avLst/>
          </a:prstGeom>
          <a:noFill/>
          <a:ln w="9525">
            <a:noFill/>
            <a:miter lim="800000"/>
            <a:headEnd/>
            <a:tailEnd/>
          </a:ln>
        </p:spPr>
      </p:pic>
      <p:sp>
        <p:nvSpPr>
          <p:cNvPr id="15" name="Légende : encadrée à une bordure 14">
            <a:extLst>
              <a:ext uri="{FF2B5EF4-FFF2-40B4-BE49-F238E27FC236}">
                <a16:creationId xmlns:a16="http://schemas.microsoft.com/office/drawing/2014/main" id="{4762CD30-C3BB-40C7-97DD-2D66423FA690}"/>
              </a:ext>
            </a:extLst>
          </p:cNvPr>
          <p:cNvSpPr/>
          <p:nvPr/>
        </p:nvSpPr>
        <p:spPr>
          <a:xfrm>
            <a:off x="5223916" y="4758273"/>
            <a:ext cx="2960315" cy="1375404"/>
          </a:xfrm>
          <a:prstGeom prst="accentBorderCallout1">
            <a:avLst>
              <a:gd name="adj1" fmla="val 18750"/>
              <a:gd name="adj2" fmla="val -8333"/>
              <a:gd name="adj3" fmla="val 52410"/>
              <a:gd name="adj4" fmla="val -590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pic>
        <p:nvPicPr>
          <p:cNvPr id="5" name="Picture 3">
            <a:extLst>
              <a:ext uri="{FF2B5EF4-FFF2-40B4-BE49-F238E27FC236}">
                <a16:creationId xmlns:a16="http://schemas.microsoft.com/office/drawing/2014/main" id="{B7FEAD9F-CDEA-1F01-D97B-8DC537934CE1}"/>
              </a:ext>
            </a:extLst>
          </p:cNvPr>
          <p:cNvPicPr>
            <a:picLocks noChangeAspect="1"/>
          </p:cNvPicPr>
          <p:nvPr/>
        </p:nvPicPr>
        <p:blipFill rotWithShape="1">
          <a:blip r:embed="rId5">
            <a:extLst>
              <a:ext uri="{28A0092B-C50C-407E-A947-70E740481C1C}">
                <a14:useLocalDpi xmlns:a14="http://schemas.microsoft.com/office/drawing/2010/main" val="0"/>
              </a:ext>
            </a:extLst>
          </a:blip>
          <a:srcRect b="28192"/>
          <a:stretch/>
        </p:blipFill>
        <p:spPr>
          <a:xfrm>
            <a:off x="2423592" y="4697182"/>
            <a:ext cx="1015178" cy="987644"/>
          </a:xfrm>
          <a:prstGeom prst="rect">
            <a:avLst/>
          </a:prstGeom>
        </p:spPr>
      </p:pic>
      <p:sp>
        <p:nvSpPr>
          <p:cNvPr id="6" name="Rechthoek 41">
            <a:extLst>
              <a:ext uri="{FF2B5EF4-FFF2-40B4-BE49-F238E27FC236}">
                <a16:creationId xmlns:a16="http://schemas.microsoft.com/office/drawing/2014/main" id="{80934CDD-B508-6981-AC63-19888D85A3D9}"/>
              </a:ext>
            </a:extLst>
          </p:cNvPr>
          <p:cNvSpPr>
            <a:spLocks noChangeArrowheads="1"/>
          </p:cNvSpPr>
          <p:nvPr/>
        </p:nvSpPr>
        <p:spPr bwMode="auto">
          <a:xfrm>
            <a:off x="2383818" y="5752292"/>
            <a:ext cx="999217" cy="227760"/>
          </a:xfrm>
          <a:prstGeom prst="rect">
            <a:avLst/>
          </a:prstGeom>
          <a:solidFill>
            <a:srgbClr val="A6A6A6"/>
          </a:solidFill>
          <a:ln w="31750" algn="ctr">
            <a:noFill/>
            <a:round/>
            <a:headEnd/>
            <a:tailEnd/>
          </a:ln>
        </p:spPr>
        <p:txBody>
          <a:bodyPr wrap="none" anchor="ctr"/>
          <a:lstStyle/>
          <a:p>
            <a:pPr algn="ctr"/>
            <a:r>
              <a:rPr lang="nl-BE" sz="600" b="1" noProof="0" dirty="0">
                <a:solidFill>
                  <a:schemeClr val="bg1"/>
                </a:solidFill>
              </a:rPr>
              <a:t>LEIDER VAN HET WERK – </a:t>
            </a:r>
          </a:p>
          <a:p>
            <a:pPr algn="ctr"/>
            <a:r>
              <a:rPr lang="nl-BE" sz="600" b="1" noProof="0" dirty="0">
                <a:solidFill>
                  <a:schemeClr val="bg1"/>
                </a:solidFill>
              </a:rPr>
              <a:t>VV AANNEMER</a:t>
            </a:r>
          </a:p>
        </p:txBody>
      </p:sp>
      <p:sp>
        <p:nvSpPr>
          <p:cNvPr id="9" name="Rechthoek 35">
            <a:extLst>
              <a:ext uri="{FF2B5EF4-FFF2-40B4-BE49-F238E27FC236}">
                <a16:creationId xmlns:a16="http://schemas.microsoft.com/office/drawing/2014/main" id="{3090ED4E-6DB6-5F53-8BD8-20B18F95971A}"/>
              </a:ext>
            </a:extLst>
          </p:cNvPr>
          <p:cNvSpPr>
            <a:spLocks noChangeArrowheads="1"/>
          </p:cNvSpPr>
          <p:nvPr/>
        </p:nvSpPr>
        <p:spPr bwMode="auto">
          <a:xfrm>
            <a:off x="5808396" y="5743692"/>
            <a:ext cx="652685" cy="236360"/>
          </a:xfrm>
          <a:prstGeom prst="rect">
            <a:avLst/>
          </a:prstGeom>
          <a:solidFill>
            <a:schemeClr val="bg1">
              <a:lumMod val="65000"/>
            </a:schemeClr>
          </a:solidFill>
          <a:ln w="31750" algn="ctr">
            <a:noFill/>
            <a:round/>
            <a:headEnd/>
            <a:tailEnd/>
          </a:ln>
        </p:spPr>
        <p:txBody>
          <a:bodyPr lIns="0" tIns="0" rIns="0" bIns="0" anchor="ctr"/>
          <a:lstStyle/>
          <a:p>
            <a:pPr algn="ctr"/>
            <a:r>
              <a:rPr lang="nl-BE" sz="500" b="1" cap="all" noProof="0" dirty="0">
                <a:solidFill>
                  <a:schemeClr val="bg1"/>
                </a:solidFill>
              </a:rPr>
              <a:t>ERKEND </a:t>
            </a:r>
          </a:p>
          <a:p>
            <a:pPr algn="ctr"/>
            <a:r>
              <a:rPr lang="nl-BE" sz="500" b="1" cap="all" noProof="0" dirty="0">
                <a:solidFill>
                  <a:schemeClr val="bg1"/>
                </a:solidFill>
              </a:rPr>
              <a:t>Installateur</a:t>
            </a:r>
          </a:p>
        </p:txBody>
      </p:sp>
    </p:spTree>
    <p:extLst>
      <p:ext uri="{BB962C8B-B14F-4D97-AF65-F5344CB8AC3E}">
        <p14:creationId xmlns:p14="http://schemas.microsoft.com/office/powerpoint/2010/main" val="3020004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574362" y="4430987"/>
            <a:ext cx="8064500" cy="506413"/>
          </a:xfrm>
          <a:prstGeom prst="rect">
            <a:avLst/>
          </a:prstGeom>
          <a:noFill/>
          <a:ln w="9525">
            <a:noFill/>
            <a:miter lim="800000"/>
            <a:headEnd/>
            <a:tailEnd/>
          </a:ln>
          <a:effectLst/>
        </p:spPr>
        <p:txBody>
          <a:bodyPr lIns="0" tIns="0" rIns="0" bIns="0"/>
          <a:lstStyle/>
          <a:p>
            <a:pPr algn="l">
              <a:defRPr/>
            </a:pPr>
            <a:endParaRPr lang="nl-BE" sz="2000" b="1" kern="0" noProof="0" dirty="0">
              <a:solidFill>
                <a:srgbClr val="0070C0"/>
              </a:solidFill>
              <a:latin typeface="+mj-lt"/>
              <a:ea typeface="+mj-ea"/>
              <a:cs typeface="+mj-cs"/>
            </a:endParaRPr>
          </a:p>
        </p:txBody>
      </p:sp>
      <p:sp>
        <p:nvSpPr>
          <p:cNvPr id="23" name="Rectangle 22"/>
          <p:cNvSpPr/>
          <p:nvPr/>
        </p:nvSpPr>
        <p:spPr bwMode="auto">
          <a:xfrm>
            <a:off x="8301264" y="1268760"/>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Uitwisseling van informatie </a:t>
            </a:r>
            <a:br>
              <a:rPr lang="nl-BE" sz="1200" b="1" noProof="0" dirty="0">
                <a:latin typeface="+mn-lt"/>
              </a:rPr>
            </a:br>
            <a:r>
              <a:rPr lang="nl-BE" sz="1200" b="1" noProof="0" dirty="0">
                <a:latin typeface="+mn-lt"/>
              </a:rPr>
              <a:t>vóór aanvang van de werken</a:t>
            </a:r>
          </a:p>
        </p:txBody>
      </p:sp>
      <p:sp>
        <p:nvSpPr>
          <p:cNvPr id="27" name="Rectangle 26"/>
          <p:cNvSpPr/>
          <p:nvPr/>
        </p:nvSpPr>
        <p:spPr bwMode="auto">
          <a:xfrm>
            <a:off x="5885989" y="1268759"/>
            <a:ext cx="2121664"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Basisberekeningen</a:t>
            </a:r>
          </a:p>
          <a:p>
            <a:pPr algn="ctr"/>
            <a:r>
              <a:rPr lang="nl-BE" sz="1200" b="1" noProof="0" dirty="0">
                <a:latin typeface="+mn-lt"/>
              </a:rPr>
              <a:t>Theoretische studie</a:t>
            </a:r>
          </a:p>
        </p:txBody>
      </p:sp>
      <p:sp>
        <p:nvSpPr>
          <p:cNvPr id="37" name="Ovaal 21"/>
          <p:cNvSpPr/>
          <p:nvPr/>
        </p:nvSpPr>
        <p:spPr bwMode="auto">
          <a:xfrm>
            <a:off x="5722814" y="117692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38" name="Ovaal 22"/>
          <p:cNvSpPr/>
          <p:nvPr/>
        </p:nvSpPr>
        <p:spPr bwMode="auto">
          <a:xfrm>
            <a:off x="8157248" y="1135309"/>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2</a:t>
            </a:r>
          </a:p>
        </p:txBody>
      </p:sp>
      <p:sp>
        <p:nvSpPr>
          <p:cNvPr id="44" name="Rectangle 43"/>
          <p:cNvSpPr/>
          <p:nvPr/>
        </p:nvSpPr>
        <p:spPr bwMode="auto">
          <a:xfrm>
            <a:off x="8301264" y="255378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Briefing van het personeel</a:t>
            </a:r>
          </a:p>
        </p:txBody>
      </p:sp>
      <p:sp>
        <p:nvSpPr>
          <p:cNvPr id="45" name="Ovaal 22"/>
          <p:cNvSpPr/>
          <p:nvPr/>
        </p:nvSpPr>
        <p:spPr bwMode="auto">
          <a:xfrm>
            <a:off x="8157248" y="2420888"/>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3</a:t>
            </a:r>
          </a:p>
        </p:txBody>
      </p:sp>
      <p:sp>
        <p:nvSpPr>
          <p:cNvPr id="48" name="Rectangle 47"/>
          <p:cNvSpPr/>
          <p:nvPr/>
        </p:nvSpPr>
        <p:spPr bwMode="auto">
          <a:xfrm>
            <a:off x="8301264" y="3838814"/>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Controle van het systeem</a:t>
            </a:r>
          </a:p>
        </p:txBody>
      </p:sp>
      <p:sp>
        <p:nvSpPr>
          <p:cNvPr id="49" name="Ovaal 22"/>
          <p:cNvSpPr/>
          <p:nvPr/>
        </p:nvSpPr>
        <p:spPr bwMode="auto">
          <a:xfrm>
            <a:off x="8157248" y="3725473"/>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4</a:t>
            </a:r>
          </a:p>
        </p:txBody>
      </p:sp>
      <p:sp>
        <p:nvSpPr>
          <p:cNvPr id="51" name="Rectangle 50"/>
          <p:cNvSpPr/>
          <p:nvPr/>
        </p:nvSpPr>
        <p:spPr bwMode="auto">
          <a:xfrm>
            <a:off x="8301264" y="51238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Plaatsing van het systeem</a:t>
            </a:r>
          </a:p>
        </p:txBody>
      </p:sp>
      <p:sp>
        <p:nvSpPr>
          <p:cNvPr id="52" name="Ovaal 22"/>
          <p:cNvSpPr/>
          <p:nvPr/>
        </p:nvSpPr>
        <p:spPr bwMode="auto">
          <a:xfrm>
            <a:off x="8157248"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5</a:t>
            </a:r>
          </a:p>
        </p:txBody>
      </p:sp>
      <p:sp>
        <p:nvSpPr>
          <p:cNvPr id="29" name="Rectangle 28"/>
          <p:cNvSpPr/>
          <p:nvPr/>
        </p:nvSpPr>
        <p:spPr bwMode="auto">
          <a:xfrm>
            <a:off x="5885989"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Opstart van het systeem</a:t>
            </a:r>
          </a:p>
        </p:txBody>
      </p:sp>
      <p:sp>
        <p:nvSpPr>
          <p:cNvPr id="30" name="Ovaal 22"/>
          <p:cNvSpPr/>
          <p:nvPr/>
        </p:nvSpPr>
        <p:spPr bwMode="auto">
          <a:xfrm>
            <a:off x="5722814"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6</a:t>
            </a:r>
          </a:p>
        </p:txBody>
      </p:sp>
      <p:sp>
        <p:nvSpPr>
          <p:cNvPr id="31" name="Rectangle 30"/>
          <p:cNvSpPr/>
          <p:nvPr/>
        </p:nvSpPr>
        <p:spPr bwMode="auto">
          <a:xfrm>
            <a:off x="3470715"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Voorafgaandelijke test</a:t>
            </a:r>
          </a:p>
        </p:txBody>
      </p:sp>
      <p:sp>
        <p:nvSpPr>
          <p:cNvPr id="53" name="Ovaal 22"/>
          <p:cNvSpPr/>
          <p:nvPr/>
        </p:nvSpPr>
        <p:spPr bwMode="auto">
          <a:xfrm>
            <a:off x="3326699"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sp>
        <p:nvSpPr>
          <p:cNvPr id="33" name="Draaiende pijl 15"/>
          <p:cNvSpPr/>
          <p:nvPr/>
        </p:nvSpPr>
        <p:spPr bwMode="auto">
          <a:xfrm rot="1987104">
            <a:off x="5527247"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latin typeface="+mn-lt"/>
            </a:endParaRPr>
          </a:p>
        </p:txBody>
      </p:sp>
      <p:grpSp>
        <p:nvGrpSpPr>
          <p:cNvPr id="2" name="Group 1"/>
          <p:cNvGrpSpPr/>
          <p:nvPr/>
        </p:nvGrpSpPr>
        <p:grpSpPr>
          <a:xfrm>
            <a:off x="4670508"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latin typeface="+mn-lt"/>
              </a:endParaRPr>
            </a:p>
          </p:txBody>
        </p:sp>
        <p:sp>
          <p:nvSpPr>
            <p:cNvPr id="35" name="Ovaal 14"/>
            <p:cNvSpPr/>
            <p:nvPr/>
          </p:nvSpPr>
          <p:spPr bwMode="auto">
            <a:xfrm>
              <a:off x="3663709" y="264472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1</a:t>
              </a:r>
            </a:p>
          </p:txBody>
        </p:sp>
        <p:sp>
          <p:nvSpPr>
            <p:cNvPr id="36" name="Ovaal 18"/>
            <p:cNvSpPr/>
            <p:nvPr/>
          </p:nvSpPr>
          <p:spPr bwMode="auto">
            <a:xfrm>
              <a:off x="4283784" y="2809867"/>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2</a:t>
              </a:r>
            </a:p>
          </p:txBody>
        </p:sp>
        <p:sp>
          <p:nvSpPr>
            <p:cNvPr id="41" name="Ovaal 18"/>
            <p:cNvSpPr/>
            <p:nvPr/>
          </p:nvSpPr>
          <p:spPr bwMode="auto">
            <a:xfrm>
              <a:off x="4644269" y="3322885"/>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3</a:t>
              </a: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5</a:t>
              </a:r>
            </a:p>
          </p:txBody>
        </p:sp>
        <p:sp>
          <p:nvSpPr>
            <p:cNvPr id="47" name="Ovaal 18"/>
            <p:cNvSpPr/>
            <p:nvPr/>
          </p:nvSpPr>
          <p:spPr bwMode="auto">
            <a:xfrm>
              <a:off x="4644269" y="3903091"/>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4</a:t>
              </a:r>
            </a:p>
          </p:txBody>
        </p:sp>
        <p:sp>
          <p:nvSpPr>
            <p:cNvPr id="50" name="Ovaal 18"/>
            <p:cNvSpPr/>
            <p:nvPr/>
          </p:nvSpPr>
          <p:spPr bwMode="auto">
            <a:xfrm>
              <a:off x="3635895"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6</a:t>
              </a: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7</a:t>
              </a:r>
            </a:p>
          </p:txBody>
        </p:sp>
      </p:gr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8192"/>
          <a:stretch/>
        </p:blipFill>
        <p:spPr>
          <a:xfrm>
            <a:off x="5965428" y="2866210"/>
            <a:ext cx="1015178" cy="987644"/>
          </a:xfrm>
          <a:prstGeom prst="rect">
            <a:avLst/>
          </a:prstGeom>
        </p:spPr>
      </p:pic>
      <p:sp>
        <p:nvSpPr>
          <p:cNvPr id="39" name="Wolkvormige toelichting 17"/>
          <p:cNvSpPr/>
          <p:nvPr/>
        </p:nvSpPr>
        <p:spPr bwMode="auto">
          <a:xfrm>
            <a:off x="2862097" y="1915957"/>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34" name="TextBox 33"/>
          <p:cNvSpPr txBox="1"/>
          <p:nvPr/>
        </p:nvSpPr>
        <p:spPr>
          <a:xfrm>
            <a:off x="3325088" y="2095059"/>
            <a:ext cx="1584176" cy="738664"/>
          </a:xfrm>
          <a:prstGeom prst="rect">
            <a:avLst/>
          </a:prstGeom>
          <a:noFill/>
        </p:spPr>
        <p:txBody>
          <a:bodyPr wrap="square" rtlCol="0">
            <a:spAutoFit/>
          </a:bodyPr>
          <a:lstStyle/>
          <a:p>
            <a:r>
              <a:rPr lang="nl-BE" sz="1400" b="1" noProof="0" dirty="0">
                <a:solidFill>
                  <a:srgbClr val="005DA4"/>
                </a:solidFill>
                <a:latin typeface="+mn-lt"/>
              </a:rPr>
              <a:t>Een </a:t>
            </a:r>
            <a:r>
              <a:rPr lang="nl-BE" sz="1400" b="1" noProof="0" dirty="0" err="1">
                <a:solidFill>
                  <a:srgbClr val="005DA4"/>
                </a:solidFill>
                <a:latin typeface="+mn-lt"/>
              </a:rPr>
              <a:t>veiligheids-systeem</a:t>
            </a:r>
            <a:r>
              <a:rPr lang="nl-BE" sz="1400" b="1" noProof="0" dirty="0">
                <a:solidFill>
                  <a:srgbClr val="005DA4"/>
                </a:solidFill>
                <a:latin typeface="+mn-lt"/>
              </a:rPr>
              <a:t> opzetten; </a:t>
            </a:r>
          </a:p>
          <a:p>
            <a:r>
              <a:rPr lang="nl-BE" sz="1400" b="1" noProof="0" dirty="0">
                <a:solidFill>
                  <a:srgbClr val="005DA4"/>
                </a:solidFill>
                <a:latin typeface="+mn-lt"/>
              </a:rPr>
              <a:t>hoe doe je dat? </a:t>
            </a:r>
          </a:p>
        </p:txBody>
      </p:sp>
      <p:sp>
        <p:nvSpPr>
          <p:cNvPr id="42" name="Text Placeholder 2">
            <a:extLst>
              <a:ext uri="{FF2B5EF4-FFF2-40B4-BE49-F238E27FC236}">
                <a16:creationId xmlns:a16="http://schemas.microsoft.com/office/drawing/2014/main" id="{E517A196-FF3D-4A72-9546-293691D4BB94}"/>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Hoe ga je te werk?</a:t>
            </a:r>
          </a:p>
        </p:txBody>
      </p:sp>
      <p:sp>
        <p:nvSpPr>
          <p:cNvPr id="10" name="Espace réservé du texte 9">
            <a:extLst>
              <a:ext uri="{FF2B5EF4-FFF2-40B4-BE49-F238E27FC236}">
                <a16:creationId xmlns:a16="http://schemas.microsoft.com/office/drawing/2014/main" id="{61F69D76-29C1-4136-8DF3-30B4C99DC50B}"/>
              </a:ext>
            </a:extLst>
          </p:cNvPr>
          <p:cNvSpPr>
            <a:spLocks noGrp="1"/>
          </p:cNvSpPr>
          <p:nvPr>
            <p:ph type="body" sz="quarter" idx="18"/>
          </p:nvPr>
        </p:nvSpPr>
        <p:spPr/>
        <p:txBody>
          <a:bodyPr/>
          <a:lstStyle/>
          <a:p>
            <a:r>
              <a:rPr lang="nl-BE" noProof="0" dirty="0"/>
              <a:t>2. Opstellen van het aankondigingssysteem</a:t>
            </a:r>
          </a:p>
        </p:txBody>
      </p:sp>
      <p:pic>
        <p:nvPicPr>
          <p:cNvPr id="9" name="Afbeelding 8">
            <a:extLst>
              <a:ext uri="{FF2B5EF4-FFF2-40B4-BE49-F238E27FC236}">
                <a16:creationId xmlns:a16="http://schemas.microsoft.com/office/drawing/2014/main" id="{8349DBA3-85AC-984F-F9D5-0BF614F1EE78}"/>
              </a:ext>
            </a:extLst>
          </p:cNvPr>
          <p:cNvPicPr>
            <a:picLocks noChangeAspect="1"/>
          </p:cNvPicPr>
          <p:nvPr/>
        </p:nvPicPr>
        <p:blipFill>
          <a:blip r:embed="rId3"/>
          <a:stretch>
            <a:fillRect/>
          </a:stretch>
        </p:blipFill>
        <p:spPr>
          <a:xfrm>
            <a:off x="4866068" y="2911806"/>
            <a:ext cx="890886" cy="1309423"/>
          </a:xfrm>
          <a:prstGeom prst="rect">
            <a:avLst/>
          </a:prstGeom>
        </p:spPr>
      </p:pic>
      <p:sp>
        <p:nvSpPr>
          <p:cNvPr id="11" name="Rechthoek 41">
            <a:extLst>
              <a:ext uri="{FF2B5EF4-FFF2-40B4-BE49-F238E27FC236}">
                <a16:creationId xmlns:a16="http://schemas.microsoft.com/office/drawing/2014/main" id="{1637A775-CEBF-9598-6BF6-5D787042D876}"/>
              </a:ext>
            </a:extLst>
          </p:cNvPr>
          <p:cNvSpPr>
            <a:spLocks noChangeArrowheads="1"/>
          </p:cNvSpPr>
          <p:nvPr/>
        </p:nvSpPr>
        <p:spPr bwMode="auto">
          <a:xfrm>
            <a:off x="5925654" y="3921320"/>
            <a:ext cx="999217" cy="227760"/>
          </a:xfrm>
          <a:prstGeom prst="rect">
            <a:avLst/>
          </a:prstGeom>
          <a:solidFill>
            <a:srgbClr val="A6A6A6"/>
          </a:solidFill>
          <a:ln w="31750" algn="ctr">
            <a:noFill/>
            <a:round/>
            <a:headEnd/>
            <a:tailEnd/>
          </a:ln>
        </p:spPr>
        <p:txBody>
          <a:bodyPr wrap="none" anchor="ctr"/>
          <a:lstStyle/>
          <a:p>
            <a:pPr algn="ctr"/>
            <a:r>
              <a:rPr lang="nl-BE" sz="600" b="1" noProof="0" dirty="0">
                <a:solidFill>
                  <a:schemeClr val="bg1"/>
                </a:solidFill>
              </a:rPr>
              <a:t>LEIDER VAN HET WERK – </a:t>
            </a:r>
          </a:p>
          <a:p>
            <a:pPr algn="ctr"/>
            <a:r>
              <a:rPr lang="nl-BE" sz="600" b="1" noProof="0" dirty="0">
                <a:solidFill>
                  <a:schemeClr val="bg1"/>
                </a:solidFill>
              </a:rPr>
              <a:t>VV AANNEMER</a:t>
            </a:r>
          </a:p>
        </p:txBody>
      </p:sp>
      <p:pic>
        <p:nvPicPr>
          <p:cNvPr id="3" name="Picture 11" descr="D:\Documents And Settings\GQR7802\Local Settings\Temporary Internet Files\Content.IE5\HNYX0581\MC900441310[1].png">
            <a:extLst>
              <a:ext uri="{FF2B5EF4-FFF2-40B4-BE49-F238E27FC236}">
                <a16:creationId xmlns:a16="http://schemas.microsoft.com/office/drawing/2014/main" id="{AB25C8FB-BA0B-6FB2-EA70-1516E2FB3233}"/>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7030" y="1061742"/>
            <a:ext cx="519343" cy="423042"/>
          </a:xfrm>
          <a:prstGeom prst="rect">
            <a:avLst/>
          </a:prstGeom>
          <a:noFill/>
          <a:ln w="9525">
            <a:noFill/>
            <a:miter lim="800000"/>
            <a:headEnd/>
            <a:tailEnd/>
          </a:ln>
        </p:spPr>
      </p:pic>
      <p:pic>
        <p:nvPicPr>
          <p:cNvPr id="5" name="Picture 11" descr="D:\Documents And Settings\GQR7802\Local Settings\Temporary Internet Files\Content.IE5\HNYX0581\MC900441310[1].png">
            <a:extLst>
              <a:ext uri="{FF2B5EF4-FFF2-40B4-BE49-F238E27FC236}">
                <a16:creationId xmlns:a16="http://schemas.microsoft.com/office/drawing/2014/main" id="{462D3946-B7C7-D691-ADB1-07982137B1C9}"/>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504667" y="1055044"/>
            <a:ext cx="519343" cy="423042"/>
          </a:xfrm>
          <a:prstGeom prst="rect">
            <a:avLst/>
          </a:prstGeom>
          <a:noFill/>
          <a:ln w="9525">
            <a:noFill/>
            <a:miter lim="800000"/>
            <a:headEnd/>
            <a:tailEnd/>
          </a:ln>
        </p:spPr>
      </p:pic>
      <p:pic>
        <p:nvPicPr>
          <p:cNvPr id="6" name="Picture 11" descr="D:\Documents And Settings\GQR7802\Local Settings\Temporary Internet Files\Content.IE5\HNYX0581\MC900441310[1].png">
            <a:extLst>
              <a:ext uri="{FF2B5EF4-FFF2-40B4-BE49-F238E27FC236}">
                <a16:creationId xmlns:a16="http://schemas.microsoft.com/office/drawing/2014/main" id="{890C9B61-93F8-D29B-B3C4-053AB8E792B3}"/>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504666" y="2353383"/>
            <a:ext cx="519343" cy="423042"/>
          </a:xfrm>
          <a:prstGeom prst="rect">
            <a:avLst/>
          </a:prstGeom>
          <a:noFill/>
          <a:ln w="9525">
            <a:noFill/>
            <a:miter lim="800000"/>
            <a:headEnd/>
            <a:tailEnd/>
          </a:ln>
        </p:spPr>
      </p:pic>
      <p:pic>
        <p:nvPicPr>
          <p:cNvPr id="8" name="Picture 11" descr="D:\Documents And Settings\GQR7802\Local Settings\Temporary Internet Files\Content.IE5\HNYX0581\MC900441310[1].png">
            <a:extLst>
              <a:ext uri="{FF2B5EF4-FFF2-40B4-BE49-F238E27FC236}">
                <a16:creationId xmlns:a16="http://schemas.microsoft.com/office/drawing/2014/main" id="{FF3CB116-952B-8A32-4C9B-53742C4C1DDF}"/>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582683" y="3641631"/>
            <a:ext cx="519343" cy="423042"/>
          </a:xfrm>
          <a:prstGeom prst="rect">
            <a:avLst/>
          </a:prstGeom>
          <a:noFill/>
          <a:ln w="9525">
            <a:noFill/>
            <a:miter lim="800000"/>
            <a:headEnd/>
            <a:tailEnd/>
          </a:ln>
        </p:spPr>
      </p:pic>
      <p:sp>
        <p:nvSpPr>
          <p:cNvPr id="12" name="Rectangle 30">
            <a:extLst>
              <a:ext uri="{FF2B5EF4-FFF2-40B4-BE49-F238E27FC236}">
                <a16:creationId xmlns:a16="http://schemas.microsoft.com/office/drawing/2014/main" id="{59BAE794-49CC-781E-0300-3CF69D6F9947}"/>
              </a:ext>
            </a:extLst>
          </p:cNvPr>
          <p:cNvSpPr/>
          <p:nvPr/>
        </p:nvSpPr>
        <p:spPr bwMode="auto">
          <a:xfrm>
            <a:off x="1055440" y="5133979"/>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Opstart van de werken</a:t>
            </a:r>
          </a:p>
        </p:txBody>
      </p:sp>
      <p:sp>
        <p:nvSpPr>
          <p:cNvPr id="13" name="Ovaal 22">
            <a:extLst>
              <a:ext uri="{FF2B5EF4-FFF2-40B4-BE49-F238E27FC236}">
                <a16:creationId xmlns:a16="http://schemas.microsoft.com/office/drawing/2014/main" id="{03616EE6-415D-A76B-29A6-73B5F9E8054E}"/>
              </a:ext>
            </a:extLst>
          </p:cNvPr>
          <p:cNvSpPr/>
          <p:nvPr/>
        </p:nvSpPr>
        <p:spPr bwMode="auto">
          <a:xfrm>
            <a:off x="911424" y="501328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8</a:t>
            </a:r>
          </a:p>
        </p:txBody>
      </p:sp>
      <p:sp>
        <p:nvSpPr>
          <p:cNvPr id="14" name="Ovaal 22">
            <a:extLst>
              <a:ext uri="{FF2B5EF4-FFF2-40B4-BE49-F238E27FC236}">
                <a16:creationId xmlns:a16="http://schemas.microsoft.com/office/drawing/2014/main" id="{D4DB11C1-634F-EDF9-26AA-8F47DD9D34F5}"/>
              </a:ext>
            </a:extLst>
          </p:cNvPr>
          <p:cNvSpPr/>
          <p:nvPr/>
        </p:nvSpPr>
        <p:spPr bwMode="auto">
          <a:xfrm>
            <a:off x="5087888" y="429309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8</a:t>
            </a:r>
          </a:p>
        </p:txBody>
      </p:sp>
    </p:spTree>
    <p:extLst>
      <p:ext uri="{BB962C8B-B14F-4D97-AF65-F5344CB8AC3E}">
        <p14:creationId xmlns:p14="http://schemas.microsoft.com/office/powerpoint/2010/main" val="3378257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D1893CD0-8DD1-4860-A6B8-FC057EB74082}"/>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5. Plaatsing van de apparatuur</a:t>
            </a:r>
          </a:p>
          <a:p>
            <a:pPr marL="0" indent="0" algn="l">
              <a:buNone/>
              <a:defRPr/>
            </a:pPr>
            <a:endParaRPr lang="nl-BE" sz="2400" b="1" kern="0" noProof="0" dirty="0">
              <a:solidFill>
                <a:srgbClr val="0070C0"/>
              </a:solidFill>
              <a:ea typeface="+mj-ea"/>
              <a:cs typeface="+mj-cs"/>
            </a:endParaRPr>
          </a:p>
          <a:p>
            <a:pPr marL="0" indent="0" algn="l">
              <a:buNone/>
              <a:defRPr/>
            </a:pPr>
            <a:endParaRPr lang="nl-BE" sz="2400" b="1" kern="0" noProof="0" dirty="0">
              <a:solidFill>
                <a:srgbClr val="0070C0"/>
              </a:solidFill>
              <a:ea typeface="+mj-ea"/>
              <a:cs typeface="+mj-cs"/>
            </a:endParaRPr>
          </a:p>
        </p:txBody>
      </p:sp>
      <p:sp>
        <p:nvSpPr>
          <p:cNvPr id="8" name="Espace réservé du texte 7">
            <a:extLst>
              <a:ext uri="{FF2B5EF4-FFF2-40B4-BE49-F238E27FC236}">
                <a16:creationId xmlns:a16="http://schemas.microsoft.com/office/drawing/2014/main" id="{B08723D2-26B3-4D43-AD91-E0B2B082D192}"/>
              </a:ext>
            </a:extLst>
          </p:cNvPr>
          <p:cNvSpPr>
            <a:spLocks noGrp="1"/>
          </p:cNvSpPr>
          <p:nvPr>
            <p:ph type="body" sz="quarter" idx="18"/>
          </p:nvPr>
        </p:nvSpPr>
        <p:spPr/>
        <p:txBody>
          <a:bodyPr/>
          <a:lstStyle/>
          <a:p>
            <a:r>
              <a:rPr lang="nl-BE" noProof="0" dirty="0"/>
              <a:t>2. Opstellen van het aankondigingssysteem</a:t>
            </a:r>
          </a:p>
        </p:txBody>
      </p:sp>
      <p:sp>
        <p:nvSpPr>
          <p:cNvPr id="4" name="Rounded Rectangle 14">
            <a:extLst>
              <a:ext uri="{FF2B5EF4-FFF2-40B4-BE49-F238E27FC236}">
                <a16:creationId xmlns:a16="http://schemas.microsoft.com/office/drawing/2014/main" id="{56284DC8-900D-46C6-BE13-6B6E2A94DC9D}"/>
              </a:ext>
            </a:extLst>
          </p:cNvPr>
          <p:cNvSpPr/>
          <p:nvPr/>
        </p:nvSpPr>
        <p:spPr bwMode="auto">
          <a:xfrm>
            <a:off x="1733226" y="1601044"/>
            <a:ext cx="8725545" cy="1395907"/>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noProof="0" dirty="0">
                <a:solidFill>
                  <a:schemeClr val="accent2"/>
                </a:solidFill>
                <a:latin typeface="+mn-lt"/>
              </a:rPr>
              <a:t>Het automatisch aankondigingssysteem ATWS mag enkel worden geïnstalleerd door </a:t>
            </a:r>
            <a:r>
              <a:rPr lang="nl-BE" sz="1400" b="1" noProof="0" dirty="0">
                <a:solidFill>
                  <a:schemeClr val="accent2"/>
                </a:solidFill>
                <a:latin typeface="+mn-lt"/>
              </a:rPr>
              <a:t>erkende installateurs</a:t>
            </a:r>
            <a:r>
              <a:rPr lang="nl-BE" sz="1400" noProof="0" dirty="0">
                <a:solidFill>
                  <a:schemeClr val="accent2"/>
                </a:solidFill>
                <a:latin typeface="+mn-lt"/>
              </a:rPr>
              <a:t>. Deze moet steeds worden vergezeld van een </a:t>
            </a:r>
            <a:r>
              <a:rPr lang="nl-BE" sz="1400" b="1" noProof="0" dirty="0">
                <a:solidFill>
                  <a:schemeClr val="accent2"/>
                </a:solidFill>
                <a:latin typeface="+mn-lt"/>
              </a:rPr>
              <a:t>opgeleide kijkuit of een aankondigingssysteem met schildwacht(en) wanneer het systeem moet worden geplaatst op een spoor in dienst. </a:t>
            </a:r>
          </a:p>
          <a:p>
            <a:pPr algn="just"/>
            <a:endParaRPr lang="nl-BE" sz="1400" noProof="0" dirty="0">
              <a:solidFill>
                <a:schemeClr val="accent2"/>
              </a:solidFill>
              <a:latin typeface="+mn-lt"/>
            </a:endParaRPr>
          </a:p>
          <a:p>
            <a:pPr algn="just"/>
            <a:r>
              <a:rPr lang="nl-BE" sz="1400" noProof="0" dirty="0">
                <a:solidFill>
                  <a:schemeClr val="accent2"/>
                </a:solidFill>
                <a:latin typeface="+mn-lt"/>
              </a:rPr>
              <a:t>Op een buitendienst gesteld spoor is de aanwezigheid van een kijkuit niet vereist. </a:t>
            </a:r>
          </a:p>
        </p:txBody>
      </p:sp>
      <p:pic>
        <p:nvPicPr>
          <p:cNvPr id="11" name="Image 10">
            <a:extLst>
              <a:ext uri="{FF2B5EF4-FFF2-40B4-BE49-F238E27FC236}">
                <a16:creationId xmlns:a16="http://schemas.microsoft.com/office/drawing/2014/main" id="{BFFF724A-F9FB-4E22-B552-05656E6F2324}"/>
              </a:ext>
            </a:extLst>
          </p:cNvPr>
          <p:cNvPicPr>
            <a:picLocks noChangeAspect="1"/>
          </p:cNvPicPr>
          <p:nvPr/>
        </p:nvPicPr>
        <p:blipFill>
          <a:blip r:embed="rId2"/>
          <a:stretch>
            <a:fillRect/>
          </a:stretch>
        </p:blipFill>
        <p:spPr>
          <a:xfrm>
            <a:off x="694378" y="1556792"/>
            <a:ext cx="777713" cy="1120433"/>
          </a:xfrm>
          <a:prstGeom prst="rect">
            <a:avLst/>
          </a:prstGeom>
        </p:spPr>
      </p:pic>
      <p:sp>
        <p:nvSpPr>
          <p:cNvPr id="2" name="Rechthoek 35">
            <a:extLst>
              <a:ext uri="{FF2B5EF4-FFF2-40B4-BE49-F238E27FC236}">
                <a16:creationId xmlns:a16="http://schemas.microsoft.com/office/drawing/2014/main" id="{189E33C0-1D13-EA7A-2298-9567B78F4D1D}"/>
              </a:ext>
            </a:extLst>
          </p:cNvPr>
          <p:cNvSpPr>
            <a:spLocks noChangeArrowheads="1"/>
          </p:cNvSpPr>
          <p:nvPr/>
        </p:nvSpPr>
        <p:spPr bwMode="auto">
          <a:xfrm>
            <a:off x="756891" y="2415347"/>
            <a:ext cx="652685" cy="236360"/>
          </a:xfrm>
          <a:prstGeom prst="rect">
            <a:avLst/>
          </a:prstGeom>
          <a:solidFill>
            <a:schemeClr val="bg1">
              <a:lumMod val="65000"/>
            </a:schemeClr>
          </a:solidFill>
          <a:ln w="31750" algn="ctr">
            <a:noFill/>
            <a:round/>
            <a:headEnd/>
            <a:tailEnd/>
          </a:ln>
        </p:spPr>
        <p:txBody>
          <a:bodyPr lIns="0" tIns="0" rIns="0" bIns="0" anchor="ctr"/>
          <a:lstStyle/>
          <a:p>
            <a:pPr algn="ctr"/>
            <a:r>
              <a:rPr lang="nl-BE" sz="500" b="1" cap="all" noProof="0" dirty="0">
                <a:solidFill>
                  <a:schemeClr val="bg1"/>
                </a:solidFill>
              </a:rPr>
              <a:t>ERKEND </a:t>
            </a:r>
          </a:p>
          <a:p>
            <a:pPr algn="ctr"/>
            <a:r>
              <a:rPr lang="nl-BE" sz="500" b="1" cap="all" noProof="0" dirty="0">
                <a:solidFill>
                  <a:schemeClr val="bg1"/>
                </a:solidFill>
              </a:rPr>
              <a:t>Installateur</a:t>
            </a:r>
          </a:p>
        </p:txBody>
      </p:sp>
    </p:spTree>
    <p:extLst>
      <p:ext uri="{BB962C8B-B14F-4D97-AF65-F5344CB8AC3E}">
        <p14:creationId xmlns:p14="http://schemas.microsoft.com/office/powerpoint/2010/main" val="3767685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716236" y="4430987"/>
            <a:ext cx="8064500" cy="506413"/>
          </a:xfrm>
          <a:prstGeom prst="rect">
            <a:avLst/>
          </a:prstGeom>
          <a:noFill/>
          <a:ln w="9525">
            <a:noFill/>
            <a:miter lim="800000"/>
            <a:headEnd/>
            <a:tailEnd/>
          </a:ln>
          <a:effectLst/>
        </p:spPr>
        <p:txBody>
          <a:bodyPr lIns="0" tIns="0" rIns="0" bIns="0"/>
          <a:lstStyle/>
          <a:p>
            <a:pPr algn="l">
              <a:defRPr/>
            </a:pPr>
            <a:endParaRPr lang="nl-BE" sz="2000" b="1" kern="0" noProof="0" dirty="0">
              <a:solidFill>
                <a:srgbClr val="0070C0"/>
              </a:solidFill>
              <a:latin typeface="+mj-lt"/>
              <a:ea typeface="+mj-ea"/>
              <a:cs typeface="+mj-cs"/>
            </a:endParaRPr>
          </a:p>
        </p:txBody>
      </p:sp>
      <p:sp>
        <p:nvSpPr>
          <p:cNvPr id="23" name="Rectangle 22"/>
          <p:cNvSpPr/>
          <p:nvPr/>
        </p:nvSpPr>
        <p:spPr bwMode="auto">
          <a:xfrm>
            <a:off x="8443138" y="1268760"/>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Uitwisseling van informatie </a:t>
            </a:r>
            <a:br>
              <a:rPr lang="nl-BE" sz="1200" b="1" noProof="0" dirty="0">
                <a:latin typeface="+mn-lt"/>
              </a:rPr>
            </a:br>
            <a:r>
              <a:rPr lang="nl-BE" sz="1200" b="1" noProof="0" dirty="0">
                <a:latin typeface="+mn-lt"/>
              </a:rPr>
              <a:t>vóór aanvang van de werken</a:t>
            </a:r>
          </a:p>
        </p:txBody>
      </p:sp>
      <p:sp>
        <p:nvSpPr>
          <p:cNvPr id="27" name="Rectangle 26"/>
          <p:cNvSpPr/>
          <p:nvPr/>
        </p:nvSpPr>
        <p:spPr bwMode="auto">
          <a:xfrm>
            <a:off x="6027863" y="1268759"/>
            <a:ext cx="2121664"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Basisberekeningen</a:t>
            </a:r>
          </a:p>
          <a:p>
            <a:pPr algn="ctr"/>
            <a:r>
              <a:rPr lang="nl-BE" sz="1200" b="1" noProof="0" dirty="0">
                <a:latin typeface="+mn-lt"/>
              </a:rPr>
              <a:t>Theoretische studie</a:t>
            </a:r>
          </a:p>
        </p:txBody>
      </p:sp>
      <p:sp>
        <p:nvSpPr>
          <p:cNvPr id="37" name="Ovaal 21"/>
          <p:cNvSpPr/>
          <p:nvPr/>
        </p:nvSpPr>
        <p:spPr bwMode="auto">
          <a:xfrm>
            <a:off x="5864688" y="117692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38" name="Ovaal 22"/>
          <p:cNvSpPr/>
          <p:nvPr/>
        </p:nvSpPr>
        <p:spPr bwMode="auto">
          <a:xfrm>
            <a:off x="8299122" y="1135309"/>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2</a:t>
            </a:r>
          </a:p>
        </p:txBody>
      </p:sp>
      <p:sp>
        <p:nvSpPr>
          <p:cNvPr id="44" name="Rectangle 43"/>
          <p:cNvSpPr/>
          <p:nvPr/>
        </p:nvSpPr>
        <p:spPr bwMode="auto">
          <a:xfrm>
            <a:off x="8443138" y="255378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Briefing van het personeel</a:t>
            </a:r>
          </a:p>
        </p:txBody>
      </p:sp>
      <p:sp>
        <p:nvSpPr>
          <p:cNvPr id="45" name="Ovaal 22"/>
          <p:cNvSpPr/>
          <p:nvPr/>
        </p:nvSpPr>
        <p:spPr bwMode="auto">
          <a:xfrm>
            <a:off x="8299122" y="2420888"/>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3</a:t>
            </a:r>
          </a:p>
        </p:txBody>
      </p:sp>
      <p:sp>
        <p:nvSpPr>
          <p:cNvPr id="48" name="Rectangle 47"/>
          <p:cNvSpPr/>
          <p:nvPr/>
        </p:nvSpPr>
        <p:spPr bwMode="auto">
          <a:xfrm>
            <a:off x="8443138" y="3838814"/>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Controle van het systeem</a:t>
            </a:r>
          </a:p>
        </p:txBody>
      </p:sp>
      <p:sp>
        <p:nvSpPr>
          <p:cNvPr id="49" name="Ovaal 22"/>
          <p:cNvSpPr/>
          <p:nvPr/>
        </p:nvSpPr>
        <p:spPr bwMode="auto">
          <a:xfrm>
            <a:off x="8299122" y="3725473"/>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4</a:t>
            </a:r>
          </a:p>
        </p:txBody>
      </p:sp>
      <p:sp>
        <p:nvSpPr>
          <p:cNvPr id="51" name="Rectangle 50"/>
          <p:cNvSpPr/>
          <p:nvPr/>
        </p:nvSpPr>
        <p:spPr bwMode="auto">
          <a:xfrm>
            <a:off x="8443138" y="51238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Plaatsing van het systeem</a:t>
            </a:r>
          </a:p>
        </p:txBody>
      </p:sp>
      <p:sp>
        <p:nvSpPr>
          <p:cNvPr id="52" name="Ovaal 22"/>
          <p:cNvSpPr/>
          <p:nvPr/>
        </p:nvSpPr>
        <p:spPr bwMode="auto">
          <a:xfrm>
            <a:off x="8299122" y="500314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5</a:t>
            </a:r>
          </a:p>
        </p:txBody>
      </p:sp>
      <p:sp>
        <p:nvSpPr>
          <p:cNvPr id="29" name="Rectangle 28"/>
          <p:cNvSpPr/>
          <p:nvPr/>
        </p:nvSpPr>
        <p:spPr bwMode="auto">
          <a:xfrm>
            <a:off x="602786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Opstart van het systeem</a:t>
            </a:r>
          </a:p>
        </p:txBody>
      </p:sp>
      <p:sp>
        <p:nvSpPr>
          <p:cNvPr id="30" name="Ovaal 22"/>
          <p:cNvSpPr/>
          <p:nvPr/>
        </p:nvSpPr>
        <p:spPr bwMode="auto">
          <a:xfrm>
            <a:off x="5864688"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6</a:t>
            </a:r>
          </a:p>
        </p:txBody>
      </p:sp>
      <p:sp>
        <p:nvSpPr>
          <p:cNvPr id="31" name="Rectangle 30"/>
          <p:cNvSpPr/>
          <p:nvPr/>
        </p:nvSpPr>
        <p:spPr bwMode="auto">
          <a:xfrm>
            <a:off x="3612589"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Voorafgaandelijke test</a:t>
            </a:r>
          </a:p>
        </p:txBody>
      </p:sp>
      <p:sp>
        <p:nvSpPr>
          <p:cNvPr id="53" name="Ovaal 22"/>
          <p:cNvSpPr/>
          <p:nvPr/>
        </p:nvSpPr>
        <p:spPr bwMode="auto">
          <a:xfrm>
            <a:off x="3468573"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sp>
        <p:nvSpPr>
          <p:cNvPr id="33" name="Draaiende pijl 15"/>
          <p:cNvSpPr/>
          <p:nvPr/>
        </p:nvSpPr>
        <p:spPr bwMode="auto">
          <a:xfrm rot="1987104">
            <a:off x="5669121"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latin typeface="+mn-lt"/>
            </a:endParaRPr>
          </a:p>
        </p:txBody>
      </p:sp>
      <p:grpSp>
        <p:nvGrpSpPr>
          <p:cNvPr id="2" name="Group 1"/>
          <p:cNvGrpSpPr/>
          <p:nvPr/>
        </p:nvGrpSpPr>
        <p:grpSpPr>
          <a:xfrm>
            <a:off x="4812382"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latin typeface="+mn-lt"/>
              </a:endParaRPr>
            </a:p>
          </p:txBody>
        </p:sp>
        <p:sp>
          <p:nvSpPr>
            <p:cNvPr id="35" name="Ovaal 14"/>
            <p:cNvSpPr/>
            <p:nvPr/>
          </p:nvSpPr>
          <p:spPr bwMode="auto">
            <a:xfrm>
              <a:off x="3663709" y="264472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1</a:t>
              </a:r>
            </a:p>
          </p:txBody>
        </p:sp>
        <p:sp>
          <p:nvSpPr>
            <p:cNvPr id="36" name="Ovaal 18"/>
            <p:cNvSpPr/>
            <p:nvPr/>
          </p:nvSpPr>
          <p:spPr bwMode="auto">
            <a:xfrm>
              <a:off x="4283784" y="2809867"/>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2</a:t>
              </a:r>
            </a:p>
          </p:txBody>
        </p:sp>
        <p:sp>
          <p:nvSpPr>
            <p:cNvPr id="41" name="Ovaal 18"/>
            <p:cNvSpPr/>
            <p:nvPr/>
          </p:nvSpPr>
          <p:spPr bwMode="auto">
            <a:xfrm>
              <a:off x="4644269" y="3322885"/>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3</a:t>
              </a:r>
            </a:p>
          </p:txBody>
        </p:sp>
        <p:sp>
          <p:nvSpPr>
            <p:cNvPr id="46" name="Ovaal 18"/>
            <p:cNvSpPr/>
            <p:nvPr/>
          </p:nvSpPr>
          <p:spPr bwMode="auto">
            <a:xfrm>
              <a:off x="4246839" y="4374201"/>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5</a:t>
              </a:r>
            </a:p>
          </p:txBody>
        </p:sp>
        <p:sp>
          <p:nvSpPr>
            <p:cNvPr id="47" name="Ovaal 18"/>
            <p:cNvSpPr/>
            <p:nvPr/>
          </p:nvSpPr>
          <p:spPr bwMode="auto">
            <a:xfrm>
              <a:off x="4644269" y="3903091"/>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4</a:t>
              </a:r>
            </a:p>
          </p:txBody>
        </p:sp>
        <p:sp>
          <p:nvSpPr>
            <p:cNvPr id="50" name="Ovaal 18"/>
            <p:cNvSpPr/>
            <p:nvPr/>
          </p:nvSpPr>
          <p:spPr bwMode="auto">
            <a:xfrm>
              <a:off x="3635895"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6</a:t>
              </a: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7</a:t>
              </a:r>
            </a:p>
          </p:txBody>
        </p:sp>
      </p:gr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8192"/>
          <a:stretch/>
        </p:blipFill>
        <p:spPr>
          <a:xfrm>
            <a:off x="6107302" y="2866210"/>
            <a:ext cx="1015178" cy="987644"/>
          </a:xfrm>
          <a:prstGeom prst="rect">
            <a:avLst/>
          </a:prstGeom>
        </p:spPr>
      </p:pic>
      <p:sp>
        <p:nvSpPr>
          <p:cNvPr id="39" name="Wolkvormige toelichting 17"/>
          <p:cNvSpPr/>
          <p:nvPr/>
        </p:nvSpPr>
        <p:spPr bwMode="auto">
          <a:xfrm>
            <a:off x="3003971" y="1915957"/>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34" name="TextBox 33"/>
          <p:cNvSpPr txBox="1"/>
          <p:nvPr/>
        </p:nvSpPr>
        <p:spPr>
          <a:xfrm>
            <a:off x="3601633" y="1987337"/>
            <a:ext cx="1584176" cy="954107"/>
          </a:xfrm>
          <a:prstGeom prst="rect">
            <a:avLst/>
          </a:prstGeom>
          <a:noFill/>
        </p:spPr>
        <p:txBody>
          <a:bodyPr wrap="square" rtlCol="0">
            <a:spAutoFit/>
          </a:bodyPr>
          <a:lstStyle/>
          <a:p>
            <a:r>
              <a:rPr lang="nl-BE" sz="1400" b="1" noProof="0" dirty="0">
                <a:solidFill>
                  <a:srgbClr val="005DA4"/>
                </a:solidFill>
                <a:latin typeface="+mn-lt"/>
              </a:rPr>
              <a:t>Een aankondigings-systeem opzetten; </a:t>
            </a:r>
          </a:p>
          <a:p>
            <a:r>
              <a:rPr lang="nl-BE" sz="1400" b="1" noProof="0" dirty="0">
                <a:solidFill>
                  <a:srgbClr val="005DA4"/>
                </a:solidFill>
                <a:latin typeface="+mn-lt"/>
              </a:rPr>
              <a:t>hoe doe je dat? </a:t>
            </a:r>
          </a:p>
        </p:txBody>
      </p:sp>
      <p:sp>
        <p:nvSpPr>
          <p:cNvPr id="42" name="Text Placeholder 2">
            <a:extLst>
              <a:ext uri="{FF2B5EF4-FFF2-40B4-BE49-F238E27FC236}">
                <a16:creationId xmlns:a16="http://schemas.microsoft.com/office/drawing/2014/main" id="{E517A196-FF3D-4A72-9546-293691D4BB94}"/>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Hoe ga je te werk?</a:t>
            </a:r>
          </a:p>
        </p:txBody>
      </p:sp>
      <p:sp>
        <p:nvSpPr>
          <p:cNvPr id="10" name="Espace réservé du texte 9">
            <a:extLst>
              <a:ext uri="{FF2B5EF4-FFF2-40B4-BE49-F238E27FC236}">
                <a16:creationId xmlns:a16="http://schemas.microsoft.com/office/drawing/2014/main" id="{61F69D76-29C1-4136-8DF3-30B4C99DC50B}"/>
              </a:ext>
            </a:extLst>
          </p:cNvPr>
          <p:cNvSpPr>
            <a:spLocks noGrp="1"/>
          </p:cNvSpPr>
          <p:nvPr>
            <p:ph type="body" sz="quarter" idx="18"/>
          </p:nvPr>
        </p:nvSpPr>
        <p:spPr/>
        <p:txBody>
          <a:bodyPr/>
          <a:lstStyle/>
          <a:p>
            <a:r>
              <a:rPr lang="nl-BE" noProof="0" dirty="0"/>
              <a:t>2. Opstellen van het aankondigingssysteem</a:t>
            </a:r>
          </a:p>
        </p:txBody>
      </p:sp>
      <p:pic>
        <p:nvPicPr>
          <p:cNvPr id="9" name="Afbeelding 8">
            <a:extLst>
              <a:ext uri="{FF2B5EF4-FFF2-40B4-BE49-F238E27FC236}">
                <a16:creationId xmlns:a16="http://schemas.microsoft.com/office/drawing/2014/main" id="{8349DBA3-85AC-984F-F9D5-0BF614F1EE78}"/>
              </a:ext>
            </a:extLst>
          </p:cNvPr>
          <p:cNvPicPr>
            <a:picLocks noChangeAspect="1"/>
          </p:cNvPicPr>
          <p:nvPr/>
        </p:nvPicPr>
        <p:blipFill>
          <a:blip r:embed="rId3"/>
          <a:stretch>
            <a:fillRect/>
          </a:stretch>
        </p:blipFill>
        <p:spPr>
          <a:xfrm>
            <a:off x="5007942" y="2911806"/>
            <a:ext cx="890886" cy="1309423"/>
          </a:xfrm>
          <a:prstGeom prst="rect">
            <a:avLst/>
          </a:prstGeom>
        </p:spPr>
      </p:pic>
      <p:sp>
        <p:nvSpPr>
          <p:cNvPr id="11" name="Rechthoek 41">
            <a:extLst>
              <a:ext uri="{FF2B5EF4-FFF2-40B4-BE49-F238E27FC236}">
                <a16:creationId xmlns:a16="http://schemas.microsoft.com/office/drawing/2014/main" id="{1637A775-CEBF-9598-6BF6-5D787042D876}"/>
              </a:ext>
            </a:extLst>
          </p:cNvPr>
          <p:cNvSpPr>
            <a:spLocks noChangeArrowheads="1"/>
          </p:cNvSpPr>
          <p:nvPr/>
        </p:nvSpPr>
        <p:spPr bwMode="auto">
          <a:xfrm>
            <a:off x="6067528" y="3921320"/>
            <a:ext cx="999217" cy="227760"/>
          </a:xfrm>
          <a:prstGeom prst="rect">
            <a:avLst/>
          </a:prstGeom>
          <a:solidFill>
            <a:srgbClr val="A6A6A6"/>
          </a:solidFill>
          <a:ln w="31750" algn="ctr">
            <a:noFill/>
            <a:round/>
            <a:headEnd/>
            <a:tailEnd/>
          </a:ln>
        </p:spPr>
        <p:txBody>
          <a:bodyPr wrap="none" anchor="ctr"/>
          <a:lstStyle/>
          <a:p>
            <a:pPr algn="ctr"/>
            <a:r>
              <a:rPr lang="nl-BE" sz="600" b="1" noProof="0" dirty="0">
                <a:solidFill>
                  <a:schemeClr val="bg1"/>
                </a:solidFill>
              </a:rPr>
              <a:t>LEIDER VAN HET WERK – </a:t>
            </a:r>
          </a:p>
          <a:p>
            <a:pPr algn="ctr"/>
            <a:r>
              <a:rPr lang="nl-BE" sz="600" b="1" noProof="0" dirty="0">
                <a:solidFill>
                  <a:schemeClr val="bg1"/>
                </a:solidFill>
              </a:rPr>
              <a:t>VV AANNEMER</a:t>
            </a:r>
          </a:p>
        </p:txBody>
      </p:sp>
      <p:pic>
        <p:nvPicPr>
          <p:cNvPr id="3" name="Picture 11" descr="D:\Documents And Settings\GQR7802\Local Settings\Temporary Internet Files\Content.IE5\HNYX0581\MC900441310[1].png">
            <a:extLst>
              <a:ext uri="{FF2B5EF4-FFF2-40B4-BE49-F238E27FC236}">
                <a16:creationId xmlns:a16="http://schemas.microsoft.com/office/drawing/2014/main" id="{B04E80E2-C2E9-49FA-E07D-D3104793FDD5}"/>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95244" y="1052736"/>
            <a:ext cx="519343" cy="423042"/>
          </a:xfrm>
          <a:prstGeom prst="rect">
            <a:avLst/>
          </a:prstGeom>
          <a:noFill/>
          <a:ln w="9525">
            <a:noFill/>
            <a:miter lim="800000"/>
            <a:headEnd/>
            <a:tailEnd/>
          </a:ln>
        </p:spPr>
      </p:pic>
      <p:pic>
        <p:nvPicPr>
          <p:cNvPr id="5" name="Picture 11" descr="D:\Documents And Settings\GQR7802\Local Settings\Temporary Internet Files\Content.IE5\HNYX0581\MC900441310[1].png">
            <a:extLst>
              <a:ext uri="{FF2B5EF4-FFF2-40B4-BE49-F238E27FC236}">
                <a16:creationId xmlns:a16="http://schemas.microsoft.com/office/drawing/2014/main" id="{5A2114D5-5C57-0A63-CD5E-B318AE376826}"/>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89225" y="1052736"/>
            <a:ext cx="519343" cy="423042"/>
          </a:xfrm>
          <a:prstGeom prst="rect">
            <a:avLst/>
          </a:prstGeom>
          <a:noFill/>
          <a:ln w="9525">
            <a:noFill/>
            <a:miter lim="800000"/>
            <a:headEnd/>
            <a:tailEnd/>
          </a:ln>
        </p:spPr>
      </p:pic>
      <p:pic>
        <p:nvPicPr>
          <p:cNvPr id="6" name="Picture 11" descr="D:\Documents And Settings\GQR7802\Local Settings\Temporary Internet Files\Content.IE5\HNYX0581\MC900441310[1].png">
            <a:extLst>
              <a:ext uri="{FF2B5EF4-FFF2-40B4-BE49-F238E27FC236}">
                <a16:creationId xmlns:a16="http://schemas.microsoft.com/office/drawing/2014/main" id="{BCEC5E54-DF50-F57A-A4D2-3ED9F632CB0C}"/>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89225" y="2339650"/>
            <a:ext cx="519343" cy="423042"/>
          </a:xfrm>
          <a:prstGeom prst="rect">
            <a:avLst/>
          </a:prstGeom>
          <a:noFill/>
          <a:ln w="9525">
            <a:noFill/>
            <a:miter lim="800000"/>
            <a:headEnd/>
            <a:tailEnd/>
          </a:ln>
        </p:spPr>
      </p:pic>
      <p:pic>
        <p:nvPicPr>
          <p:cNvPr id="8" name="Picture 11" descr="D:\Documents And Settings\GQR7802\Local Settings\Temporary Internet Files\Content.IE5\HNYX0581\MC900441310[1].png">
            <a:extLst>
              <a:ext uri="{FF2B5EF4-FFF2-40B4-BE49-F238E27FC236}">
                <a16:creationId xmlns:a16="http://schemas.microsoft.com/office/drawing/2014/main" id="{DF3E0C67-5040-EF02-0BEE-568A2EDEED05}"/>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89224" y="3654030"/>
            <a:ext cx="519343" cy="423042"/>
          </a:xfrm>
          <a:prstGeom prst="rect">
            <a:avLst/>
          </a:prstGeom>
          <a:noFill/>
          <a:ln w="9525">
            <a:noFill/>
            <a:miter lim="800000"/>
            <a:headEnd/>
            <a:tailEnd/>
          </a:ln>
        </p:spPr>
      </p:pic>
      <p:pic>
        <p:nvPicPr>
          <p:cNvPr id="16" name="Picture 11" descr="D:\Documents And Settings\GQR7802\Local Settings\Temporary Internet Files\Content.IE5\HNYX0581\MC900441310[1].png">
            <a:extLst>
              <a:ext uri="{FF2B5EF4-FFF2-40B4-BE49-F238E27FC236}">
                <a16:creationId xmlns:a16="http://schemas.microsoft.com/office/drawing/2014/main" id="{D361BCCB-8E61-F1F0-D995-26F0B40C8A6B}"/>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89224" y="4937400"/>
            <a:ext cx="519343" cy="423042"/>
          </a:xfrm>
          <a:prstGeom prst="rect">
            <a:avLst/>
          </a:prstGeom>
          <a:noFill/>
          <a:ln w="9525">
            <a:noFill/>
            <a:miter lim="800000"/>
            <a:headEnd/>
            <a:tailEnd/>
          </a:ln>
        </p:spPr>
      </p:pic>
      <p:sp>
        <p:nvSpPr>
          <p:cNvPr id="12" name="Rectangle 30">
            <a:extLst>
              <a:ext uri="{FF2B5EF4-FFF2-40B4-BE49-F238E27FC236}">
                <a16:creationId xmlns:a16="http://schemas.microsoft.com/office/drawing/2014/main" id="{294331DA-BD0B-CE5D-9BBA-DA4F4A63F9C5}"/>
              </a:ext>
            </a:extLst>
          </p:cNvPr>
          <p:cNvSpPr/>
          <p:nvPr/>
        </p:nvSpPr>
        <p:spPr bwMode="auto">
          <a:xfrm>
            <a:off x="1197314" y="5132757"/>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Opstart van de werken</a:t>
            </a:r>
          </a:p>
        </p:txBody>
      </p:sp>
      <p:sp>
        <p:nvSpPr>
          <p:cNvPr id="13" name="Ovaal 22">
            <a:extLst>
              <a:ext uri="{FF2B5EF4-FFF2-40B4-BE49-F238E27FC236}">
                <a16:creationId xmlns:a16="http://schemas.microsoft.com/office/drawing/2014/main" id="{6E274F7A-A416-D5C5-E814-61CF3B1EB93A}"/>
              </a:ext>
            </a:extLst>
          </p:cNvPr>
          <p:cNvSpPr/>
          <p:nvPr/>
        </p:nvSpPr>
        <p:spPr bwMode="auto">
          <a:xfrm>
            <a:off x="1053298" y="5012058"/>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8</a:t>
            </a:r>
          </a:p>
        </p:txBody>
      </p:sp>
      <p:sp>
        <p:nvSpPr>
          <p:cNvPr id="14" name="Ovaal 22">
            <a:extLst>
              <a:ext uri="{FF2B5EF4-FFF2-40B4-BE49-F238E27FC236}">
                <a16:creationId xmlns:a16="http://schemas.microsoft.com/office/drawing/2014/main" id="{7252E2A1-7E84-1E78-124E-95BCF85F1818}"/>
              </a:ext>
            </a:extLst>
          </p:cNvPr>
          <p:cNvSpPr/>
          <p:nvPr/>
        </p:nvSpPr>
        <p:spPr bwMode="auto">
          <a:xfrm>
            <a:off x="5231904" y="427909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8</a:t>
            </a:r>
          </a:p>
        </p:txBody>
      </p:sp>
    </p:spTree>
    <p:extLst>
      <p:ext uri="{BB962C8B-B14F-4D97-AF65-F5344CB8AC3E}">
        <p14:creationId xmlns:p14="http://schemas.microsoft.com/office/powerpoint/2010/main" val="42552730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D1893CD0-8DD1-4860-A6B8-FC057EB74082}"/>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6. Opstart van het systeem</a:t>
            </a:r>
          </a:p>
          <a:p>
            <a:pPr marL="0" indent="0" algn="l">
              <a:buNone/>
              <a:defRPr/>
            </a:pPr>
            <a:endParaRPr lang="nl-BE" sz="2400" b="1" kern="0" noProof="0" dirty="0">
              <a:solidFill>
                <a:srgbClr val="0070C0"/>
              </a:solidFill>
              <a:ea typeface="+mj-ea"/>
              <a:cs typeface="+mj-cs"/>
            </a:endParaRPr>
          </a:p>
        </p:txBody>
      </p:sp>
      <p:sp>
        <p:nvSpPr>
          <p:cNvPr id="8" name="Espace réservé du texte 7">
            <a:extLst>
              <a:ext uri="{FF2B5EF4-FFF2-40B4-BE49-F238E27FC236}">
                <a16:creationId xmlns:a16="http://schemas.microsoft.com/office/drawing/2014/main" id="{B08723D2-26B3-4D43-AD91-E0B2B082D192}"/>
              </a:ext>
            </a:extLst>
          </p:cNvPr>
          <p:cNvSpPr>
            <a:spLocks noGrp="1"/>
          </p:cNvSpPr>
          <p:nvPr>
            <p:ph type="body" sz="quarter" idx="18"/>
          </p:nvPr>
        </p:nvSpPr>
        <p:spPr/>
        <p:txBody>
          <a:bodyPr/>
          <a:lstStyle/>
          <a:p>
            <a:r>
              <a:rPr lang="nl-BE" noProof="0" dirty="0"/>
              <a:t>2. Opstellen van het aankondigingssysteem</a:t>
            </a:r>
          </a:p>
        </p:txBody>
      </p:sp>
      <p:sp>
        <p:nvSpPr>
          <p:cNvPr id="4" name="Rounded Rectangle 14">
            <a:extLst>
              <a:ext uri="{FF2B5EF4-FFF2-40B4-BE49-F238E27FC236}">
                <a16:creationId xmlns:a16="http://schemas.microsoft.com/office/drawing/2014/main" id="{56284DC8-900D-46C6-BE13-6B6E2A94DC9D}"/>
              </a:ext>
            </a:extLst>
          </p:cNvPr>
          <p:cNvSpPr/>
          <p:nvPr/>
        </p:nvSpPr>
        <p:spPr bwMode="auto">
          <a:xfrm>
            <a:off x="1733226" y="1916831"/>
            <a:ext cx="8971286" cy="804647"/>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noProof="0" dirty="0">
                <a:solidFill>
                  <a:schemeClr val="accent2"/>
                </a:solidFill>
                <a:latin typeface="+mn-lt"/>
              </a:rPr>
              <a:t>De initiële opstart van het automatisch aankondigingssysteem ATWS mag enkel gebeuren door een </a:t>
            </a:r>
            <a:r>
              <a:rPr lang="nl-BE" sz="1400" b="1" noProof="0" dirty="0">
                <a:solidFill>
                  <a:schemeClr val="accent2"/>
                </a:solidFill>
                <a:latin typeface="+mn-lt"/>
              </a:rPr>
              <a:t>erkend installateur.</a:t>
            </a:r>
          </a:p>
        </p:txBody>
      </p:sp>
      <p:pic>
        <p:nvPicPr>
          <p:cNvPr id="11" name="Image 10">
            <a:extLst>
              <a:ext uri="{FF2B5EF4-FFF2-40B4-BE49-F238E27FC236}">
                <a16:creationId xmlns:a16="http://schemas.microsoft.com/office/drawing/2014/main" id="{BFFF724A-F9FB-4E22-B552-05656E6F2324}"/>
              </a:ext>
            </a:extLst>
          </p:cNvPr>
          <p:cNvPicPr>
            <a:picLocks noChangeAspect="1"/>
          </p:cNvPicPr>
          <p:nvPr/>
        </p:nvPicPr>
        <p:blipFill>
          <a:blip r:embed="rId2"/>
          <a:stretch>
            <a:fillRect/>
          </a:stretch>
        </p:blipFill>
        <p:spPr>
          <a:xfrm>
            <a:off x="694378" y="1556792"/>
            <a:ext cx="777713" cy="1120433"/>
          </a:xfrm>
          <a:prstGeom prst="rect">
            <a:avLst/>
          </a:prstGeom>
        </p:spPr>
      </p:pic>
      <p:sp>
        <p:nvSpPr>
          <p:cNvPr id="2" name="Rechthoek 35">
            <a:extLst>
              <a:ext uri="{FF2B5EF4-FFF2-40B4-BE49-F238E27FC236}">
                <a16:creationId xmlns:a16="http://schemas.microsoft.com/office/drawing/2014/main" id="{D4D41794-ADB3-5A83-341D-5318E86E8F03}"/>
              </a:ext>
            </a:extLst>
          </p:cNvPr>
          <p:cNvSpPr>
            <a:spLocks noChangeArrowheads="1"/>
          </p:cNvSpPr>
          <p:nvPr/>
        </p:nvSpPr>
        <p:spPr bwMode="auto">
          <a:xfrm>
            <a:off x="767408" y="2420888"/>
            <a:ext cx="652685" cy="236360"/>
          </a:xfrm>
          <a:prstGeom prst="rect">
            <a:avLst/>
          </a:prstGeom>
          <a:solidFill>
            <a:schemeClr val="bg1">
              <a:lumMod val="65000"/>
            </a:schemeClr>
          </a:solidFill>
          <a:ln w="31750" algn="ctr">
            <a:noFill/>
            <a:round/>
            <a:headEnd/>
            <a:tailEnd/>
          </a:ln>
        </p:spPr>
        <p:txBody>
          <a:bodyPr lIns="0" tIns="0" rIns="0" bIns="0" anchor="ctr"/>
          <a:lstStyle/>
          <a:p>
            <a:pPr algn="ctr"/>
            <a:r>
              <a:rPr lang="nl-BE" sz="500" b="1" cap="all" noProof="0" dirty="0">
                <a:solidFill>
                  <a:schemeClr val="bg1"/>
                </a:solidFill>
              </a:rPr>
              <a:t>ERKEND </a:t>
            </a:r>
          </a:p>
          <a:p>
            <a:pPr algn="ctr"/>
            <a:r>
              <a:rPr lang="nl-BE" sz="500" b="1" cap="all" noProof="0" dirty="0">
                <a:solidFill>
                  <a:schemeClr val="bg1"/>
                </a:solidFill>
              </a:rPr>
              <a:t>INSTALLATEUR</a:t>
            </a:r>
          </a:p>
        </p:txBody>
      </p:sp>
    </p:spTree>
    <p:extLst>
      <p:ext uri="{BB962C8B-B14F-4D97-AF65-F5344CB8AC3E}">
        <p14:creationId xmlns:p14="http://schemas.microsoft.com/office/powerpoint/2010/main" val="1140656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r>
              <a:rPr lang="nl-BE" noProof="0" dirty="0"/>
              <a:t> Familieportret</a:t>
            </a:r>
          </a:p>
        </p:txBody>
      </p:sp>
      <p:sp>
        <p:nvSpPr>
          <p:cNvPr id="3" name="Content Placeholder 2"/>
          <p:cNvSpPr>
            <a:spLocks noGrp="1"/>
          </p:cNvSpPr>
          <p:nvPr>
            <p:ph idx="4294967295"/>
          </p:nvPr>
        </p:nvSpPr>
        <p:spPr>
          <a:xfrm>
            <a:off x="1758374" y="1700809"/>
            <a:ext cx="9882242" cy="2879725"/>
          </a:xfrm>
          <a:prstGeom prst="rect">
            <a:avLst/>
          </a:prstGeom>
        </p:spPr>
        <p:txBody>
          <a:bodyPr/>
          <a:lstStyle/>
          <a:p>
            <a:pPr marL="0" indent="0" algn="just">
              <a:buNone/>
            </a:pPr>
            <a:endParaRPr lang="nl-BE" sz="1400" noProof="0" dirty="0">
              <a:solidFill>
                <a:srgbClr val="FF0000"/>
              </a:solidFill>
            </a:endParaRPr>
          </a:p>
          <a:p>
            <a:pPr marL="0" indent="0" algn="just">
              <a:buNone/>
            </a:pPr>
            <a:r>
              <a:rPr lang="nl-BE" sz="1400" noProof="0" dirty="0">
                <a:solidFill>
                  <a:srgbClr val="FF0000"/>
                </a:solidFill>
              </a:rPr>
              <a:t>Omzendbrief 05 I-AM/2022</a:t>
            </a:r>
            <a:r>
              <a:rPr lang="nl-BE" sz="1400" noProof="0" dirty="0"/>
              <a:t> – Werken met indringing type I – Hiërarchie van veiligheidsmaatregelen</a:t>
            </a:r>
          </a:p>
          <a:p>
            <a:pPr marL="0" indent="0" algn="just">
              <a:buNone/>
            </a:pPr>
            <a:endParaRPr lang="nl-BE" sz="1400" noProof="0" dirty="0"/>
          </a:p>
          <a:p>
            <a:pPr marL="0" indent="0" algn="just">
              <a:buNone/>
            </a:pPr>
            <a:r>
              <a:rPr lang="nl-BE" sz="1400" noProof="0" dirty="0">
                <a:solidFill>
                  <a:srgbClr val="FF0000"/>
                </a:solidFill>
              </a:rPr>
              <a:t>Omzendbrief 01 I-AM/2020 </a:t>
            </a:r>
            <a:r>
              <a:rPr lang="nl-BE" sz="1400" noProof="0" dirty="0"/>
              <a:t>– Richtlijnen voor de beveiliging van werken met indringing type II</a:t>
            </a:r>
          </a:p>
          <a:p>
            <a:pPr marL="0" indent="0" algn="just">
              <a:buNone/>
            </a:pPr>
            <a:endParaRPr lang="nl-BE" sz="1400" noProof="0" dirty="0"/>
          </a:p>
          <a:p>
            <a:pPr marL="0" indent="0" algn="just">
              <a:buNone/>
            </a:pPr>
            <a:r>
              <a:rPr lang="nl-BE" sz="1400" noProof="0" dirty="0">
                <a:solidFill>
                  <a:srgbClr val="FF0000"/>
                </a:solidFill>
              </a:rPr>
              <a:t>Bundel 63 versie 2.3: </a:t>
            </a:r>
            <a:r>
              <a:rPr lang="nl-BE" sz="1400" noProof="0" dirty="0"/>
              <a:t>Veiligheids‐ en gezondheidsmaatregelen bij het uitvoeren van opdrachten voor werken, leveringen en diensten</a:t>
            </a:r>
          </a:p>
          <a:p>
            <a:pPr marL="0" indent="0" algn="just">
              <a:buNone/>
            </a:pPr>
            <a:endParaRPr lang="nl-BE" sz="1400" noProof="0" dirty="0">
              <a:solidFill>
                <a:srgbClr val="FF0000"/>
              </a:solidFill>
            </a:endParaRPr>
          </a:p>
          <a:p>
            <a:pPr marL="0" indent="0" algn="just">
              <a:buNone/>
            </a:pPr>
            <a:r>
              <a:rPr lang="nl-BE" sz="1400" noProof="0" dirty="0">
                <a:solidFill>
                  <a:srgbClr val="FF0000"/>
                </a:solidFill>
              </a:rPr>
              <a:t>WIT-1011-nl </a:t>
            </a:r>
            <a:r>
              <a:rPr lang="nl-BE" sz="1400" noProof="0" dirty="0"/>
              <a:t>– ATWS – Automatisch treinaankondigingssysteem ter beveiliging van werken zonder voorziene indringing</a:t>
            </a:r>
            <a:endParaRPr lang="nl-BE" sz="1800" noProof="0" dirty="0"/>
          </a:p>
          <a:p>
            <a:pPr algn="just"/>
            <a:endParaRPr lang="nl-BE" sz="1800" noProof="0" dirty="0"/>
          </a:p>
        </p:txBody>
      </p:sp>
      <p:sp>
        <p:nvSpPr>
          <p:cNvPr id="18" name="Espace réservé du texte 1"/>
          <p:cNvSpPr txBox="1">
            <a:spLocks/>
          </p:cNvSpPr>
          <p:nvPr/>
        </p:nvSpPr>
        <p:spPr>
          <a:xfrm>
            <a:off x="1774631" y="868571"/>
            <a:ext cx="7649844"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fontAlgn="auto">
              <a:spcAft>
                <a:spcPts val="0"/>
              </a:spcAft>
              <a:buNone/>
            </a:pPr>
            <a:r>
              <a:rPr lang="nl-BE" sz="2700" b="1" noProof="0" dirty="0">
                <a:solidFill>
                  <a:schemeClr val="accent2"/>
                </a:solidFill>
                <a:latin typeface="Calibri" panose="020F0502020204030204" pitchFamily="34" charset="0"/>
                <a:cs typeface="Calibri" panose="020F0502020204030204" pitchFamily="34" charset="0"/>
              </a:rPr>
              <a:t>Referentiedocumenten</a:t>
            </a:r>
          </a:p>
        </p:txBody>
      </p:sp>
    </p:spTree>
    <p:extLst>
      <p:ext uri="{BB962C8B-B14F-4D97-AF65-F5344CB8AC3E}">
        <p14:creationId xmlns:p14="http://schemas.microsoft.com/office/powerpoint/2010/main" val="2463944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718378" y="4430987"/>
            <a:ext cx="8064500" cy="506413"/>
          </a:xfrm>
          <a:prstGeom prst="rect">
            <a:avLst/>
          </a:prstGeom>
          <a:noFill/>
          <a:ln w="9525">
            <a:noFill/>
            <a:miter lim="800000"/>
            <a:headEnd/>
            <a:tailEnd/>
          </a:ln>
          <a:effectLst/>
        </p:spPr>
        <p:txBody>
          <a:bodyPr lIns="0" tIns="0" rIns="0" bIns="0"/>
          <a:lstStyle/>
          <a:p>
            <a:pPr algn="l">
              <a:defRPr/>
            </a:pPr>
            <a:endParaRPr lang="nl-BE" sz="2000" b="1" kern="0" noProof="0" dirty="0">
              <a:solidFill>
                <a:srgbClr val="0070C0"/>
              </a:solidFill>
              <a:latin typeface="+mj-lt"/>
              <a:ea typeface="+mj-ea"/>
              <a:cs typeface="+mj-cs"/>
            </a:endParaRPr>
          </a:p>
        </p:txBody>
      </p:sp>
      <p:sp>
        <p:nvSpPr>
          <p:cNvPr id="23" name="Rectangle 22"/>
          <p:cNvSpPr/>
          <p:nvPr/>
        </p:nvSpPr>
        <p:spPr bwMode="auto">
          <a:xfrm>
            <a:off x="8445280" y="1268760"/>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Uitwisseling van informatie </a:t>
            </a:r>
            <a:br>
              <a:rPr lang="nl-BE" sz="1200" b="1" noProof="0" dirty="0">
                <a:latin typeface="+mn-lt"/>
              </a:rPr>
            </a:br>
            <a:r>
              <a:rPr lang="nl-BE" sz="1200" b="1" noProof="0" dirty="0">
                <a:latin typeface="+mn-lt"/>
              </a:rPr>
              <a:t>vóór aanvang van de werken</a:t>
            </a:r>
          </a:p>
        </p:txBody>
      </p:sp>
      <p:sp>
        <p:nvSpPr>
          <p:cNvPr id="27" name="Rectangle 26"/>
          <p:cNvSpPr/>
          <p:nvPr/>
        </p:nvSpPr>
        <p:spPr bwMode="auto">
          <a:xfrm>
            <a:off x="6030005" y="1268759"/>
            <a:ext cx="2121664"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Basisberekeningen</a:t>
            </a:r>
          </a:p>
          <a:p>
            <a:pPr algn="ctr"/>
            <a:r>
              <a:rPr lang="nl-BE" sz="1200" b="1" noProof="0" dirty="0">
                <a:latin typeface="+mn-lt"/>
              </a:rPr>
              <a:t>Theoretische studie</a:t>
            </a:r>
          </a:p>
        </p:txBody>
      </p:sp>
      <p:sp>
        <p:nvSpPr>
          <p:cNvPr id="37" name="Ovaal 21"/>
          <p:cNvSpPr/>
          <p:nvPr/>
        </p:nvSpPr>
        <p:spPr bwMode="auto">
          <a:xfrm>
            <a:off x="5866830" y="117692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38" name="Ovaal 22"/>
          <p:cNvSpPr/>
          <p:nvPr/>
        </p:nvSpPr>
        <p:spPr bwMode="auto">
          <a:xfrm>
            <a:off x="8301264" y="1135309"/>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2</a:t>
            </a:r>
          </a:p>
        </p:txBody>
      </p:sp>
      <p:sp>
        <p:nvSpPr>
          <p:cNvPr id="44" name="Rectangle 43"/>
          <p:cNvSpPr/>
          <p:nvPr/>
        </p:nvSpPr>
        <p:spPr bwMode="auto">
          <a:xfrm>
            <a:off x="8445280" y="255378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Briefing van het personeel</a:t>
            </a:r>
          </a:p>
        </p:txBody>
      </p:sp>
      <p:sp>
        <p:nvSpPr>
          <p:cNvPr id="45" name="Ovaal 22"/>
          <p:cNvSpPr/>
          <p:nvPr/>
        </p:nvSpPr>
        <p:spPr bwMode="auto">
          <a:xfrm>
            <a:off x="8301264" y="2420888"/>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3</a:t>
            </a:r>
          </a:p>
        </p:txBody>
      </p:sp>
      <p:sp>
        <p:nvSpPr>
          <p:cNvPr id="48" name="Rectangle 47"/>
          <p:cNvSpPr/>
          <p:nvPr/>
        </p:nvSpPr>
        <p:spPr bwMode="auto">
          <a:xfrm>
            <a:off x="8445280" y="3838814"/>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Controle van het systeem</a:t>
            </a:r>
          </a:p>
        </p:txBody>
      </p:sp>
      <p:sp>
        <p:nvSpPr>
          <p:cNvPr id="49" name="Ovaal 22"/>
          <p:cNvSpPr/>
          <p:nvPr/>
        </p:nvSpPr>
        <p:spPr bwMode="auto">
          <a:xfrm>
            <a:off x="8301264" y="3725473"/>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4</a:t>
            </a:r>
          </a:p>
        </p:txBody>
      </p:sp>
      <p:sp>
        <p:nvSpPr>
          <p:cNvPr id="51" name="Rectangle 50"/>
          <p:cNvSpPr/>
          <p:nvPr/>
        </p:nvSpPr>
        <p:spPr bwMode="auto">
          <a:xfrm>
            <a:off x="8445280" y="51238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Plaatsing van het systeem</a:t>
            </a:r>
          </a:p>
        </p:txBody>
      </p:sp>
      <p:sp>
        <p:nvSpPr>
          <p:cNvPr id="52" name="Ovaal 22"/>
          <p:cNvSpPr/>
          <p:nvPr/>
        </p:nvSpPr>
        <p:spPr bwMode="auto">
          <a:xfrm>
            <a:off x="8301264" y="500314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5</a:t>
            </a:r>
          </a:p>
        </p:txBody>
      </p:sp>
      <p:sp>
        <p:nvSpPr>
          <p:cNvPr id="29" name="Rectangle 28"/>
          <p:cNvSpPr/>
          <p:nvPr/>
        </p:nvSpPr>
        <p:spPr bwMode="auto">
          <a:xfrm>
            <a:off x="6030005"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Opstart van het systeem</a:t>
            </a:r>
          </a:p>
        </p:txBody>
      </p:sp>
      <p:sp>
        <p:nvSpPr>
          <p:cNvPr id="30" name="Ovaal 22"/>
          <p:cNvSpPr/>
          <p:nvPr/>
        </p:nvSpPr>
        <p:spPr bwMode="auto">
          <a:xfrm>
            <a:off x="5866830" y="500314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6</a:t>
            </a:r>
          </a:p>
        </p:txBody>
      </p:sp>
      <p:sp>
        <p:nvSpPr>
          <p:cNvPr id="31" name="Rectangle 30"/>
          <p:cNvSpPr/>
          <p:nvPr/>
        </p:nvSpPr>
        <p:spPr bwMode="auto">
          <a:xfrm>
            <a:off x="3614731"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Voorafgaandelijke test</a:t>
            </a:r>
          </a:p>
        </p:txBody>
      </p:sp>
      <p:sp>
        <p:nvSpPr>
          <p:cNvPr id="53" name="Ovaal 22"/>
          <p:cNvSpPr/>
          <p:nvPr/>
        </p:nvSpPr>
        <p:spPr bwMode="auto">
          <a:xfrm>
            <a:off x="3470715"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sp>
        <p:nvSpPr>
          <p:cNvPr id="33" name="Draaiende pijl 15"/>
          <p:cNvSpPr/>
          <p:nvPr/>
        </p:nvSpPr>
        <p:spPr bwMode="auto">
          <a:xfrm rot="1987104">
            <a:off x="5671263"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latin typeface="+mn-lt"/>
            </a:endParaRPr>
          </a:p>
        </p:txBody>
      </p:sp>
      <p:grpSp>
        <p:nvGrpSpPr>
          <p:cNvPr id="2" name="Group 1"/>
          <p:cNvGrpSpPr/>
          <p:nvPr/>
        </p:nvGrpSpPr>
        <p:grpSpPr>
          <a:xfrm>
            <a:off x="4814524"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latin typeface="+mn-lt"/>
              </a:endParaRPr>
            </a:p>
          </p:txBody>
        </p:sp>
        <p:sp>
          <p:nvSpPr>
            <p:cNvPr id="35" name="Ovaal 14"/>
            <p:cNvSpPr/>
            <p:nvPr/>
          </p:nvSpPr>
          <p:spPr bwMode="auto">
            <a:xfrm>
              <a:off x="3663709" y="264472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1</a:t>
              </a:r>
            </a:p>
          </p:txBody>
        </p:sp>
        <p:sp>
          <p:nvSpPr>
            <p:cNvPr id="36" name="Ovaal 18"/>
            <p:cNvSpPr/>
            <p:nvPr/>
          </p:nvSpPr>
          <p:spPr bwMode="auto">
            <a:xfrm>
              <a:off x="4283784" y="2809867"/>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2</a:t>
              </a:r>
            </a:p>
          </p:txBody>
        </p:sp>
        <p:sp>
          <p:nvSpPr>
            <p:cNvPr id="41" name="Ovaal 18"/>
            <p:cNvSpPr/>
            <p:nvPr/>
          </p:nvSpPr>
          <p:spPr bwMode="auto">
            <a:xfrm>
              <a:off x="4644269" y="3322885"/>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3</a:t>
              </a:r>
            </a:p>
          </p:txBody>
        </p:sp>
        <p:sp>
          <p:nvSpPr>
            <p:cNvPr id="46" name="Ovaal 18"/>
            <p:cNvSpPr/>
            <p:nvPr/>
          </p:nvSpPr>
          <p:spPr bwMode="auto">
            <a:xfrm>
              <a:off x="4246839" y="4374201"/>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5</a:t>
              </a:r>
            </a:p>
          </p:txBody>
        </p:sp>
        <p:sp>
          <p:nvSpPr>
            <p:cNvPr id="47" name="Ovaal 18"/>
            <p:cNvSpPr/>
            <p:nvPr/>
          </p:nvSpPr>
          <p:spPr bwMode="auto">
            <a:xfrm>
              <a:off x="4644269" y="3903091"/>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4</a:t>
              </a:r>
            </a:p>
          </p:txBody>
        </p:sp>
        <p:sp>
          <p:nvSpPr>
            <p:cNvPr id="50" name="Ovaal 18"/>
            <p:cNvSpPr/>
            <p:nvPr/>
          </p:nvSpPr>
          <p:spPr bwMode="auto">
            <a:xfrm>
              <a:off x="3635895" y="4480926"/>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6</a:t>
              </a: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7</a:t>
              </a:r>
            </a:p>
          </p:txBody>
        </p:sp>
      </p:gr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8192"/>
          <a:stretch/>
        </p:blipFill>
        <p:spPr>
          <a:xfrm>
            <a:off x="6109444" y="2866210"/>
            <a:ext cx="1015178" cy="987644"/>
          </a:xfrm>
          <a:prstGeom prst="rect">
            <a:avLst/>
          </a:prstGeom>
        </p:spPr>
      </p:pic>
      <p:sp>
        <p:nvSpPr>
          <p:cNvPr id="39" name="Wolkvormige toelichting 17"/>
          <p:cNvSpPr/>
          <p:nvPr/>
        </p:nvSpPr>
        <p:spPr bwMode="auto">
          <a:xfrm>
            <a:off x="3006113" y="1915957"/>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34" name="TextBox 33"/>
          <p:cNvSpPr txBox="1"/>
          <p:nvPr/>
        </p:nvSpPr>
        <p:spPr>
          <a:xfrm>
            <a:off x="3542809" y="1973713"/>
            <a:ext cx="1584176" cy="954107"/>
          </a:xfrm>
          <a:prstGeom prst="rect">
            <a:avLst/>
          </a:prstGeom>
          <a:noFill/>
        </p:spPr>
        <p:txBody>
          <a:bodyPr wrap="square" rtlCol="0">
            <a:spAutoFit/>
          </a:bodyPr>
          <a:lstStyle/>
          <a:p>
            <a:r>
              <a:rPr lang="nl-BE" sz="1400" b="1" noProof="0" dirty="0">
                <a:solidFill>
                  <a:srgbClr val="005DA4"/>
                </a:solidFill>
                <a:latin typeface="+mn-lt"/>
              </a:rPr>
              <a:t>Een aankondigings-systeem opzetten; </a:t>
            </a:r>
          </a:p>
          <a:p>
            <a:r>
              <a:rPr lang="nl-BE" sz="1400" b="1" noProof="0" dirty="0">
                <a:solidFill>
                  <a:srgbClr val="005DA4"/>
                </a:solidFill>
                <a:latin typeface="+mn-lt"/>
              </a:rPr>
              <a:t>hoe doe je dat? </a:t>
            </a:r>
          </a:p>
        </p:txBody>
      </p:sp>
      <p:sp>
        <p:nvSpPr>
          <p:cNvPr id="42" name="Text Placeholder 2">
            <a:extLst>
              <a:ext uri="{FF2B5EF4-FFF2-40B4-BE49-F238E27FC236}">
                <a16:creationId xmlns:a16="http://schemas.microsoft.com/office/drawing/2014/main" id="{E517A196-FF3D-4A72-9546-293691D4BB94}"/>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Hoe ga je te werk?</a:t>
            </a:r>
          </a:p>
        </p:txBody>
      </p:sp>
      <p:sp>
        <p:nvSpPr>
          <p:cNvPr id="10" name="Espace réservé du texte 9">
            <a:extLst>
              <a:ext uri="{FF2B5EF4-FFF2-40B4-BE49-F238E27FC236}">
                <a16:creationId xmlns:a16="http://schemas.microsoft.com/office/drawing/2014/main" id="{61F69D76-29C1-4136-8DF3-30B4C99DC50B}"/>
              </a:ext>
            </a:extLst>
          </p:cNvPr>
          <p:cNvSpPr>
            <a:spLocks noGrp="1"/>
          </p:cNvSpPr>
          <p:nvPr>
            <p:ph type="body" sz="quarter" idx="18"/>
          </p:nvPr>
        </p:nvSpPr>
        <p:spPr/>
        <p:txBody>
          <a:bodyPr/>
          <a:lstStyle/>
          <a:p>
            <a:r>
              <a:rPr lang="nl-BE" noProof="0" dirty="0"/>
              <a:t>2. Opstellen van het aankondigingssysteem</a:t>
            </a:r>
          </a:p>
        </p:txBody>
      </p:sp>
      <p:pic>
        <p:nvPicPr>
          <p:cNvPr id="9" name="Afbeelding 8">
            <a:extLst>
              <a:ext uri="{FF2B5EF4-FFF2-40B4-BE49-F238E27FC236}">
                <a16:creationId xmlns:a16="http://schemas.microsoft.com/office/drawing/2014/main" id="{8349DBA3-85AC-984F-F9D5-0BF614F1EE78}"/>
              </a:ext>
            </a:extLst>
          </p:cNvPr>
          <p:cNvPicPr>
            <a:picLocks noChangeAspect="1"/>
          </p:cNvPicPr>
          <p:nvPr/>
        </p:nvPicPr>
        <p:blipFill>
          <a:blip r:embed="rId3"/>
          <a:stretch>
            <a:fillRect/>
          </a:stretch>
        </p:blipFill>
        <p:spPr>
          <a:xfrm>
            <a:off x="5010084" y="2911806"/>
            <a:ext cx="890886" cy="1309423"/>
          </a:xfrm>
          <a:prstGeom prst="rect">
            <a:avLst/>
          </a:prstGeom>
        </p:spPr>
      </p:pic>
      <p:sp>
        <p:nvSpPr>
          <p:cNvPr id="11" name="Rechthoek 41">
            <a:extLst>
              <a:ext uri="{FF2B5EF4-FFF2-40B4-BE49-F238E27FC236}">
                <a16:creationId xmlns:a16="http://schemas.microsoft.com/office/drawing/2014/main" id="{1637A775-CEBF-9598-6BF6-5D787042D876}"/>
              </a:ext>
            </a:extLst>
          </p:cNvPr>
          <p:cNvSpPr>
            <a:spLocks noChangeArrowheads="1"/>
          </p:cNvSpPr>
          <p:nvPr/>
        </p:nvSpPr>
        <p:spPr bwMode="auto">
          <a:xfrm>
            <a:off x="6069670" y="3921320"/>
            <a:ext cx="999217" cy="227760"/>
          </a:xfrm>
          <a:prstGeom prst="rect">
            <a:avLst/>
          </a:prstGeom>
          <a:solidFill>
            <a:srgbClr val="A6A6A6"/>
          </a:solidFill>
          <a:ln w="31750" algn="ctr">
            <a:noFill/>
            <a:round/>
            <a:headEnd/>
            <a:tailEnd/>
          </a:ln>
        </p:spPr>
        <p:txBody>
          <a:bodyPr wrap="none" anchor="ctr"/>
          <a:lstStyle/>
          <a:p>
            <a:pPr algn="ctr"/>
            <a:r>
              <a:rPr lang="nl-BE" sz="600" b="1" noProof="0" dirty="0">
                <a:solidFill>
                  <a:schemeClr val="bg1"/>
                </a:solidFill>
              </a:rPr>
              <a:t>LEIDER VAN HET WERK – </a:t>
            </a:r>
          </a:p>
          <a:p>
            <a:pPr algn="ctr"/>
            <a:r>
              <a:rPr lang="nl-BE" sz="600" b="1" noProof="0" dirty="0">
                <a:solidFill>
                  <a:schemeClr val="bg1"/>
                </a:solidFill>
              </a:rPr>
              <a:t>VV AANNEMER</a:t>
            </a:r>
          </a:p>
        </p:txBody>
      </p:sp>
      <p:pic>
        <p:nvPicPr>
          <p:cNvPr id="3" name="Picture 11" descr="D:\Documents And Settings\GQR7802\Local Settings\Temporary Internet Files\Content.IE5\HNYX0581\MC900441310[1].png">
            <a:extLst>
              <a:ext uri="{FF2B5EF4-FFF2-40B4-BE49-F238E27FC236}">
                <a16:creationId xmlns:a16="http://schemas.microsoft.com/office/drawing/2014/main" id="{B04E80E2-C2E9-49FA-E07D-D3104793FDD5}"/>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97386" y="1052736"/>
            <a:ext cx="519343" cy="423042"/>
          </a:xfrm>
          <a:prstGeom prst="rect">
            <a:avLst/>
          </a:prstGeom>
          <a:noFill/>
          <a:ln w="9525">
            <a:noFill/>
            <a:miter lim="800000"/>
            <a:headEnd/>
            <a:tailEnd/>
          </a:ln>
        </p:spPr>
      </p:pic>
      <p:pic>
        <p:nvPicPr>
          <p:cNvPr id="5" name="Picture 11" descr="D:\Documents And Settings\GQR7802\Local Settings\Temporary Internet Files\Content.IE5\HNYX0581\MC900441310[1].png">
            <a:extLst>
              <a:ext uri="{FF2B5EF4-FFF2-40B4-BE49-F238E27FC236}">
                <a16:creationId xmlns:a16="http://schemas.microsoft.com/office/drawing/2014/main" id="{5A2114D5-5C57-0A63-CD5E-B318AE376826}"/>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91367" y="1052736"/>
            <a:ext cx="519343" cy="423042"/>
          </a:xfrm>
          <a:prstGeom prst="rect">
            <a:avLst/>
          </a:prstGeom>
          <a:noFill/>
          <a:ln w="9525">
            <a:noFill/>
            <a:miter lim="800000"/>
            <a:headEnd/>
            <a:tailEnd/>
          </a:ln>
        </p:spPr>
      </p:pic>
      <p:pic>
        <p:nvPicPr>
          <p:cNvPr id="6" name="Picture 11" descr="D:\Documents And Settings\GQR7802\Local Settings\Temporary Internet Files\Content.IE5\HNYX0581\MC900441310[1].png">
            <a:extLst>
              <a:ext uri="{FF2B5EF4-FFF2-40B4-BE49-F238E27FC236}">
                <a16:creationId xmlns:a16="http://schemas.microsoft.com/office/drawing/2014/main" id="{BCEC5E54-DF50-F57A-A4D2-3ED9F632CB0C}"/>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91367" y="2339650"/>
            <a:ext cx="519343" cy="423042"/>
          </a:xfrm>
          <a:prstGeom prst="rect">
            <a:avLst/>
          </a:prstGeom>
          <a:noFill/>
          <a:ln w="9525">
            <a:noFill/>
            <a:miter lim="800000"/>
            <a:headEnd/>
            <a:tailEnd/>
          </a:ln>
        </p:spPr>
      </p:pic>
      <p:pic>
        <p:nvPicPr>
          <p:cNvPr id="8" name="Picture 11" descr="D:\Documents And Settings\GQR7802\Local Settings\Temporary Internet Files\Content.IE5\HNYX0581\MC900441310[1].png">
            <a:extLst>
              <a:ext uri="{FF2B5EF4-FFF2-40B4-BE49-F238E27FC236}">
                <a16:creationId xmlns:a16="http://schemas.microsoft.com/office/drawing/2014/main" id="{DF3E0C67-5040-EF02-0BEE-568A2EDEED05}"/>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91366" y="3654030"/>
            <a:ext cx="519343" cy="423042"/>
          </a:xfrm>
          <a:prstGeom prst="rect">
            <a:avLst/>
          </a:prstGeom>
          <a:noFill/>
          <a:ln w="9525">
            <a:noFill/>
            <a:miter lim="800000"/>
            <a:headEnd/>
            <a:tailEnd/>
          </a:ln>
        </p:spPr>
      </p:pic>
      <p:pic>
        <p:nvPicPr>
          <p:cNvPr id="16" name="Picture 11" descr="D:\Documents And Settings\GQR7802\Local Settings\Temporary Internet Files\Content.IE5\HNYX0581\MC900441310[1].png">
            <a:extLst>
              <a:ext uri="{FF2B5EF4-FFF2-40B4-BE49-F238E27FC236}">
                <a16:creationId xmlns:a16="http://schemas.microsoft.com/office/drawing/2014/main" id="{D361BCCB-8E61-F1F0-D995-26F0B40C8A6B}"/>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91366" y="4937400"/>
            <a:ext cx="519343" cy="423042"/>
          </a:xfrm>
          <a:prstGeom prst="rect">
            <a:avLst/>
          </a:prstGeom>
          <a:noFill/>
          <a:ln w="9525">
            <a:noFill/>
            <a:miter lim="800000"/>
            <a:headEnd/>
            <a:tailEnd/>
          </a:ln>
        </p:spPr>
      </p:pic>
      <p:pic>
        <p:nvPicPr>
          <p:cNvPr id="12" name="Picture 11" descr="D:\Documents And Settings\GQR7802\Local Settings\Temporary Internet Files\Content.IE5\HNYX0581\MC900441310[1].png">
            <a:extLst>
              <a:ext uri="{FF2B5EF4-FFF2-40B4-BE49-F238E27FC236}">
                <a16:creationId xmlns:a16="http://schemas.microsoft.com/office/drawing/2014/main" id="{0679543C-F817-D666-78A4-947940963043}"/>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97386" y="4937400"/>
            <a:ext cx="519343" cy="423042"/>
          </a:xfrm>
          <a:prstGeom prst="rect">
            <a:avLst/>
          </a:prstGeom>
          <a:noFill/>
          <a:ln w="9525">
            <a:noFill/>
            <a:miter lim="800000"/>
            <a:headEnd/>
            <a:tailEnd/>
          </a:ln>
        </p:spPr>
      </p:pic>
      <p:sp>
        <p:nvSpPr>
          <p:cNvPr id="13" name="Rectangle 30">
            <a:extLst>
              <a:ext uri="{FF2B5EF4-FFF2-40B4-BE49-F238E27FC236}">
                <a16:creationId xmlns:a16="http://schemas.microsoft.com/office/drawing/2014/main" id="{C62634DD-3BF7-31E0-444C-E28AD08EA6F1}"/>
              </a:ext>
            </a:extLst>
          </p:cNvPr>
          <p:cNvSpPr/>
          <p:nvPr/>
        </p:nvSpPr>
        <p:spPr bwMode="auto">
          <a:xfrm>
            <a:off x="119945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Opstart van de werken</a:t>
            </a:r>
          </a:p>
        </p:txBody>
      </p:sp>
      <p:sp>
        <p:nvSpPr>
          <p:cNvPr id="14" name="Ovaal 22">
            <a:extLst>
              <a:ext uri="{FF2B5EF4-FFF2-40B4-BE49-F238E27FC236}">
                <a16:creationId xmlns:a16="http://schemas.microsoft.com/office/drawing/2014/main" id="{6229DD71-5579-38B6-5268-522199071DA8}"/>
              </a:ext>
            </a:extLst>
          </p:cNvPr>
          <p:cNvSpPr/>
          <p:nvPr/>
        </p:nvSpPr>
        <p:spPr bwMode="auto">
          <a:xfrm>
            <a:off x="105544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8</a:t>
            </a:r>
          </a:p>
        </p:txBody>
      </p:sp>
      <p:sp>
        <p:nvSpPr>
          <p:cNvPr id="15" name="Ovaal 22">
            <a:extLst>
              <a:ext uri="{FF2B5EF4-FFF2-40B4-BE49-F238E27FC236}">
                <a16:creationId xmlns:a16="http://schemas.microsoft.com/office/drawing/2014/main" id="{73D4310E-1F1A-0907-8772-E7F05A6EAAC2}"/>
              </a:ext>
            </a:extLst>
          </p:cNvPr>
          <p:cNvSpPr/>
          <p:nvPr/>
        </p:nvSpPr>
        <p:spPr bwMode="auto">
          <a:xfrm>
            <a:off x="5159896" y="427909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8</a:t>
            </a:r>
          </a:p>
        </p:txBody>
      </p:sp>
    </p:spTree>
    <p:extLst>
      <p:ext uri="{BB962C8B-B14F-4D97-AF65-F5344CB8AC3E}">
        <p14:creationId xmlns:p14="http://schemas.microsoft.com/office/powerpoint/2010/main" val="523453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D1893CD0-8DD1-4860-A6B8-FC057EB74082}"/>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7. Voorafgaandelijke test</a:t>
            </a:r>
          </a:p>
          <a:p>
            <a:pPr marL="0" indent="0" algn="l">
              <a:buNone/>
              <a:defRPr/>
            </a:pPr>
            <a:r>
              <a:rPr lang="nl-BE" sz="2000" b="1" kern="0" noProof="0" dirty="0">
                <a:solidFill>
                  <a:srgbClr val="0070C0"/>
                </a:solidFill>
                <a:ea typeface="+mj-ea"/>
                <a:cs typeface="+mj-cs"/>
              </a:rPr>
              <a:t>7.1.	Controle van het materiaal</a:t>
            </a:r>
          </a:p>
          <a:p>
            <a:pPr marL="0" indent="0" algn="l">
              <a:buNone/>
              <a:defRPr/>
            </a:pPr>
            <a:endParaRPr lang="nl-BE" sz="2000" b="1" kern="0" noProof="0" dirty="0">
              <a:solidFill>
                <a:srgbClr val="0070C0"/>
              </a:solidFill>
              <a:ea typeface="+mj-ea"/>
              <a:cs typeface="+mj-cs"/>
            </a:endParaRPr>
          </a:p>
          <a:p>
            <a:pPr marL="0" indent="0" algn="l">
              <a:buNone/>
              <a:defRPr/>
            </a:pPr>
            <a:endParaRPr lang="nl-BE" sz="2400" b="1" kern="0" noProof="0" dirty="0">
              <a:solidFill>
                <a:srgbClr val="0070C0"/>
              </a:solidFill>
              <a:ea typeface="+mj-ea"/>
              <a:cs typeface="+mj-cs"/>
            </a:endParaRPr>
          </a:p>
          <a:p>
            <a:pPr marL="0" indent="0" algn="l">
              <a:buNone/>
              <a:defRPr/>
            </a:pPr>
            <a:endParaRPr lang="nl-BE" sz="2400" b="1" kern="0" noProof="0" dirty="0">
              <a:solidFill>
                <a:srgbClr val="0070C0"/>
              </a:solidFill>
              <a:ea typeface="+mj-ea"/>
              <a:cs typeface="+mj-cs"/>
            </a:endParaRPr>
          </a:p>
          <a:p>
            <a:pPr marL="0" indent="0" algn="l">
              <a:buNone/>
              <a:defRPr/>
            </a:pPr>
            <a:endParaRPr lang="nl-BE" sz="2400" b="1" kern="0" noProof="0" dirty="0">
              <a:solidFill>
                <a:srgbClr val="0070C0"/>
              </a:solidFill>
              <a:ea typeface="+mj-ea"/>
              <a:cs typeface="+mj-cs"/>
            </a:endParaRPr>
          </a:p>
        </p:txBody>
      </p:sp>
      <p:sp>
        <p:nvSpPr>
          <p:cNvPr id="8" name="Espace réservé du texte 7">
            <a:extLst>
              <a:ext uri="{FF2B5EF4-FFF2-40B4-BE49-F238E27FC236}">
                <a16:creationId xmlns:a16="http://schemas.microsoft.com/office/drawing/2014/main" id="{B08723D2-26B3-4D43-AD91-E0B2B082D192}"/>
              </a:ext>
            </a:extLst>
          </p:cNvPr>
          <p:cNvSpPr>
            <a:spLocks noGrp="1"/>
          </p:cNvSpPr>
          <p:nvPr>
            <p:ph type="body" sz="quarter" idx="18"/>
          </p:nvPr>
        </p:nvSpPr>
        <p:spPr/>
        <p:txBody>
          <a:bodyPr/>
          <a:lstStyle/>
          <a:p>
            <a:r>
              <a:rPr lang="nl-BE" noProof="0" dirty="0"/>
              <a:t>2. Opstellen van het aankondigingssysteem</a:t>
            </a:r>
          </a:p>
        </p:txBody>
      </p:sp>
      <p:sp>
        <p:nvSpPr>
          <p:cNvPr id="4" name="Rounded Rectangle 14">
            <a:extLst>
              <a:ext uri="{FF2B5EF4-FFF2-40B4-BE49-F238E27FC236}">
                <a16:creationId xmlns:a16="http://schemas.microsoft.com/office/drawing/2014/main" id="{56284DC8-900D-46C6-BE13-6B6E2A94DC9D}"/>
              </a:ext>
            </a:extLst>
          </p:cNvPr>
          <p:cNvSpPr/>
          <p:nvPr/>
        </p:nvSpPr>
        <p:spPr bwMode="auto">
          <a:xfrm>
            <a:off x="1733226" y="1601044"/>
            <a:ext cx="8725545" cy="3124100"/>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spcAft>
                <a:spcPts val="0"/>
              </a:spcAft>
            </a:pPr>
            <a:r>
              <a:rPr lang="nl-BE" sz="1400" b="0" i="0" u="none" strike="noStrike" baseline="0" noProof="0" dirty="0">
                <a:solidFill>
                  <a:schemeClr val="accent2"/>
                </a:solidFill>
                <a:latin typeface="+mn-lt"/>
              </a:rPr>
              <a:t>Een </a:t>
            </a:r>
            <a:r>
              <a:rPr lang="nl-BE" sz="1400" b="1" i="0" u="none" strike="noStrike" baseline="0" noProof="0" dirty="0">
                <a:solidFill>
                  <a:schemeClr val="accent2"/>
                </a:solidFill>
                <a:latin typeface="+mn-lt"/>
              </a:rPr>
              <a:t>controle van het materiaal moet door de erkend </a:t>
            </a:r>
            <a:r>
              <a:rPr lang="nl-BE" sz="1400" b="1" noProof="0" dirty="0">
                <a:solidFill>
                  <a:schemeClr val="accent2"/>
                </a:solidFill>
                <a:latin typeface="+mn-lt"/>
              </a:rPr>
              <a:t>installateur</a:t>
            </a:r>
            <a:r>
              <a:rPr lang="nl-BE" sz="1400" b="1" i="0" u="none" strike="noStrike" baseline="0" noProof="0" dirty="0">
                <a:solidFill>
                  <a:schemeClr val="accent2"/>
                </a:solidFill>
                <a:latin typeface="+mn-lt"/>
              </a:rPr>
              <a:t> van het automatisch aankondigingssysteem</a:t>
            </a:r>
          </a:p>
          <a:p>
            <a:pPr algn="l">
              <a:spcAft>
                <a:spcPts val="0"/>
              </a:spcAft>
            </a:pPr>
            <a:r>
              <a:rPr lang="nl-BE" sz="1400" b="1" i="0" u="none" strike="noStrike" baseline="0" noProof="0" dirty="0">
                <a:solidFill>
                  <a:schemeClr val="accent2"/>
                </a:solidFill>
                <a:latin typeface="+mn-lt"/>
              </a:rPr>
              <a:t>ATWS uitgevoerd worden </a:t>
            </a:r>
            <a:r>
              <a:rPr lang="nl-BE" sz="1400" b="0" i="0" u="none" strike="noStrike" baseline="0" noProof="0" dirty="0">
                <a:solidFill>
                  <a:schemeClr val="accent2"/>
                </a:solidFill>
                <a:latin typeface="+mn-lt"/>
              </a:rPr>
              <a:t>van zodra het systeem opgesteld en gebruiksklaar is zoals beschreven op het</a:t>
            </a:r>
          </a:p>
          <a:p>
            <a:pPr algn="l">
              <a:spcAft>
                <a:spcPts val="0"/>
              </a:spcAft>
            </a:pPr>
            <a:r>
              <a:rPr lang="nl-BE" sz="1400" b="0" i="0" u="none" strike="noStrike" baseline="0" noProof="0" dirty="0">
                <a:solidFill>
                  <a:schemeClr val="accent2"/>
                </a:solidFill>
                <a:latin typeface="+mn-lt"/>
              </a:rPr>
              <a:t>inplantingsplan. Deze bestaat uit:</a:t>
            </a:r>
          </a:p>
          <a:p>
            <a:pPr algn="l">
              <a:spcAft>
                <a:spcPts val="600"/>
              </a:spcAft>
            </a:pPr>
            <a:endParaRPr lang="nl-BE" sz="1400" b="0" i="0" u="none" strike="noStrike" baseline="0" noProof="0" dirty="0">
              <a:solidFill>
                <a:schemeClr val="accent2"/>
              </a:solidFill>
              <a:latin typeface="+mn-lt"/>
            </a:endParaRPr>
          </a:p>
          <a:p>
            <a:pPr marL="285750" indent="-285750" algn="l">
              <a:spcAft>
                <a:spcPts val="600"/>
              </a:spcAft>
              <a:buClr>
                <a:schemeClr val="bg2"/>
              </a:buClr>
              <a:buFont typeface="Arial" panose="020B0604020202020204" pitchFamily="34" charset="0"/>
              <a:buChar char="•"/>
            </a:pPr>
            <a:r>
              <a:rPr lang="nl-BE" sz="1400" b="0" i="0" u="none" strike="noStrike" baseline="0" noProof="0" dirty="0">
                <a:solidFill>
                  <a:schemeClr val="accent2"/>
                </a:solidFill>
                <a:latin typeface="+mn-lt"/>
              </a:rPr>
              <a:t>de controle of alle </a:t>
            </a:r>
            <a:r>
              <a:rPr lang="nl-BE" sz="1400" b="1" i="0" u="none" strike="noStrike" baseline="0" noProof="0" dirty="0">
                <a:solidFill>
                  <a:schemeClr val="accent2"/>
                </a:solidFill>
                <a:latin typeface="+mn-lt"/>
              </a:rPr>
              <a:t>detectiepunten </a:t>
            </a:r>
            <a:r>
              <a:rPr lang="nl-BE" sz="1400" b="0" i="0" u="none" strike="noStrike" baseline="0" noProof="0" dirty="0">
                <a:solidFill>
                  <a:schemeClr val="accent2"/>
                </a:solidFill>
                <a:latin typeface="+mn-lt"/>
              </a:rPr>
              <a:t>geplaatst werden op de voorziene afstanden en conform de ATWS-aankondigingstijd;</a:t>
            </a:r>
          </a:p>
          <a:p>
            <a:pPr marL="285750" indent="-285750" algn="l">
              <a:spcAft>
                <a:spcPts val="600"/>
              </a:spcAft>
              <a:buClr>
                <a:schemeClr val="bg2"/>
              </a:buClr>
              <a:buFont typeface="Arial" panose="020B0604020202020204" pitchFamily="34" charset="0"/>
              <a:buChar char="•"/>
            </a:pPr>
            <a:r>
              <a:rPr lang="nl-BE" sz="1400" b="0" i="0" u="none" strike="noStrike" baseline="0" noProof="0" dirty="0">
                <a:solidFill>
                  <a:schemeClr val="accent2"/>
                </a:solidFill>
                <a:latin typeface="+mn-lt"/>
              </a:rPr>
              <a:t>de controle van de </a:t>
            </a:r>
            <a:r>
              <a:rPr lang="nl-BE" sz="1400" b="1" i="0" u="none" strike="noStrike" baseline="0" noProof="0" dirty="0">
                <a:solidFill>
                  <a:schemeClr val="accent2"/>
                </a:solidFill>
                <a:latin typeface="+mn-lt"/>
              </a:rPr>
              <a:t>communicatie (verbinding) tussen de verschillende samenstellende onderdelen </a:t>
            </a:r>
            <a:r>
              <a:rPr lang="nl-BE" sz="1400" b="0" i="0" u="none" strike="noStrike" baseline="0" noProof="0" dirty="0">
                <a:solidFill>
                  <a:schemeClr val="accent2"/>
                </a:solidFill>
                <a:latin typeface="+mn-lt"/>
              </a:rPr>
              <a:t>van het automatisch aankondigingssysteem ATWS;</a:t>
            </a:r>
          </a:p>
          <a:p>
            <a:pPr marL="285750" indent="-285750" algn="l">
              <a:spcAft>
                <a:spcPts val="600"/>
              </a:spcAft>
              <a:buClr>
                <a:schemeClr val="bg2"/>
              </a:buClr>
              <a:buFont typeface="Arial" panose="020B0604020202020204" pitchFamily="34" charset="0"/>
              <a:buChar char="•"/>
            </a:pPr>
            <a:r>
              <a:rPr lang="nl-BE" sz="1400" b="0" i="0" u="none" strike="noStrike" baseline="0" noProof="0" dirty="0">
                <a:solidFill>
                  <a:schemeClr val="accent2"/>
                </a:solidFill>
                <a:latin typeface="+mn-lt"/>
              </a:rPr>
              <a:t>de controle van de </a:t>
            </a:r>
            <a:r>
              <a:rPr lang="nl-BE" sz="1400" b="1" i="0" u="none" strike="noStrike" baseline="0" noProof="0" dirty="0">
                <a:solidFill>
                  <a:schemeClr val="accent2"/>
                </a:solidFill>
                <a:latin typeface="+mn-lt"/>
              </a:rPr>
              <a:t>positie van de toestellen die het alarm geven conform het inplantingsplan </a:t>
            </a:r>
            <a:r>
              <a:rPr lang="nl-BE" sz="1400" b="0" i="0" u="none" strike="noStrike" baseline="0" noProof="0" dirty="0">
                <a:solidFill>
                  <a:schemeClr val="accent2"/>
                </a:solidFill>
                <a:latin typeface="+mn-lt"/>
              </a:rPr>
              <a:t>met een onderlinge afstand zoals weergegeven op het inplantingsplan;</a:t>
            </a:r>
          </a:p>
          <a:p>
            <a:pPr marL="285750" indent="-285750" algn="l">
              <a:spcAft>
                <a:spcPts val="600"/>
              </a:spcAft>
              <a:buClr>
                <a:schemeClr val="bg2"/>
              </a:buClr>
              <a:buFont typeface="Arial" panose="020B0604020202020204" pitchFamily="34" charset="0"/>
              <a:buChar char="•"/>
            </a:pPr>
            <a:r>
              <a:rPr lang="nl-BE" sz="1400" b="0" i="0" u="none" strike="noStrike" baseline="0" noProof="0" dirty="0">
                <a:solidFill>
                  <a:schemeClr val="accent2"/>
                </a:solidFill>
                <a:latin typeface="+mn-lt"/>
              </a:rPr>
              <a:t>de controle van de </a:t>
            </a:r>
            <a:r>
              <a:rPr lang="nl-BE" sz="1400" b="1" i="0" u="none" strike="noStrike" baseline="0" noProof="0" dirty="0">
                <a:solidFill>
                  <a:schemeClr val="accent2"/>
                </a:solidFill>
                <a:latin typeface="+mn-lt"/>
              </a:rPr>
              <a:t>hoorbaarheid en de zichtbaarheid</a:t>
            </a:r>
            <a:r>
              <a:rPr lang="nl-BE" sz="1400" b="0" i="0" u="none" strike="noStrike" baseline="0" noProof="0" dirty="0">
                <a:solidFill>
                  <a:schemeClr val="accent2"/>
                </a:solidFill>
                <a:latin typeface="+mn-lt"/>
              </a:rPr>
              <a:t> van elk toestel dat het alarm geeft.</a:t>
            </a:r>
            <a:endParaRPr lang="nl-BE" sz="1400" noProof="0" dirty="0">
              <a:solidFill>
                <a:schemeClr val="accent2"/>
              </a:solidFill>
              <a:latin typeface="+mn-lt"/>
            </a:endParaRPr>
          </a:p>
        </p:txBody>
      </p:sp>
      <p:pic>
        <p:nvPicPr>
          <p:cNvPr id="11" name="Image 10">
            <a:extLst>
              <a:ext uri="{FF2B5EF4-FFF2-40B4-BE49-F238E27FC236}">
                <a16:creationId xmlns:a16="http://schemas.microsoft.com/office/drawing/2014/main" id="{BFFF724A-F9FB-4E22-B552-05656E6F2324}"/>
              </a:ext>
            </a:extLst>
          </p:cNvPr>
          <p:cNvPicPr>
            <a:picLocks noChangeAspect="1"/>
          </p:cNvPicPr>
          <p:nvPr/>
        </p:nvPicPr>
        <p:blipFill>
          <a:blip r:embed="rId2"/>
          <a:stretch>
            <a:fillRect/>
          </a:stretch>
        </p:blipFill>
        <p:spPr>
          <a:xfrm>
            <a:off x="652162" y="2492896"/>
            <a:ext cx="777713" cy="1120433"/>
          </a:xfrm>
          <a:prstGeom prst="rect">
            <a:avLst/>
          </a:prstGeom>
        </p:spPr>
      </p:pic>
      <p:pic>
        <p:nvPicPr>
          <p:cNvPr id="2" name="Image 1">
            <a:extLst>
              <a:ext uri="{FF2B5EF4-FFF2-40B4-BE49-F238E27FC236}">
                <a16:creationId xmlns:a16="http://schemas.microsoft.com/office/drawing/2014/main" id="{E36FAFC1-1054-2A14-D6BA-E9B2C30B7F58}"/>
              </a:ext>
            </a:extLst>
          </p:cNvPr>
          <p:cNvPicPr>
            <a:picLocks noChangeAspect="1"/>
          </p:cNvPicPr>
          <p:nvPr/>
        </p:nvPicPr>
        <p:blipFill>
          <a:blip r:embed="rId2"/>
          <a:stretch>
            <a:fillRect/>
          </a:stretch>
        </p:blipFill>
        <p:spPr>
          <a:xfrm>
            <a:off x="6168008" y="5125149"/>
            <a:ext cx="777713" cy="1120433"/>
          </a:xfrm>
          <a:prstGeom prst="rect">
            <a:avLst/>
          </a:prstGeom>
        </p:spPr>
      </p:pic>
      <p:sp>
        <p:nvSpPr>
          <p:cNvPr id="3" name="Légende : encadrée 2">
            <a:extLst>
              <a:ext uri="{FF2B5EF4-FFF2-40B4-BE49-F238E27FC236}">
                <a16:creationId xmlns:a16="http://schemas.microsoft.com/office/drawing/2014/main" id="{5A7BD9C2-3167-F8A3-D22E-9496D885C451}"/>
              </a:ext>
            </a:extLst>
          </p:cNvPr>
          <p:cNvSpPr/>
          <p:nvPr/>
        </p:nvSpPr>
        <p:spPr>
          <a:xfrm>
            <a:off x="7627154" y="4997665"/>
            <a:ext cx="2232248" cy="432048"/>
          </a:xfrm>
          <a:prstGeom prst="borderCallout1">
            <a:avLst>
              <a:gd name="adj1" fmla="val 18750"/>
              <a:gd name="adj2" fmla="val -8333"/>
              <a:gd name="adj3" fmla="val 61000"/>
              <a:gd name="adj4" fmla="val -4255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000" b="1" noProof="0" dirty="0">
                <a:solidFill>
                  <a:schemeClr val="accent2"/>
                </a:solidFill>
              </a:rPr>
              <a:t>Vermelding in het logboek </a:t>
            </a:r>
          </a:p>
        </p:txBody>
      </p:sp>
      <p:sp>
        <p:nvSpPr>
          <p:cNvPr id="5" name="Rechthoek 35">
            <a:extLst>
              <a:ext uri="{FF2B5EF4-FFF2-40B4-BE49-F238E27FC236}">
                <a16:creationId xmlns:a16="http://schemas.microsoft.com/office/drawing/2014/main" id="{6814C527-472F-FDD2-019F-DFE693B53364}"/>
              </a:ext>
            </a:extLst>
          </p:cNvPr>
          <p:cNvSpPr>
            <a:spLocks noChangeArrowheads="1"/>
          </p:cNvSpPr>
          <p:nvPr/>
        </p:nvSpPr>
        <p:spPr bwMode="auto">
          <a:xfrm>
            <a:off x="714675" y="3373273"/>
            <a:ext cx="652685" cy="236360"/>
          </a:xfrm>
          <a:prstGeom prst="rect">
            <a:avLst/>
          </a:prstGeom>
          <a:solidFill>
            <a:schemeClr val="bg1">
              <a:lumMod val="65000"/>
            </a:schemeClr>
          </a:solidFill>
          <a:ln w="31750" algn="ctr">
            <a:noFill/>
            <a:round/>
            <a:headEnd/>
            <a:tailEnd/>
          </a:ln>
        </p:spPr>
        <p:txBody>
          <a:bodyPr lIns="0" tIns="0" rIns="0" bIns="0" anchor="ctr"/>
          <a:lstStyle/>
          <a:p>
            <a:pPr algn="ctr"/>
            <a:r>
              <a:rPr lang="nl-BE" sz="500" b="1" cap="all" noProof="0" dirty="0">
                <a:solidFill>
                  <a:schemeClr val="bg1"/>
                </a:solidFill>
              </a:rPr>
              <a:t>ERKEND </a:t>
            </a:r>
          </a:p>
          <a:p>
            <a:pPr algn="ctr"/>
            <a:r>
              <a:rPr lang="nl-BE" sz="500" b="1" cap="all" noProof="0" dirty="0">
                <a:solidFill>
                  <a:schemeClr val="bg1"/>
                </a:solidFill>
              </a:rPr>
              <a:t>Installateur</a:t>
            </a:r>
          </a:p>
        </p:txBody>
      </p:sp>
      <p:sp>
        <p:nvSpPr>
          <p:cNvPr id="6" name="Rechthoek 35">
            <a:extLst>
              <a:ext uri="{FF2B5EF4-FFF2-40B4-BE49-F238E27FC236}">
                <a16:creationId xmlns:a16="http://schemas.microsoft.com/office/drawing/2014/main" id="{BEC4A52A-86A1-2104-1413-D35518411B60}"/>
              </a:ext>
            </a:extLst>
          </p:cNvPr>
          <p:cNvSpPr>
            <a:spLocks noChangeArrowheads="1"/>
          </p:cNvSpPr>
          <p:nvPr/>
        </p:nvSpPr>
        <p:spPr bwMode="auto">
          <a:xfrm>
            <a:off x="6240016" y="6000952"/>
            <a:ext cx="652685" cy="236360"/>
          </a:xfrm>
          <a:prstGeom prst="rect">
            <a:avLst/>
          </a:prstGeom>
          <a:solidFill>
            <a:schemeClr val="bg1">
              <a:lumMod val="65000"/>
            </a:schemeClr>
          </a:solidFill>
          <a:ln w="31750" algn="ctr">
            <a:noFill/>
            <a:round/>
            <a:headEnd/>
            <a:tailEnd/>
          </a:ln>
        </p:spPr>
        <p:txBody>
          <a:bodyPr lIns="0" tIns="0" rIns="0" bIns="0" anchor="ctr"/>
          <a:lstStyle/>
          <a:p>
            <a:pPr algn="ctr"/>
            <a:r>
              <a:rPr lang="nl-BE" sz="500" b="1" cap="all" noProof="0" dirty="0">
                <a:solidFill>
                  <a:schemeClr val="bg1"/>
                </a:solidFill>
              </a:rPr>
              <a:t>ERKEND </a:t>
            </a:r>
          </a:p>
          <a:p>
            <a:pPr algn="ctr"/>
            <a:r>
              <a:rPr lang="nl-BE" sz="500" b="1" cap="all" noProof="0" dirty="0">
                <a:solidFill>
                  <a:schemeClr val="bg1"/>
                </a:solidFill>
              </a:rPr>
              <a:t>Installateur</a:t>
            </a:r>
          </a:p>
        </p:txBody>
      </p:sp>
      <p:sp>
        <p:nvSpPr>
          <p:cNvPr id="7" name="Rechthoek 35">
            <a:extLst>
              <a:ext uri="{FF2B5EF4-FFF2-40B4-BE49-F238E27FC236}">
                <a16:creationId xmlns:a16="http://schemas.microsoft.com/office/drawing/2014/main" id="{7D507D5B-AE3E-3E20-E03C-1F1AF81E8DCD}"/>
              </a:ext>
            </a:extLst>
          </p:cNvPr>
          <p:cNvSpPr>
            <a:spLocks noChangeArrowheads="1"/>
          </p:cNvSpPr>
          <p:nvPr/>
        </p:nvSpPr>
        <p:spPr bwMode="auto">
          <a:xfrm>
            <a:off x="6261212" y="5992682"/>
            <a:ext cx="652685" cy="236360"/>
          </a:xfrm>
          <a:prstGeom prst="rect">
            <a:avLst/>
          </a:prstGeom>
          <a:solidFill>
            <a:schemeClr val="bg1">
              <a:lumMod val="65000"/>
            </a:schemeClr>
          </a:solidFill>
          <a:ln w="31750" algn="ctr">
            <a:noFill/>
            <a:round/>
            <a:headEnd/>
            <a:tailEnd/>
          </a:ln>
        </p:spPr>
        <p:txBody>
          <a:bodyPr lIns="0" tIns="0" rIns="0" bIns="0" anchor="ctr"/>
          <a:lstStyle/>
          <a:p>
            <a:pPr algn="ctr"/>
            <a:r>
              <a:rPr lang="nl-BE" sz="500" b="1" cap="all" noProof="0" dirty="0">
                <a:solidFill>
                  <a:schemeClr val="bg1"/>
                </a:solidFill>
              </a:rPr>
              <a:t>ERKEND </a:t>
            </a:r>
          </a:p>
          <a:p>
            <a:pPr algn="ctr"/>
            <a:r>
              <a:rPr lang="nl-BE" sz="500" b="1" cap="all" noProof="0" dirty="0">
                <a:solidFill>
                  <a:schemeClr val="bg1"/>
                </a:solidFill>
              </a:rPr>
              <a:t>INSTALLATEUR</a:t>
            </a:r>
          </a:p>
        </p:txBody>
      </p:sp>
      <p:sp>
        <p:nvSpPr>
          <p:cNvPr id="16" name="Rechthoek 35">
            <a:extLst>
              <a:ext uri="{FF2B5EF4-FFF2-40B4-BE49-F238E27FC236}">
                <a16:creationId xmlns:a16="http://schemas.microsoft.com/office/drawing/2014/main" id="{CE2D05F9-381F-F9E6-DF0E-70364366A4BB}"/>
              </a:ext>
            </a:extLst>
          </p:cNvPr>
          <p:cNvSpPr>
            <a:spLocks noChangeArrowheads="1"/>
          </p:cNvSpPr>
          <p:nvPr/>
        </p:nvSpPr>
        <p:spPr bwMode="auto">
          <a:xfrm>
            <a:off x="714674" y="3356992"/>
            <a:ext cx="652685" cy="236360"/>
          </a:xfrm>
          <a:prstGeom prst="rect">
            <a:avLst/>
          </a:prstGeom>
          <a:solidFill>
            <a:schemeClr val="bg1">
              <a:lumMod val="65000"/>
            </a:schemeClr>
          </a:solidFill>
          <a:ln w="31750" algn="ctr">
            <a:noFill/>
            <a:round/>
            <a:headEnd/>
            <a:tailEnd/>
          </a:ln>
        </p:spPr>
        <p:txBody>
          <a:bodyPr lIns="0" tIns="0" rIns="0" bIns="0" anchor="ctr"/>
          <a:lstStyle/>
          <a:p>
            <a:pPr algn="ctr"/>
            <a:r>
              <a:rPr lang="nl-BE" sz="500" b="1" cap="all" noProof="0" dirty="0">
                <a:solidFill>
                  <a:schemeClr val="bg1"/>
                </a:solidFill>
              </a:rPr>
              <a:t>ERKEND </a:t>
            </a:r>
          </a:p>
          <a:p>
            <a:pPr algn="ctr"/>
            <a:r>
              <a:rPr lang="nl-BE" sz="500" b="1" cap="all" noProof="0" dirty="0">
                <a:solidFill>
                  <a:schemeClr val="bg1"/>
                </a:solidFill>
              </a:rPr>
              <a:t>INSTALLATEUR</a:t>
            </a:r>
          </a:p>
        </p:txBody>
      </p:sp>
    </p:spTree>
    <p:extLst>
      <p:ext uri="{BB962C8B-B14F-4D97-AF65-F5344CB8AC3E}">
        <p14:creationId xmlns:p14="http://schemas.microsoft.com/office/powerpoint/2010/main" val="23517369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76831B4F-F2BB-D44B-304F-369D7CCAF4FB}"/>
              </a:ext>
            </a:extLst>
          </p:cNvPr>
          <p:cNvPicPr>
            <a:picLocks noChangeAspect="1"/>
          </p:cNvPicPr>
          <p:nvPr/>
        </p:nvPicPr>
        <p:blipFill rotWithShape="1">
          <a:blip r:embed="rId2">
            <a:extLst>
              <a:ext uri="{28A0092B-C50C-407E-A947-70E740481C1C}">
                <a14:useLocalDpi xmlns:a14="http://schemas.microsoft.com/office/drawing/2010/main" val="0"/>
              </a:ext>
            </a:extLst>
          </a:blip>
          <a:srcRect b="28192"/>
          <a:stretch/>
        </p:blipFill>
        <p:spPr>
          <a:xfrm>
            <a:off x="489486" y="4203934"/>
            <a:ext cx="1015178" cy="987644"/>
          </a:xfrm>
          <a:prstGeom prst="rect">
            <a:avLst/>
          </a:prstGeom>
        </p:spPr>
      </p:pic>
      <p:sp>
        <p:nvSpPr>
          <p:cNvPr id="3" name="Rechthoek 41">
            <a:extLst>
              <a:ext uri="{FF2B5EF4-FFF2-40B4-BE49-F238E27FC236}">
                <a16:creationId xmlns:a16="http://schemas.microsoft.com/office/drawing/2014/main" id="{E991E954-936F-A81D-F13E-A42469D1EAD6}"/>
              </a:ext>
            </a:extLst>
          </p:cNvPr>
          <p:cNvSpPr>
            <a:spLocks noChangeArrowheads="1"/>
          </p:cNvSpPr>
          <p:nvPr/>
        </p:nvSpPr>
        <p:spPr bwMode="auto">
          <a:xfrm>
            <a:off x="449712" y="5259044"/>
            <a:ext cx="999217" cy="227760"/>
          </a:xfrm>
          <a:prstGeom prst="rect">
            <a:avLst/>
          </a:prstGeom>
          <a:solidFill>
            <a:srgbClr val="A6A6A6"/>
          </a:solidFill>
          <a:ln w="31750" algn="ctr">
            <a:noFill/>
            <a:round/>
            <a:headEnd/>
            <a:tailEnd/>
          </a:ln>
        </p:spPr>
        <p:txBody>
          <a:bodyPr wrap="none" anchor="ctr"/>
          <a:lstStyle/>
          <a:p>
            <a:pPr algn="ctr"/>
            <a:r>
              <a:rPr lang="nl-BE" sz="600" b="1" noProof="0" dirty="0">
                <a:solidFill>
                  <a:schemeClr val="bg1"/>
                </a:solidFill>
              </a:rPr>
              <a:t>LEIDER VAN HET WERK – </a:t>
            </a:r>
          </a:p>
          <a:p>
            <a:pPr algn="ctr"/>
            <a:r>
              <a:rPr lang="nl-BE" sz="600" b="1" noProof="0" dirty="0">
                <a:solidFill>
                  <a:schemeClr val="bg1"/>
                </a:solidFill>
              </a:rPr>
              <a:t>VV AANNEMER</a:t>
            </a:r>
          </a:p>
        </p:txBody>
      </p:sp>
      <p:sp>
        <p:nvSpPr>
          <p:cNvPr id="23" name="Text Placeholder 2">
            <a:extLst>
              <a:ext uri="{FF2B5EF4-FFF2-40B4-BE49-F238E27FC236}">
                <a16:creationId xmlns:a16="http://schemas.microsoft.com/office/drawing/2014/main" id="{D1893CD0-8DD1-4860-A6B8-FC057EB74082}"/>
              </a:ext>
            </a:extLst>
          </p:cNvPr>
          <p:cNvSpPr txBox="1">
            <a:spLocks/>
          </p:cNvSpPr>
          <p:nvPr/>
        </p:nvSpPr>
        <p:spPr>
          <a:xfrm>
            <a:off x="666570" y="601570"/>
            <a:ext cx="10858859" cy="52317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7. Voorafgaandelijk test</a:t>
            </a:r>
          </a:p>
          <a:p>
            <a:pPr marL="0" indent="0" algn="l">
              <a:buNone/>
              <a:defRPr/>
            </a:pPr>
            <a:r>
              <a:rPr lang="nl-BE" sz="2000" b="1" kern="0" noProof="0" dirty="0">
                <a:solidFill>
                  <a:srgbClr val="0070C0"/>
                </a:solidFill>
                <a:ea typeface="+mj-ea"/>
                <a:cs typeface="+mj-cs"/>
              </a:rPr>
              <a:t>7.2.	Indienststellingstest – Test van de « eerste trein »</a:t>
            </a:r>
            <a:endParaRPr lang="nl-BE" sz="2400" b="1" kern="0" noProof="0" dirty="0">
              <a:solidFill>
                <a:srgbClr val="0070C0"/>
              </a:solidFill>
              <a:ea typeface="+mj-ea"/>
              <a:cs typeface="+mj-cs"/>
            </a:endParaRPr>
          </a:p>
          <a:p>
            <a:pPr marL="0" indent="0" algn="l">
              <a:buNone/>
              <a:defRPr/>
            </a:pPr>
            <a:endParaRPr lang="nl-BE" sz="2400" b="1" kern="0" noProof="0" dirty="0">
              <a:solidFill>
                <a:srgbClr val="0070C0"/>
              </a:solidFill>
              <a:ea typeface="+mj-ea"/>
              <a:cs typeface="+mj-cs"/>
            </a:endParaRPr>
          </a:p>
          <a:p>
            <a:pPr marL="0" indent="0" algn="l">
              <a:buNone/>
              <a:defRPr/>
            </a:pPr>
            <a:endParaRPr lang="nl-BE" sz="2400" b="1" kern="0" noProof="0" dirty="0">
              <a:solidFill>
                <a:srgbClr val="0070C0"/>
              </a:solidFill>
              <a:ea typeface="+mj-ea"/>
              <a:cs typeface="+mj-cs"/>
            </a:endParaRPr>
          </a:p>
        </p:txBody>
      </p:sp>
      <p:sp>
        <p:nvSpPr>
          <p:cNvPr id="8" name="Espace réservé du texte 7">
            <a:extLst>
              <a:ext uri="{FF2B5EF4-FFF2-40B4-BE49-F238E27FC236}">
                <a16:creationId xmlns:a16="http://schemas.microsoft.com/office/drawing/2014/main" id="{B08723D2-26B3-4D43-AD91-E0B2B082D192}"/>
              </a:ext>
            </a:extLst>
          </p:cNvPr>
          <p:cNvSpPr>
            <a:spLocks noGrp="1"/>
          </p:cNvSpPr>
          <p:nvPr>
            <p:ph type="body" sz="quarter" idx="18"/>
          </p:nvPr>
        </p:nvSpPr>
        <p:spPr/>
        <p:txBody>
          <a:bodyPr/>
          <a:lstStyle/>
          <a:p>
            <a:r>
              <a:rPr lang="nl-BE" noProof="0" dirty="0"/>
              <a:t>2. Opstellen van het aankondigingssysteem</a:t>
            </a:r>
          </a:p>
        </p:txBody>
      </p:sp>
      <p:sp>
        <p:nvSpPr>
          <p:cNvPr id="4" name="Rounded Rectangle 14">
            <a:extLst>
              <a:ext uri="{FF2B5EF4-FFF2-40B4-BE49-F238E27FC236}">
                <a16:creationId xmlns:a16="http://schemas.microsoft.com/office/drawing/2014/main" id="{56284DC8-900D-46C6-BE13-6B6E2A94DC9D}"/>
              </a:ext>
            </a:extLst>
          </p:cNvPr>
          <p:cNvSpPr/>
          <p:nvPr/>
        </p:nvSpPr>
        <p:spPr bwMode="auto">
          <a:xfrm>
            <a:off x="1733226" y="1628800"/>
            <a:ext cx="8725545" cy="2054442"/>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noProof="0" dirty="0">
                <a:solidFill>
                  <a:schemeClr val="accent2"/>
                </a:solidFill>
                <a:latin typeface="+mn-lt"/>
              </a:rPr>
              <a:t>De erkend installateur moet deze test doen voor aanvang van de werken. Deze test bestaat uit het controleren van het </a:t>
            </a:r>
            <a:r>
              <a:rPr lang="nl-BE" sz="1400" b="1" noProof="0" dirty="0">
                <a:solidFill>
                  <a:schemeClr val="accent2"/>
                </a:solidFill>
                <a:latin typeface="+mn-lt"/>
              </a:rPr>
              <a:t>correct afgaan van het alarm (optisch en akoestisch) na de passage van de eerste trein </a:t>
            </a:r>
            <a:r>
              <a:rPr lang="nl-BE" sz="1400" noProof="0" dirty="0">
                <a:solidFill>
                  <a:schemeClr val="accent2"/>
                </a:solidFill>
                <a:latin typeface="+mn-lt"/>
              </a:rPr>
              <a:t>of na de simulatie van de passage van de eerste trein (bijvoorbeeld met een dummy-wiel). </a:t>
            </a:r>
          </a:p>
          <a:p>
            <a:pPr algn="just"/>
            <a:endParaRPr lang="nl-BE" sz="1400" noProof="0" dirty="0">
              <a:solidFill>
                <a:schemeClr val="accent2"/>
              </a:solidFill>
              <a:latin typeface="+mn-lt"/>
            </a:endParaRPr>
          </a:p>
          <a:p>
            <a:pPr algn="just"/>
            <a:r>
              <a:rPr lang="nl-BE" sz="1400" noProof="0" dirty="0">
                <a:solidFill>
                  <a:schemeClr val="accent2"/>
                </a:solidFill>
                <a:latin typeface="+mn-lt"/>
              </a:rPr>
              <a:t>Daarnaast wordt ook gecontroleerd of </a:t>
            </a:r>
            <a:r>
              <a:rPr lang="nl-BE" sz="1400" b="1" noProof="0" dirty="0">
                <a:solidFill>
                  <a:schemeClr val="accent2"/>
                </a:solidFill>
                <a:latin typeface="+mn-lt"/>
              </a:rPr>
              <a:t>het alarm behouden blijft </a:t>
            </a:r>
            <a:r>
              <a:rPr lang="nl-BE" sz="1400" noProof="0" dirty="0">
                <a:solidFill>
                  <a:schemeClr val="accent2"/>
                </a:solidFill>
                <a:latin typeface="+mn-lt"/>
              </a:rPr>
              <a:t>tot een spoorvoertuig gedetecteerd of gesimuleerd wordt aan het detectiesysteem voor zich verwijderende spoorvoertuigen. </a:t>
            </a:r>
          </a:p>
          <a:p>
            <a:pPr algn="just">
              <a:buClr>
                <a:schemeClr val="bg2"/>
              </a:buClr>
            </a:pPr>
            <a:endParaRPr lang="nl-BE" sz="1400" noProof="0" dirty="0">
              <a:solidFill>
                <a:schemeClr val="accent2"/>
              </a:solidFill>
              <a:latin typeface="+mn-lt"/>
            </a:endParaRPr>
          </a:p>
          <a:p>
            <a:pPr algn="l"/>
            <a:r>
              <a:rPr lang="nl-BE" sz="1400" noProof="0" dirty="0">
                <a:solidFill>
                  <a:schemeClr val="accent2"/>
                </a:solidFill>
                <a:latin typeface="+mn-lt"/>
              </a:rPr>
              <a:t>Deze test moet worden uitgevoerd </a:t>
            </a:r>
            <a:r>
              <a:rPr lang="nl-BE" sz="1400" b="1" noProof="0" dirty="0">
                <a:solidFill>
                  <a:schemeClr val="accent2"/>
                </a:solidFill>
                <a:latin typeface="+mn-lt"/>
              </a:rPr>
              <a:t>in aanwezigheid van de leider van het werk of een van zijn afgevaardigden.</a:t>
            </a:r>
          </a:p>
        </p:txBody>
      </p:sp>
      <p:pic>
        <p:nvPicPr>
          <p:cNvPr id="9" name="Image 8">
            <a:extLst>
              <a:ext uri="{FF2B5EF4-FFF2-40B4-BE49-F238E27FC236}">
                <a16:creationId xmlns:a16="http://schemas.microsoft.com/office/drawing/2014/main" id="{6E6C91BA-D5B7-457E-B270-0A8F86ED1B7D}"/>
              </a:ext>
            </a:extLst>
          </p:cNvPr>
          <p:cNvPicPr>
            <a:picLocks noChangeAspect="1"/>
          </p:cNvPicPr>
          <p:nvPr/>
        </p:nvPicPr>
        <p:blipFill rotWithShape="1">
          <a:blip r:embed="rId3"/>
          <a:srcRect b="24293"/>
          <a:stretch/>
        </p:blipFill>
        <p:spPr>
          <a:xfrm>
            <a:off x="666570" y="1860671"/>
            <a:ext cx="777713" cy="848250"/>
          </a:xfrm>
          <a:prstGeom prst="rect">
            <a:avLst/>
          </a:prstGeom>
        </p:spPr>
      </p:pic>
      <p:sp>
        <p:nvSpPr>
          <p:cNvPr id="10" name="Légende : encadrée 9">
            <a:extLst>
              <a:ext uri="{FF2B5EF4-FFF2-40B4-BE49-F238E27FC236}">
                <a16:creationId xmlns:a16="http://schemas.microsoft.com/office/drawing/2014/main" id="{9954CA56-7BA5-4CFD-B52F-02EE58E2E9E5}"/>
              </a:ext>
            </a:extLst>
          </p:cNvPr>
          <p:cNvSpPr/>
          <p:nvPr/>
        </p:nvSpPr>
        <p:spPr>
          <a:xfrm>
            <a:off x="1769082" y="4265708"/>
            <a:ext cx="981899" cy="432048"/>
          </a:xfrm>
          <a:prstGeom prst="borderCallout1">
            <a:avLst>
              <a:gd name="adj1" fmla="val 18750"/>
              <a:gd name="adj2" fmla="val -8333"/>
              <a:gd name="adj3" fmla="val 41952"/>
              <a:gd name="adj4" fmla="val -5075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000" b="1" noProof="0" dirty="0">
                <a:solidFill>
                  <a:schemeClr val="accent2"/>
                </a:solidFill>
              </a:rPr>
              <a:t>OK</a:t>
            </a:r>
          </a:p>
        </p:txBody>
      </p:sp>
      <p:pic>
        <p:nvPicPr>
          <p:cNvPr id="12" name="Image 11">
            <a:extLst>
              <a:ext uri="{FF2B5EF4-FFF2-40B4-BE49-F238E27FC236}">
                <a16:creationId xmlns:a16="http://schemas.microsoft.com/office/drawing/2014/main" id="{A220C2E5-8B70-46BF-89B9-63E91D657A31}"/>
              </a:ext>
            </a:extLst>
          </p:cNvPr>
          <p:cNvPicPr>
            <a:picLocks noChangeAspect="1"/>
          </p:cNvPicPr>
          <p:nvPr/>
        </p:nvPicPr>
        <p:blipFill rotWithShape="1">
          <a:blip r:embed="rId3"/>
          <a:srcRect b="25166"/>
          <a:stretch/>
        </p:blipFill>
        <p:spPr>
          <a:xfrm>
            <a:off x="6077014" y="4420581"/>
            <a:ext cx="777713" cy="838464"/>
          </a:xfrm>
          <a:prstGeom prst="rect">
            <a:avLst/>
          </a:prstGeom>
        </p:spPr>
      </p:pic>
      <p:sp>
        <p:nvSpPr>
          <p:cNvPr id="13" name="Légende : encadrée 12">
            <a:extLst>
              <a:ext uri="{FF2B5EF4-FFF2-40B4-BE49-F238E27FC236}">
                <a16:creationId xmlns:a16="http://schemas.microsoft.com/office/drawing/2014/main" id="{0400BEC7-DA35-4194-A2F4-C9CD0FEE3E34}"/>
              </a:ext>
            </a:extLst>
          </p:cNvPr>
          <p:cNvSpPr/>
          <p:nvPr/>
        </p:nvSpPr>
        <p:spPr>
          <a:xfrm>
            <a:off x="7536160" y="4293096"/>
            <a:ext cx="2232248" cy="432048"/>
          </a:xfrm>
          <a:prstGeom prst="borderCallout1">
            <a:avLst>
              <a:gd name="adj1" fmla="val 18750"/>
              <a:gd name="adj2" fmla="val -8333"/>
              <a:gd name="adj3" fmla="val 61000"/>
              <a:gd name="adj4" fmla="val -4255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000" b="1" noProof="0" dirty="0">
                <a:solidFill>
                  <a:schemeClr val="accent2"/>
                </a:solidFill>
              </a:rPr>
              <a:t>Vermelding in het logboek</a:t>
            </a:r>
          </a:p>
        </p:txBody>
      </p:sp>
      <p:sp>
        <p:nvSpPr>
          <p:cNvPr id="5" name="Rechthoek 35">
            <a:extLst>
              <a:ext uri="{FF2B5EF4-FFF2-40B4-BE49-F238E27FC236}">
                <a16:creationId xmlns:a16="http://schemas.microsoft.com/office/drawing/2014/main" id="{A5DB5AFB-882A-12BC-0713-2A9C96BF4B33}"/>
              </a:ext>
            </a:extLst>
          </p:cNvPr>
          <p:cNvSpPr>
            <a:spLocks noChangeArrowheads="1"/>
          </p:cNvSpPr>
          <p:nvPr/>
        </p:nvSpPr>
        <p:spPr bwMode="auto">
          <a:xfrm>
            <a:off x="729083" y="2708920"/>
            <a:ext cx="652685" cy="216024"/>
          </a:xfrm>
          <a:prstGeom prst="rect">
            <a:avLst/>
          </a:prstGeom>
          <a:solidFill>
            <a:schemeClr val="bg1">
              <a:lumMod val="65000"/>
            </a:schemeClr>
          </a:solidFill>
          <a:ln w="31750" algn="ctr">
            <a:noFill/>
            <a:round/>
            <a:headEnd/>
            <a:tailEnd/>
          </a:ln>
        </p:spPr>
        <p:txBody>
          <a:bodyPr lIns="0" tIns="0" rIns="0" bIns="0" anchor="ctr"/>
          <a:lstStyle/>
          <a:p>
            <a:pPr algn="ctr"/>
            <a:r>
              <a:rPr lang="nl-BE" sz="500" b="1" cap="all" noProof="0" dirty="0">
                <a:solidFill>
                  <a:schemeClr val="bg1"/>
                </a:solidFill>
              </a:rPr>
              <a:t>ERKEND </a:t>
            </a:r>
          </a:p>
          <a:p>
            <a:pPr algn="ctr"/>
            <a:r>
              <a:rPr lang="nl-BE" sz="500" b="1" cap="all" noProof="0" dirty="0">
                <a:solidFill>
                  <a:schemeClr val="bg1"/>
                </a:solidFill>
              </a:rPr>
              <a:t>Installateur</a:t>
            </a:r>
          </a:p>
        </p:txBody>
      </p:sp>
      <p:sp>
        <p:nvSpPr>
          <p:cNvPr id="6" name="Rechthoek 35">
            <a:extLst>
              <a:ext uri="{FF2B5EF4-FFF2-40B4-BE49-F238E27FC236}">
                <a16:creationId xmlns:a16="http://schemas.microsoft.com/office/drawing/2014/main" id="{BA8B264E-FA37-F832-7CCA-5998EB86C19B}"/>
              </a:ext>
            </a:extLst>
          </p:cNvPr>
          <p:cNvSpPr>
            <a:spLocks noChangeArrowheads="1"/>
          </p:cNvSpPr>
          <p:nvPr/>
        </p:nvSpPr>
        <p:spPr bwMode="auto">
          <a:xfrm>
            <a:off x="6080053" y="5254744"/>
            <a:ext cx="652685" cy="236360"/>
          </a:xfrm>
          <a:prstGeom prst="rect">
            <a:avLst/>
          </a:prstGeom>
          <a:solidFill>
            <a:schemeClr val="bg1">
              <a:lumMod val="65000"/>
            </a:schemeClr>
          </a:solidFill>
          <a:ln w="31750" algn="ctr">
            <a:noFill/>
            <a:round/>
            <a:headEnd/>
            <a:tailEnd/>
          </a:ln>
        </p:spPr>
        <p:txBody>
          <a:bodyPr lIns="0" tIns="0" rIns="0" bIns="0" anchor="ctr"/>
          <a:lstStyle/>
          <a:p>
            <a:pPr algn="ctr"/>
            <a:r>
              <a:rPr lang="nl-BE" sz="500" b="1" cap="all" noProof="0" dirty="0">
                <a:solidFill>
                  <a:schemeClr val="bg1"/>
                </a:solidFill>
              </a:rPr>
              <a:t>ERKEND </a:t>
            </a:r>
          </a:p>
          <a:p>
            <a:pPr algn="ctr"/>
            <a:r>
              <a:rPr lang="nl-BE" sz="500" b="1" cap="all" noProof="0" dirty="0">
                <a:solidFill>
                  <a:schemeClr val="bg1"/>
                </a:solidFill>
              </a:rPr>
              <a:t>INSTALLATEUR</a:t>
            </a:r>
          </a:p>
        </p:txBody>
      </p:sp>
      <p:sp>
        <p:nvSpPr>
          <p:cNvPr id="11" name="Rechthoek 35">
            <a:extLst>
              <a:ext uri="{FF2B5EF4-FFF2-40B4-BE49-F238E27FC236}">
                <a16:creationId xmlns:a16="http://schemas.microsoft.com/office/drawing/2014/main" id="{1BFD79CD-24ED-AF48-14F8-0EF6825FCE48}"/>
              </a:ext>
            </a:extLst>
          </p:cNvPr>
          <p:cNvSpPr>
            <a:spLocks noChangeArrowheads="1"/>
          </p:cNvSpPr>
          <p:nvPr/>
        </p:nvSpPr>
        <p:spPr bwMode="auto">
          <a:xfrm>
            <a:off x="729082" y="2698753"/>
            <a:ext cx="652685" cy="236360"/>
          </a:xfrm>
          <a:prstGeom prst="rect">
            <a:avLst/>
          </a:prstGeom>
          <a:solidFill>
            <a:schemeClr val="bg1">
              <a:lumMod val="65000"/>
            </a:schemeClr>
          </a:solidFill>
          <a:ln w="31750" algn="ctr">
            <a:noFill/>
            <a:round/>
            <a:headEnd/>
            <a:tailEnd/>
          </a:ln>
        </p:spPr>
        <p:txBody>
          <a:bodyPr lIns="0" tIns="0" rIns="0" bIns="0" anchor="ctr"/>
          <a:lstStyle/>
          <a:p>
            <a:pPr algn="ctr"/>
            <a:r>
              <a:rPr lang="nl-BE" sz="500" b="1" cap="all" noProof="0" dirty="0">
                <a:solidFill>
                  <a:schemeClr val="bg1"/>
                </a:solidFill>
              </a:rPr>
              <a:t>ERKEND </a:t>
            </a:r>
          </a:p>
          <a:p>
            <a:pPr algn="ctr"/>
            <a:r>
              <a:rPr lang="nl-BE" sz="500" b="1" cap="all" noProof="0" dirty="0">
                <a:solidFill>
                  <a:schemeClr val="bg1"/>
                </a:solidFill>
              </a:rPr>
              <a:t>INSTALLATEUR</a:t>
            </a:r>
          </a:p>
        </p:txBody>
      </p:sp>
    </p:spTree>
    <p:extLst>
      <p:ext uri="{BB962C8B-B14F-4D97-AF65-F5344CB8AC3E}">
        <p14:creationId xmlns:p14="http://schemas.microsoft.com/office/powerpoint/2010/main" val="550448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292503" y="4424003"/>
            <a:ext cx="8064500" cy="506413"/>
          </a:xfrm>
          <a:prstGeom prst="rect">
            <a:avLst/>
          </a:prstGeom>
          <a:noFill/>
          <a:ln w="9525">
            <a:noFill/>
            <a:miter lim="800000"/>
            <a:headEnd/>
            <a:tailEnd/>
          </a:ln>
          <a:effectLst/>
        </p:spPr>
        <p:txBody>
          <a:bodyPr lIns="0" tIns="0" rIns="0" bIns="0"/>
          <a:lstStyle/>
          <a:p>
            <a:pPr algn="l">
              <a:defRPr/>
            </a:pPr>
            <a:endParaRPr lang="nl-BE" sz="2000" b="1" kern="0" noProof="0" dirty="0">
              <a:solidFill>
                <a:srgbClr val="0070C0"/>
              </a:solidFill>
              <a:latin typeface="+mj-lt"/>
              <a:ea typeface="+mj-ea"/>
              <a:cs typeface="+mj-cs"/>
            </a:endParaRPr>
          </a:p>
        </p:txBody>
      </p:sp>
      <p:sp>
        <p:nvSpPr>
          <p:cNvPr id="23" name="Rectangle 22"/>
          <p:cNvSpPr/>
          <p:nvPr/>
        </p:nvSpPr>
        <p:spPr bwMode="auto">
          <a:xfrm>
            <a:off x="8451552" y="1268760"/>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Uitwisseling van informatie </a:t>
            </a:r>
            <a:br>
              <a:rPr lang="nl-BE" sz="1200" b="1" noProof="0" dirty="0">
                <a:latin typeface="+mn-lt"/>
              </a:rPr>
            </a:br>
            <a:r>
              <a:rPr lang="nl-BE" sz="1200" b="1" noProof="0" dirty="0">
                <a:latin typeface="+mn-lt"/>
              </a:rPr>
              <a:t>vóór aanvang van de werken</a:t>
            </a:r>
          </a:p>
        </p:txBody>
      </p:sp>
      <p:sp>
        <p:nvSpPr>
          <p:cNvPr id="27" name="Rectangle 26"/>
          <p:cNvSpPr/>
          <p:nvPr/>
        </p:nvSpPr>
        <p:spPr bwMode="auto">
          <a:xfrm>
            <a:off x="6036277" y="1268759"/>
            <a:ext cx="2121664"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Basisberekeningen</a:t>
            </a:r>
          </a:p>
          <a:p>
            <a:pPr algn="ctr"/>
            <a:r>
              <a:rPr lang="nl-BE" sz="1200" b="1" noProof="0" dirty="0">
                <a:latin typeface="+mn-lt"/>
              </a:rPr>
              <a:t>Theoretische studie</a:t>
            </a:r>
          </a:p>
        </p:txBody>
      </p:sp>
      <p:sp>
        <p:nvSpPr>
          <p:cNvPr id="37" name="Ovaal 21"/>
          <p:cNvSpPr/>
          <p:nvPr/>
        </p:nvSpPr>
        <p:spPr bwMode="auto">
          <a:xfrm>
            <a:off x="5873102" y="117692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highlight>
                  <a:srgbClr val="00CC00"/>
                </a:highlight>
                <a:latin typeface="Arial" charset="0"/>
                <a:cs typeface="Arial" charset="0"/>
              </a:rPr>
              <a:t>1</a:t>
            </a:r>
          </a:p>
        </p:txBody>
      </p:sp>
      <p:sp>
        <p:nvSpPr>
          <p:cNvPr id="38" name="Ovaal 22"/>
          <p:cNvSpPr/>
          <p:nvPr/>
        </p:nvSpPr>
        <p:spPr bwMode="auto">
          <a:xfrm>
            <a:off x="8307536" y="1135309"/>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highlight>
                  <a:srgbClr val="00CC00"/>
                </a:highlight>
                <a:cs typeface="Arial" charset="0"/>
              </a:rPr>
              <a:t>2</a:t>
            </a:r>
          </a:p>
        </p:txBody>
      </p:sp>
      <p:sp>
        <p:nvSpPr>
          <p:cNvPr id="44" name="Rectangle 43"/>
          <p:cNvSpPr/>
          <p:nvPr/>
        </p:nvSpPr>
        <p:spPr bwMode="auto">
          <a:xfrm>
            <a:off x="8451552" y="255378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Briefing van het personeel</a:t>
            </a:r>
          </a:p>
        </p:txBody>
      </p:sp>
      <p:sp>
        <p:nvSpPr>
          <p:cNvPr id="45" name="Ovaal 22"/>
          <p:cNvSpPr/>
          <p:nvPr/>
        </p:nvSpPr>
        <p:spPr bwMode="auto">
          <a:xfrm>
            <a:off x="8307536" y="2420888"/>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highlight>
                  <a:srgbClr val="00CC00"/>
                </a:highlight>
                <a:cs typeface="Arial" charset="0"/>
              </a:rPr>
              <a:t>3</a:t>
            </a:r>
          </a:p>
        </p:txBody>
      </p:sp>
      <p:sp>
        <p:nvSpPr>
          <p:cNvPr id="48" name="Rectangle 47"/>
          <p:cNvSpPr/>
          <p:nvPr/>
        </p:nvSpPr>
        <p:spPr bwMode="auto">
          <a:xfrm>
            <a:off x="8451552" y="3838814"/>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Controle van het systeem</a:t>
            </a:r>
          </a:p>
        </p:txBody>
      </p:sp>
      <p:sp>
        <p:nvSpPr>
          <p:cNvPr id="49" name="Ovaal 22"/>
          <p:cNvSpPr/>
          <p:nvPr/>
        </p:nvSpPr>
        <p:spPr bwMode="auto">
          <a:xfrm>
            <a:off x="8307536" y="3725473"/>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highlight>
                  <a:srgbClr val="00CC00"/>
                </a:highlight>
                <a:cs typeface="Arial" charset="0"/>
              </a:rPr>
              <a:t>4</a:t>
            </a:r>
          </a:p>
        </p:txBody>
      </p:sp>
      <p:sp>
        <p:nvSpPr>
          <p:cNvPr id="51" name="Rectangle 50"/>
          <p:cNvSpPr/>
          <p:nvPr/>
        </p:nvSpPr>
        <p:spPr bwMode="auto">
          <a:xfrm>
            <a:off x="8451552" y="51238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Plaatsing van het systeem</a:t>
            </a:r>
          </a:p>
        </p:txBody>
      </p:sp>
      <p:sp>
        <p:nvSpPr>
          <p:cNvPr id="52" name="Ovaal 22"/>
          <p:cNvSpPr/>
          <p:nvPr/>
        </p:nvSpPr>
        <p:spPr bwMode="auto">
          <a:xfrm>
            <a:off x="8307536" y="500314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highlight>
                  <a:srgbClr val="00CC00"/>
                </a:highlight>
                <a:cs typeface="Arial" charset="0"/>
              </a:rPr>
              <a:t>5</a:t>
            </a:r>
          </a:p>
        </p:txBody>
      </p:sp>
      <p:sp>
        <p:nvSpPr>
          <p:cNvPr id="29" name="Rectangle 28"/>
          <p:cNvSpPr/>
          <p:nvPr/>
        </p:nvSpPr>
        <p:spPr bwMode="auto">
          <a:xfrm>
            <a:off x="6036277"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Opstart van het systeem</a:t>
            </a:r>
          </a:p>
        </p:txBody>
      </p:sp>
      <p:sp>
        <p:nvSpPr>
          <p:cNvPr id="30" name="Ovaal 22"/>
          <p:cNvSpPr/>
          <p:nvPr/>
        </p:nvSpPr>
        <p:spPr bwMode="auto">
          <a:xfrm>
            <a:off x="5873102" y="500314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highlight>
                  <a:srgbClr val="00CC00"/>
                </a:highlight>
                <a:cs typeface="Arial" charset="0"/>
              </a:rPr>
              <a:t>6</a:t>
            </a:r>
          </a:p>
        </p:txBody>
      </p:sp>
      <p:sp>
        <p:nvSpPr>
          <p:cNvPr id="31" name="Rectangle 30"/>
          <p:cNvSpPr/>
          <p:nvPr/>
        </p:nvSpPr>
        <p:spPr bwMode="auto">
          <a:xfrm>
            <a:off x="362100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Voorafgaandelijke test</a:t>
            </a:r>
          </a:p>
        </p:txBody>
      </p:sp>
      <p:sp>
        <p:nvSpPr>
          <p:cNvPr id="53" name="Ovaal 22"/>
          <p:cNvSpPr/>
          <p:nvPr/>
        </p:nvSpPr>
        <p:spPr bwMode="auto">
          <a:xfrm>
            <a:off x="3476987" y="500314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highlight>
                  <a:srgbClr val="00CC00"/>
                </a:highlight>
                <a:latin typeface="Arial" charset="0"/>
                <a:cs typeface="Arial" charset="0"/>
              </a:rPr>
              <a:t>7</a:t>
            </a:r>
          </a:p>
        </p:txBody>
      </p:sp>
      <p:sp>
        <p:nvSpPr>
          <p:cNvPr id="33" name="Draaiende pijl 15"/>
          <p:cNvSpPr/>
          <p:nvPr/>
        </p:nvSpPr>
        <p:spPr bwMode="auto">
          <a:xfrm rot="1987104">
            <a:off x="567753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latin typeface="+mn-l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8192"/>
          <a:stretch/>
        </p:blipFill>
        <p:spPr>
          <a:xfrm>
            <a:off x="6115716" y="2866210"/>
            <a:ext cx="1015178" cy="987644"/>
          </a:xfrm>
          <a:prstGeom prst="rect">
            <a:avLst/>
          </a:prstGeom>
        </p:spPr>
      </p:pic>
      <p:sp>
        <p:nvSpPr>
          <p:cNvPr id="39" name="Wolkvormige toelichting 17"/>
          <p:cNvSpPr/>
          <p:nvPr/>
        </p:nvSpPr>
        <p:spPr bwMode="auto">
          <a:xfrm>
            <a:off x="3012385" y="1915957"/>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34" name="TextBox 33"/>
          <p:cNvSpPr txBox="1"/>
          <p:nvPr/>
        </p:nvSpPr>
        <p:spPr>
          <a:xfrm>
            <a:off x="3523944" y="2031728"/>
            <a:ext cx="1584176" cy="954107"/>
          </a:xfrm>
          <a:prstGeom prst="rect">
            <a:avLst/>
          </a:prstGeom>
          <a:noFill/>
        </p:spPr>
        <p:txBody>
          <a:bodyPr wrap="square" rtlCol="0">
            <a:spAutoFit/>
          </a:bodyPr>
          <a:lstStyle/>
          <a:p>
            <a:r>
              <a:rPr lang="nl-BE" sz="1400" b="1" noProof="0" dirty="0">
                <a:solidFill>
                  <a:srgbClr val="005DA4"/>
                </a:solidFill>
                <a:latin typeface="+mn-lt"/>
              </a:rPr>
              <a:t>Een aankondigings-systeem opzetten; </a:t>
            </a:r>
          </a:p>
          <a:p>
            <a:r>
              <a:rPr lang="nl-BE" sz="1400" b="1" noProof="0" dirty="0">
                <a:solidFill>
                  <a:srgbClr val="005DA4"/>
                </a:solidFill>
                <a:latin typeface="+mn-lt"/>
              </a:rPr>
              <a:t>hoe doe je dat? </a:t>
            </a:r>
          </a:p>
        </p:txBody>
      </p:sp>
      <p:sp>
        <p:nvSpPr>
          <p:cNvPr id="42" name="Text Placeholder 2">
            <a:extLst>
              <a:ext uri="{FF2B5EF4-FFF2-40B4-BE49-F238E27FC236}">
                <a16:creationId xmlns:a16="http://schemas.microsoft.com/office/drawing/2014/main" id="{E517A196-FF3D-4A72-9546-293691D4BB94}"/>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Hoe ga je te werk?</a:t>
            </a:r>
          </a:p>
        </p:txBody>
      </p:sp>
      <p:sp>
        <p:nvSpPr>
          <p:cNvPr id="10" name="Espace réservé du texte 9">
            <a:extLst>
              <a:ext uri="{FF2B5EF4-FFF2-40B4-BE49-F238E27FC236}">
                <a16:creationId xmlns:a16="http://schemas.microsoft.com/office/drawing/2014/main" id="{61F69D76-29C1-4136-8DF3-30B4C99DC50B}"/>
              </a:ext>
            </a:extLst>
          </p:cNvPr>
          <p:cNvSpPr>
            <a:spLocks noGrp="1"/>
          </p:cNvSpPr>
          <p:nvPr>
            <p:ph type="body" sz="quarter" idx="18"/>
          </p:nvPr>
        </p:nvSpPr>
        <p:spPr/>
        <p:txBody>
          <a:bodyPr/>
          <a:lstStyle/>
          <a:p>
            <a:r>
              <a:rPr lang="nl-BE" noProof="0" dirty="0"/>
              <a:t>2. Opstellen van het aankondigingssysteem</a:t>
            </a:r>
          </a:p>
        </p:txBody>
      </p:sp>
      <p:pic>
        <p:nvPicPr>
          <p:cNvPr id="9" name="Afbeelding 8">
            <a:extLst>
              <a:ext uri="{FF2B5EF4-FFF2-40B4-BE49-F238E27FC236}">
                <a16:creationId xmlns:a16="http://schemas.microsoft.com/office/drawing/2014/main" id="{8349DBA3-85AC-984F-F9D5-0BF614F1EE78}"/>
              </a:ext>
            </a:extLst>
          </p:cNvPr>
          <p:cNvPicPr>
            <a:picLocks noChangeAspect="1"/>
          </p:cNvPicPr>
          <p:nvPr/>
        </p:nvPicPr>
        <p:blipFill>
          <a:blip r:embed="rId3"/>
          <a:stretch>
            <a:fillRect/>
          </a:stretch>
        </p:blipFill>
        <p:spPr>
          <a:xfrm>
            <a:off x="5016356" y="2911806"/>
            <a:ext cx="890886" cy="1309423"/>
          </a:xfrm>
          <a:prstGeom prst="rect">
            <a:avLst/>
          </a:prstGeom>
        </p:spPr>
      </p:pic>
      <p:sp>
        <p:nvSpPr>
          <p:cNvPr id="11" name="Rechthoek 41">
            <a:extLst>
              <a:ext uri="{FF2B5EF4-FFF2-40B4-BE49-F238E27FC236}">
                <a16:creationId xmlns:a16="http://schemas.microsoft.com/office/drawing/2014/main" id="{1637A775-CEBF-9598-6BF6-5D787042D876}"/>
              </a:ext>
            </a:extLst>
          </p:cNvPr>
          <p:cNvSpPr>
            <a:spLocks noChangeArrowheads="1"/>
          </p:cNvSpPr>
          <p:nvPr/>
        </p:nvSpPr>
        <p:spPr bwMode="auto">
          <a:xfrm>
            <a:off x="6075942" y="3921320"/>
            <a:ext cx="999217" cy="227760"/>
          </a:xfrm>
          <a:prstGeom prst="rect">
            <a:avLst/>
          </a:prstGeom>
          <a:solidFill>
            <a:srgbClr val="A6A6A6"/>
          </a:solidFill>
          <a:ln w="31750" algn="ctr">
            <a:noFill/>
            <a:round/>
            <a:headEnd/>
            <a:tailEnd/>
          </a:ln>
        </p:spPr>
        <p:txBody>
          <a:bodyPr wrap="none" anchor="ctr"/>
          <a:lstStyle/>
          <a:p>
            <a:pPr algn="ctr"/>
            <a:r>
              <a:rPr lang="nl-BE" sz="600" b="1" noProof="0" dirty="0">
                <a:solidFill>
                  <a:schemeClr val="bg1"/>
                </a:solidFill>
              </a:rPr>
              <a:t>LEIDER VAN HET WERK – </a:t>
            </a:r>
          </a:p>
          <a:p>
            <a:pPr algn="ctr"/>
            <a:r>
              <a:rPr lang="nl-BE" sz="600" b="1" noProof="0" dirty="0">
                <a:solidFill>
                  <a:schemeClr val="bg1"/>
                </a:solidFill>
              </a:rPr>
              <a:t>VV AANNEMER</a:t>
            </a:r>
          </a:p>
        </p:txBody>
      </p:sp>
      <p:pic>
        <p:nvPicPr>
          <p:cNvPr id="3" name="Picture 11" descr="D:\Documents And Settings\GQR7802\Local Settings\Temporary Internet Files\Content.IE5\HNYX0581\MC900441310[1].png">
            <a:extLst>
              <a:ext uri="{FF2B5EF4-FFF2-40B4-BE49-F238E27FC236}">
                <a16:creationId xmlns:a16="http://schemas.microsoft.com/office/drawing/2014/main" id="{4862B851-4EF7-C807-9101-61771DE82294}"/>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12563" y="1075113"/>
            <a:ext cx="519343" cy="423042"/>
          </a:xfrm>
          <a:prstGeom prst="rect">
            <a:avLst/>
          </a:prstGeom>
          <a:noFill/>
          <a:ln w="9525">
            <a:noFill/>
            <a:miter lim="800000"/>
            <a:headEnd/>
            <a:tailEnd/>
          </a:ln>
        </p:spPr>
      </p:pic>
      <p:pic>
        <p:nvPicPr>
          <p:cNvPr id="5" name="Picture 11" descr="D:\Documents And Settings\GQR7802\Local Settings\Temporary Internet Files\Content.IE5\HNYX0581\MC900441310[1].png">
            <a:extLst>
              <a:ext uri="{FF2B5EF4-FFF2-40B4-BE49-F238E27FC236}">
                <a16:creationId xmlns:a16="http://schemas.microsoft.com/office/drawing/2014/main" id="{DC7AAD2B-C3FB-C904-3304-5647310175DA}"/>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19248" y="1052736"/>
            <a:ext cx="519343" cy="423042"/>
          </a:xfrm>
          <a:prstGeom prst="rect">
            <a:avLst/>
          </a:prstGeom>
          <a:noFill/>
          <a:ln w="9525">
            <a:noFill/>
            <a:miter lim="800000"/>
            <a:headEnd/>
            <a:tailEnd/>
          </a:ln>
        </p:spPr>
      </p:pic>
      <p:pic>
        <p:nvPicPr>
          <p:cNvPr id="6" name="Picture 11" descr="D:\Documents And Settings\GQR7802\Local Settings\Temporary Internet Files\Content.IE5\HNYX0581\MC900441310[1].png">
            <a:extLst>
              <a:ext uri="{FF2B5EF4-FFF2-40B4-BE49-F238E27FC236}">
                <a16:creationId xmlns:a16="http://schemas.microsoft.com/office/drawing/2014/main" id="{5D51E209-0A53-2F38-FBC8-8666AFF10390}"/>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19248" y="2348880"/>
            <a:ext cx="519343" cy="423042"/>
          </a:xfrm>
          <a:prstGeom prst="rect">
            <a:avLst/>
          </a:prstGeom>
          <a:noFill/>
          <a:ln w="9525">
            <a:noFill/>
            <a:miter lim="800000"/>
            <a:headEnd/>
            <a:tailEnd/>
          </a:ln>
        </p:spPr>
      </p:pic>
      <p:pic>
        <p:nvPicPr>
          <p:cNvPr id="8" name="Picture 11" descr="D:\Documents And Settings\GQR7802\Local Settings\Temporary Internet Files\Content.IE5\HNYX0581\MC900441310[1].png">
            <a:extLst>
              <a:ext uri="{FF2B5EF4-FFF2-40B4-BE49-F238E27FC236}">
                <a16:creationId xmlns:a16="http://schemas.microsoft.com/office/drawing/2014/main" id="{12AEAA0A-7F2F-83BE-A8C8-2190BCDCB48E}"/>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19247" y="3591252"/>
            <a:ext cx="519343" cy="423042"/>
          </a:xfrm>
          <a:prstGeom prst="rect">
            <a:avLst/>
          </a:prstGeom>
          <a:noFill/>
          <a:ln w="9525">
            <a:noFill/>
            <a:miter lim="800000"/>
            <a:headEnd/>
            <a:tailEnd/>
          </a:ln>
        </p:spPr>
      </p:pic>
      <p:pic>
        <p:nvPicPr>
          <p:cNvPr id="12" name="Picture 11" descr="D:\Documents And Settings\GQR7802\Local Settings\Temporary Internet Files\Content.IE5\HNYX0581\MC900441310[1].png">
            <a:extLst>
              <a:ext uri="{FF2B5EF4-FFF2-40B4-BE49-F238E27FC236}">
                <a16:creationId xmlns:a16="http://schemas.microsoft.com/office/drawing/2014/main" id="{05D16BE8-07C6-8081-D5EE-20B81D96F257}"/>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19246" y="4869160"/>
            <a:ext cx="519343" cy="423042"/>
          </a:xfrm>
          <a:prstGeom prst="rect">
            <a:avLst/>
          </a:prstGeom>
          <a:noFill/>
          <a:ln w="9525">
            <a:noFill/>
            <a:miter lim="800000"/>
            <a:headEnd/>
            <a:tailEnd/>
          </a:ln>
        </p:spPr>
      </p:pic>
      <p:pic>
        <p:nvPicPr>
          <p:cNvPr id="13" name="Picture 11" descr="D:\Documents And Settings\GQR7802\Local Settings\Temporary Internet Files\Content.IE5\HNYX0581\MC900441310[1].png">
            <a:extLst>
              <a:ext uri="{FF2B5EF4-FFF2-40B4-BE49-F238E27FC236}">
                <a16:creationId xmlns:a16="http://schemas.microsoft.com/office/drawing/2014/main" id="{F45F9FD5-66A8-0578-D430-B4A42F69E587}"/>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48753" y="4869160"/>
            <a:ext cx="519343" cy="423042"/>
          </a:xfrm>
          <a:prstGeom prst="rect">
            <a:avLst/>
          </a:prstGeom>
          <a:noFill/>
          <a:ln w="9525">
            <a:noFill/>
            <a:miter lim="800000"/>
            <a:headEnd/>
            <a:tailEnd/>
          </a:ln>
        </p:spPr>
      </p:pic>
      <p:pic>
        <p:nvPicPr>
          <p:cNvPr id="14" name="Picture 11" descr="D:\Documents And Settings\GQR7802\Local Settings\Temporary Internet Files\Content.IE5\HNYX0581\MC900441310[1].png">
            <a:extLst>
              <a:ext uri="{FF2B5EF4-FFF2-40B4-BE49-F238E27FC236}">
                <a16:creationId xmlns:a16="http://schemas.microsoft.com/office/drawing/2014/main" id="{E852A607-7AF8-7ED1-B04C-C60A85F363EE}"/>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75483" y="4869160"/>
            <a:ext cx="519343" cy="423042"/>
          </a:xfrm>
          <a:prstGeom prst="rect">
            <a:avLst/>
          </a:prstGeom>
          <a:noFill/>
          <a:ln w="9525">
            <a:noFill/>
            <a:miter lim="800000"/>
            <a:headEnd/>
            <a:tailEnd/>
          </a:ln>
        </p:spPr>
      </p:pic>
      <p:grpSp>
        <p:nvGrpSpPr>
          <p:cNvPr id="64" name="Group 1">
            <a:extLst>
              <a:ext uri="{FF2B5EF4-FFF2-40B4-BE49-F238E27FC236}">
                <a16:creationId xmlns:a16="http://schemas.microsoft.com/office/drawing/2014/main" id="{8AAE74BB-0B7C-D45E-9715-F6866EC70992}"/>
              </a:ext>
            </a:extLst>
          </p:cNvPr>
          <p:cNvGrpSpPr/>
          <p:nvPr/>
        </p:nvGrpSpPr>
        <p:grpSpPr>
          <a:xfrm>
            <a:off x="4829879" y="2420888"/>
            <a:ext cx="2924776" cy="2173614"/>
            <a:chOff x="2007525" y="2644722"/>
            <a:chExt cx="2924776" cy="2173614"/>
          </a:xfrm>
        </p:grpSpPr>
        <p:sp>
          <p:nvSpPr>
            <p:cNvPr id="65" name="PIJL-LINKS 27">
              <a:extLst>
                <a:ext uri="{FF2B5EF4-FFF2-40B4-BE49-F238E27FC236}">
                  <a16:creationId xmlns:a16="http://schemas.microsoft.com/office/drawing/2014/main" id="{C991AA27-0FD2-210E-35F9-BDBF914B4173}"/>
                </a:ext>
              </a:extLst>
            </p:cNvPr>
            <p:cNvSpPr/>
            <p:nvPr/>
          </p:nvSpPr>
          <p:spPr bwMode="auto">
            <a:xfrm>
              <a:off x="2007525" y="4489676"/>
              <a:ext cx="1872208" cy="32866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latin typeface="+mn-lt"/>
              </a:endParaRPr>
            </a:p>
          </p:txBody>
        </p:sp>
        <p:sp>
          <p:nvSpPr>
            <p:cNvPr id="66" name="Ovaal 14">
              <a:extLst>
                <a:ext uri="{FF2B5EF4-FFF2-40B4-BE49-F238E27FC236}">
                  <a16:creationId xmlns:a16="http://schemas.microsoft.com/office/drawing/2014/main" id="{3003A39B-A913-F4A2-B854-19853E706358}"/>
                </a:ext>
              </a:extLst>
            </p:cNvPr>
            <p:cNvSpPr/>
            <p:nvPr/>
          </p:nvSpPr>
          <p:spPr bwMode="auto">
            <a:xfrm>
              <a:off x="3663709" y="264472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1</a:t>
              </a:r>
            </a:p>
          </p:txBody>
        </p:sp>
        <p:sp>
          <p:nvSpPr>
            <p:cNvPr id="67" name="Ovaal 18">
              <a:extLst>
                <a:ext uri="{FF2B5EF4-FFF2-40B4-BE49-F238E27FC236}">
                  <a16:creationId xmlns:a16="http://schemas.microsoft.com/office/drawing/2014/main" id="{D2D8EFA3-1CD8-919D-4213-C4E10FE41B72}"/>
                </a:ext>
              </a:extLst>
            </p:cNvPr>
            <p:cNvSpPr/>
            <p:nvPr/>
          </p:nvSpPr>
          <p:spPr bwMode="auto">
            <a:xfrm>
              <a:off x="4283784" y="2809867"/>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2</a:t>
              </a:r>
            </a:p>
          </p:txBody>
        </p:sp>
        <p:sp>
          <p:nvSpPr>
            <p:cNvPr id="68" name="Ovaal 18">
              <a:extLst>
                <a:ext uri="{FF2B5EF4-FFF2-40B4-BE49-F238E27FC236}">
                  <a16:creationId xmlns:a16="http://schemas.microsoft.com/office/drawing/2014/main" id="{FE8980AA-9707-F648-F930-2C4B1E167E25}"/>
                </a:ext>
              </a:extLst>
            </p:cNvPr>
            <p:cNvSpPr/>
            <p:nvPr/>
          </p:nvSpPr>
          <p:spPr bwMode="auto">
            <a:xfrm>
              <a:off x="4644269" y="3322885"/>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3</a:t>
              </a:r>
            </a:p>
          </p:txBody>
        </p:sp>
        <p:sp>
          <p:nvSpPr>
            <p:cNvPr id="69" name="Ovaal 18">
              <a:extLst>
                <a:ext uri="{FF2B5EF4-FFF2-40B4-BE49-F238E27FC236}">
                  <a16:creationId xmlns:a16="http://schemas.microsoft.com/office/drawing/2014/main" id="{2EBFA33E-60C2-3997-2206-F752AAA2BE55}"/>
                </a:ext>
              </a:extLst>
            </p:cNvPr>
            <p:cNvSpPr/>
            <p:nvPr/>
          </p:nvSpPr>
          <p:spPr bwMode="auto">
            <a:xfrm>
              <a:off x="4246839" y="4374201"/>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5</a:t>
              </a:r>
            </a:p>
          </p:txBody>
        </p:sp>
        <p:sp>
          <p:nvSpPr>
            <p:cNvPr id="70" name="Ovaal 18">
              <a:extLst>
                <a:ext uri="{FF2B5EF4-FFF2-40B4-BE49-F238E27FC236}">
                  <a16:creationId xmlns:a16="http://schemas.microsoft.com/office/drawing/2014/main" id="{C30A55BC-3980-DBE4-D81D-C2985E8368BA}"/>
                </a:ext>
              </a:extLst>
            </p:cNvPr>
            <p:cNvSpPr/>
            <p:nvPr/>
          </p:nvSpPr>
          <p:spPr bwMode="auto">
            <a:xfrm>
              <a:off x="4644269" y="3903091"/>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4</a:t>
              </a:r>
            </a:p>
          </p:txBody>
        </p:sp>
        <p:sp>
          <p:nvSpPr>
            <p:cNvPr id="71" name="Ovaal 18">
              <a:extLst>
                <a:ext uri="{FF2B5EF4-FFF2-40B4-BE49-F238E27FC236}">
                  <a16:creationId xmlns:a16="http://schemas.microsoft.com/office/drawing/2014/main" id="{D60C4B79-170C-56F3-0E38-147ECDBDC5F5}"/>
                </a:ext>
              </a:extLst>
            </p:cNvPr>
            <p:cNvSpPr/>
            <p:nvPr/>
          </p:nvSpPr>
          <p:spPr bwMode="auto">
            <a:xfrm>
              <a:off x="3735717" y="4528308"/>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6</a:t>
              </a:r>
            </a:p>
          </p:txBody>
        </p:sp>
        <p:sp>
          <p:nvSpPr>
            <p:cNvPr id="72" name="Ovaal 18">
              <a:extLst>
                <a:ext uri="{FF2B5EF4-FFF2-40B4-BE49-F238E27FC236}">
                  <a16:creationId xmlns:a16="http://schemas.microsoft.com/office/drawing/2014/main" id="{9E58DECA-EAE2-1C57-68AB-F9FCDA983874}"/>
                </a:ext>
              </a:extLst>
            </p:cNvPr>
            <p:cNvSpPr/>
            <p:nvPr/>
          </p:nvSpPr>
          <p:spPr bwMode="auto">
            <a:xfrm>
              <a:off x="2943629" y="4516930"/>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7</a:t>
              </a:r>
            </a:p>
          </p:txBody>
        </p:sp>
      </p:grpSp>
      <p:sp>
        <p:nvSpPr>
          <p:cNvPr id="15" name="Rectangle 30">
            <a:extLst>
              <a:ext uri="{FF2B5EF4-FFF2-40B4-BE49-F238E27FC236}">
                <a16:creationId xmlns:a16="http://schemas.microsoft.com/office/drawing/2014/main" id="{102425EB-830C-8263-0876-B91AC7DB5A5B}"/>
              </a:ext>
            </a:extLst>
          </p:cNvPr>
          <p:cNvSpPr/>
          <p:nvPr/>
        </p:nvSpPr>
        <p:spPr bwMode="auto">
          <a:xfrm>
            <a:off x="119945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Opstart van de werken</a:t>
            </a:r>
          </a:p>
        </p:txBody>
      </p:sp>
      <p:sp>
        <p:nvSpPr>
          <p:cNvPr id="16" name="Ovaal 22">
            <a:extLst>
              <a:ext uri="{FF2B5EF4-FFF2-40B4-BE49-F238E27FC236}">
                <a16:creationId xmlns:a16="http://schemas.microsoft.com/office/drawing/2014/main" id="{56EDCA2E-2DEE-5692-F8B7-8C0CC356036C}"/>
              </a:ext>
            </a:extLst>
          </p:cNvPr>
          <p:cNvSpPr/>
          <p:nvPr/>
        </p:nvSpPr>
        <p:spPr bwMode="auto">
          <a:xfrm>
            <a:off x="105544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8</a:t>
            </a:r>
          </a:p>
        </p:txBody>
      </p:sp>
      <p:sp>
        <p:nvSpPr>
          <p:cNvPr id="17" name="Ovaal 22">
            <a:extLst>
              <a:ext uri="{FF2B5EF4-FFF2-40B4-BE49-F238E27FC236}">
                <a16:creationId xmlns:a16="http://schemas.microsoft.com/office/drawing/2014/main" id="{837C77C0-E513-5B88-C217-96C63CFC0CC2}"/>
              </a:ext>
            </a:extLst>
          </p:cNvPr>
          <p:cNvSpPr/>
          <p:nvPr/>
        </p:nvSpPr>
        <p:spPr bwMode="auto">
          <a:xfrm>
            <a:off x="5231904" y="427909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8</a:t>
            </a:r>
          </a:p>
        </p:txBody>
      </p:sp>
    </p:spTree>
    <p:extLst>
      <p:ext uri="{BB962C8B-B14F-4D97-AF65-F5344CB8AC3E}">
        <p14:creationId xmlns:p14="http://schemas.microsoft.com/office/powerpoint/2010/main" val="371950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8443333" cy="4244400"/>
          </a:xfrm>
        </p:spPr>
        <p:txBody>
          <a:bodyPr/>
          <a:lstStyle/>
          <a:p>
            <a:r>
              <a:rPr lang="nl-BE" sz="2000" b="1" noProof="0" dirty="0">
                <a:solidFill>
                  <a:schemeClr val="tx1"/>
                </a:solidFill>
              </a:rPr>
              <a:t>Familieportret</a:t>
            </a:r>
            <a:br>
              <a:rPr lang="nl-BE" sz="2000" b="1" noProof="0" dirty="0">
                <a:solidFill>
                  <a:schemeClr val="tx1"/>
                </a:solidFill>
              </a:rPr>
            </a:br>
            <a:br>
              <a:rPr lang="nl-BE" sz="2800" b="1" noProof="0" dirty="0"/>
            </a:br>
            <a:r>
              <a:rPr lang="nl-BE" sz="2000" b="1" noProof="0" dirty="0">
                <a:solidFill>
                  <a:schemeClr val="tx1"/>
                </a:solidFill>
              </a:rPr>
              <a:t>0. Inleiding</a:t>
            </a:r>
            <a:br>
              <a:rPr lang="nl-BE" sz="2000" b="1" noProof="0" dirty="0">
                <a:solidFill>
                  <a:schemeClr val="tx1"/>
                </a:solidFill>
              </a:rPr>
            </a:br>
            <a:br>
              <a:rPr lang="nl-BE" sz="2000" b="1" noProof="0" dirty="0">
                <a:solidFill>
                  <a:schemeClr val="tx1"/>
                </a:solidFill>
              </a:rPr>
            </a:br>
            <a:r>
              <a:rPr lang="nl-BE" sz="2000" b="1" noProof="0" dirty="0">
                <a:solidFill>
                  <a:schemeClr val="tx1"/>
                </a:solidFill>
              </a:rPr>
              <a:t>1. Beschrijving en principe van het automatisch aankondigingssysteem ATWS</a:t>
            </a:r>
          </a:p>
          <a:p>
            <a:br>
              <a:rPr lang="nl-BE" sz="2000" b="1" noProof="0" dirty="0">
                <a:solidFill>
                  <a:schemeClr val="tx1"/>
                </a:solidFill>
              </a:rPr>
            </a:br>
            <a:r>
              <a:rPr lang="nl-BE" sz="2000" b="1" noProof="0" dirty="0">
                <a:solidFill>
                  <a:schemeClr val="tx1"/>
                </a:solidFill>
              </a:rPr>
              <a:t>2. Instellen van het aankondigingssysteem</a:t>
            </a:r>
          </a:p>
          <a:p>
            <a:endParaRPr lang="nl-BE" sz="2000" b="1" noProof="0" dirty="0"/>
          </a:p>
          <a:p>
            <a:r>
              <a:rPr lang="nl-BE" sz="2800" b="1" noProof="0" dirty="0"/>
              <a:t>3. Opstart van de werken</a:t>
            </a:r>
          </a:p>
          <a:p>
            <a:endParaRPr lang="nl-BE" sz="2000" b="1" noProof="0" dirty="0">
              <a:solidFill>
                <a:schemeClr val="tx1"/>
              </a:solidFill>
            </a:endParaRPr>
          </a:p>
          <a:p>
            <a:r>
              <a:rPr lang="nl-BE" sz="2000" b="1" noProof="0" dirty="0">
                <a:solidFill>
                  <a:schemeClr val="tx1"/>
                </a:solidFill>
              </a:rPr>
              <a:t>4. Incidenten</a:t>
            </a:r>
          </a:p>
          <a:p>
            <a:br>
              <a:rPr lang="nl-BE" sz="2000" noProof="0" dirty="0">
                <a:solidFill>
                  <a:schemeClr val="tx1"/>
                </a:solidFill>
              </a:rPr>
            </a:br>
            <a:endParaRPr lang="nl-BE" sz="2000" noProof="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marL="0" marR="0" lvl="0" indent="0" algn="l" defTabSz="514350" rtl="0" eaLnBrk="1" fontAlgn="auto" latinLnBrk="0" hangingPunct="1">
              <a:lnSpc>
                <a:spcPct val="90000"/>
              </a:lnSpc>
              <a:spcBef>
                <a:spcPct val="0"/>
              </a:spcBef>
              <a:spcAft>
                <a:spcPts val="0"/>
              </a:spcAft>
              <a:buClrTx/>
              <a:buSzTx/>
              <a:buFontTx/>
              <a:buNone/>
              <a:tabLst/>
              <a:defRPr/>
            </a:pPr>
            <a:r>
              <a:rPr kumimoji="0" lang="nl-BE" sz="4800" b="1" i="0" u="none" strike="noStrike" kern="1200" cap="none" spc="0" normalizeH="0" baseline="0" noProof="0" dirty="0">
                <a:ln>
                  <a:noFill/>
                </a:ln>
                <a:solidFill>
                  <a:srgbClr val="000000"/>
                </a:solidFill>
                <a:effectLst/>
                <a:uLnTx/>
                <a:uFillTx/>
                <a:latin typeface="Calibri" panose="020F0502020204030204"/>
                <a:ea typeface="+mj-ea"/>
                <a:cs typeface="Arial" panose="020B0604020202020204" pitchFamily="34" charset="0"/>
              </a:rPr>
              <a:t>Inhoud</a:t>
            </a:r>
          </a:p>
        </p:txBody>
      </p:sp>
    </p:spTree>
    <p:extLst>
      <p:ext uri="{BB962C8B-B14F-4D97-AF65-F5344CB8AC3E}">
        <p14:creationId xmlns:p14="http://schemas.microsoft.com/office/powerpoint/2010/main" val="438007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559694" y="4424003"/>
            <a:ext cx="8064500" cy="506413"/>
          </a:xfrm>
          <a:prstGeom prst="rect">
            <a:avLst/>
          </a:prstGeom>
          <a:noFill/>
          <a:ln w="9525">
            <a:noFill/>
            <a:miter lim="800000"/>
            <a:headEnd/>
            <a:tailEnd/>
          </a:ln>
          <a:effectLst/>
        </p:spPr>
        <p:txBody>
          <a:bodyPr lIns="0" tIns="0" rIns="0" bIns="0"/>
          <a:lstStyle/>
          <a:p>
            <a:pPr algn="l">
              <a:defRPr/>
            </a:pPr>
            <a:endParaRPr lang="nl-BE" sz="2000" b="1" kern="0" noProof="0" dirty="0">
              <a:solidFill>
                <a:srgbClr val="0070C0"/>
              </a:solidFill>
              <a:latin typeface="+mj-lt"/>
              <a:ea typeface="+mj-ea"/>
              <a:cs typeface="+mj-cs"/>
            </a:endParaRPr>
          </a:p>
        </p:txBody>
      </p:sp>
      <p:sp>
        <p:nvSpPr>
          <p:cNvPr id="23" name="Rectangle 22"/>
          <p:cNvSpPr/>
          <p:nvPr/>
        </p:nvSpPr>
        <p:spPr bwMode="auto">
          <a:xfrm>
            <a:off x="8277513" y="1268760"/>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Uitwisseling van informatie </a:t>
            </a:r>
            <a:br>
              <a:rPr lang="nl-BE" sz="1200" b="1" noProof="0" dirty="0">
                <a:latin typeface="+mn-lt"/>
              </a:rPr>
            </a:br>
            <a:r>
              <a:rPr lang="nl-BE" sz="1200" b="1" noProof="0" dirty="0">
                <a:latin typeface="+mn-lt"/>
              </a:rPr>
              <a:t>vóór aanvang van de werken</a:t>
            </a:r>
          </a:p>
        </p:txBody>
      </p:sp>
      <p:sp>
        <p:nvSpPr>
          <p:cNvPr id="27" name="Rectangle 26"/>
          <p:cNvSpPr/>
          <p:nvPr/>
        </p:nvSpPr>
        <p:spPr bwMode="auto">
          <a:xfrm>
            <a:off x="5862238" y="1268759"/>
            <a:ext cx="2121664"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Basisberekeningen</a:t>
            </a:r>
          </a:p>
          <a:p>
            <a:pPr algn="ctr"/>
            <a:r>
              <a:rPr lang="nl-BE" sz="1200" b="1" noProof="0" dirty="0">
                <a:latin typeface="+mn-lt"/>
              </a:rPr>
              <a:t>Theoretische studie</a:t>
            </a:r>
          </a:p>
        </p:txBody>
      </p:sp>
      <p:sp>
        <p:nvSpPr>
          <p:cNvPr id="37" name="Ovaal 21"/>
          <p:cNvSpPr/>
          <p:nvPr/>
        </p:nvSpPr>
        <p:spPr bwMode="auto">
          <a:xfrm>
            <a:off x="5699063" y="117692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highlight>
                  <a:srgbClr val="00CC00"/>
                </a:highlight>
                <a:latin typeface="Arial" charset="0"/>
                <a:cs typeface="Arial" charset="0"/>
              </a:rPr>
              <a:t>1</a:t>
            </a:r>
          </a:p>
        </p:txBody>
      </p:sp>
      <p:sp>
        <p:nvSpPr>
          <p:cNvPr id="38" name="Ovaal 22"/>
          <p:cNvSpPr/>
          <p:nvPr/>
        </p:nvSpPr>
        <p:spPr bwMode="auto">
          <a:xfrm>
            <a:off x="8133497" y="1135309"/>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highlight>
                  <a:srgbClr val="00CC00"/>
                </a:highlight>
                <a:cs typeface="Arial" charset="0"/>
              </a:rPr>
              <a:t>2</a:t>
            </a:r>
          </a:p>
        </p:txBody>
      </p:sp>
      <p:sp>
        <p:nvSpPr>
          <p:cNvPr id="44" name="Rectangle 43"/>
          <p:cNvSpPr/>
          <p:nvPr/>
        </p:nvSpPr>
        <p:spPr bwMode="auto">
          <a:xfrm>
            <a:off x="8277513" y="255378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Briefing van het personeel</a:t>
            </a:r>
          </a:p>
        </p:txBody>
      </p:sp>
      <p:sp>
        <p:nvSpPr>
          <p:cNvPr id="45" name="Ovaal 22"/>
          <p:cNvSpPr/>
          <p:nvPr/>
        </p:nvSpPr>
        <p:spPr bwMode="auto">
          <a:xfrm>
            <a:off x="8133497" y="2420888"/>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highlight>
                  <a:srgbClr val="00CC00"/>
                </a:highlight>
                <a:cs typeface="Arial" charset="0"/>
              </a:rPr>
              <a:t>3</a:t>
            </a:r>
          </a:p>
        </p:txBody>
      </p:sp>
      <p:sp>
        <p:nvSpPr>
          <p:cNvPr id="48" name="Rectangle 47"/>
          <p:cNvSpPr/>
          <p:nvPr/>
        </p:nvSpPr>
        <p:spPr bwMode="auto">
          <a:xfrm>
            <a:off x="8277513" y="3838814"/>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Controle van het systeem</a:t>
            </a:r>
          </a:p>
        </p:txBody>
      </p:sp>
      <p:sp>
        <p:nvSpPr>
          <p:cNvPr id="49" name="Ovaal 22"/>
          <p:cNvSpPr/>
          <p:nvPr/>
        </p:nvSpPr>
        <p:spPr bwMode="auto">
          <a:xfrm>
            <a:off x="8133497" y="3725473"/>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highlight>
                  <a:srgbClr val="00CC00"/>
                </a:highlight>
                <a:cs typeface="Arial" charset="0"/>
              </a:rPr>
              <a:t>4</a:t>
            </a:r>
          </a:p>
        </p:txBody>
      </p:sp>
      <p:sp>
        <p:nvSpPr>
          <p:cNvPr id="51" name="Rectangle 50"/>
          <p:cNvSpPr/>
          <p:nvPr/>
        </p:nvSpPr>
        <p:spPr bwMode="auto">
          <a:xfrm>
            <a:off x="8277513" y="51238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Plaatsing van het </a:t>
            </a:r>
            <a:r>
              <a:rPr lang="nl-BE" sz="1200" b="1" noProof="0" dirty="0" err="1">
                <a:latin typeface="+mn-lt"/>
              </a:rPr>
              <a:t>systteem</a:t>
            </a:r>
            <a:endParaRPr lang="nl-BE" sz="1200" b="1" noProof="0" dirty="0">
              <a:latin typeface="+mn-lt"/>
            </a:endParaRPr>
          </a:p>
        </p:txBody>
      </p:sp>
      <p:sp>
        <p:nvSpPr>
          <p:cNvPr id="52" name="Ovaal 22"/>
          <p:cNvSpPr/>
          <p:nvPr/>
        </p:nvSpPr>
        <p:spPr bwMode="auto">
          <a:xfrm>
            <a:off x="8133497" y="500314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highlight>
                  <a:srgbClr val="00CC00"/>
                </a:highlight>
                <a:cs typeface="Arial" charset="0"/>
              </a:rPr>
              <a:t>5</a:t>
            </a:r>
          </a:p>
        </p:txBody>
      </p:sp>
      <p:sp>
        <p:nvSpPr>
          <p:cNvPr id="29" name="Rectangle 28"/>
          <p:cNvSpPr/>
          <p:nvPr/>
        </p:nvSpPr>
        <p:spPr bwMode="auto">
          <a:xfrm>
            <a:off x="5862238"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Opstart van het systeem</a:t>
            </a:r>
          </a:p>
        </p:txBody>
      </p:sp>
      <p:sp>
        <p:nvSpPr>
          <p:cNvPr id="30" name="Ovaal 22"/>
          <p:cNvSpPr/>
          <p:nvPr/>
        </p:nvSpPr>
        <p:spPr bwMode="auto">
          <a:xfrm>
            <a:off x="5699063" y="500314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highlight>
                  <a:srgbClr val="00CC00"/>
                </a:highlight>
                <a:cs typeface="Arial" charset="0"/>
              </a:rPr>
              <a:t>6</a:t>
            </a:r>
          </a:p>
        </p:txBody>
      </p:sp>
      <p:sp>
        <p:nvSpPr>
          <p:cNvPr id="31" name="Rectangle 30"/>
          <p:cNvSpPr/>
          <p:nvPr/>
        </p:nvSpPr>
        <p:spPr bwMode="auto">
          <a:xfrm>
            <a:off x="3446964"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Voorafgaandelijke test</a:t>
            </a:r>
          </a:p>
        </p:txBody>
      </p:sp>
      <p:sp>
        <p:nvSpPr>
          <p:cNvPr id="53" name="Ovaal 22"/>
          <p:cNvSpPr/>
          <p:nvPr/>
        </p:nvSpPr>
        <p:spPr bwMode="auto">
          <a:xfrm>
            <a:off x="3302948" y="500314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highlight>
                  <a:srgbClr val="00CC00"/>
                </a:highlight>
                <a:latin typeface="Arial" charset="0"/>
                <a:cs typeface="Arial" charset="0"/>
              </a:rPr>
              <a:t>7</a:t>
            </a:r>
          </a:p>
        </p:txBody>
      </p:sp>
      <p:sp>
        <p:nvSpPr>
          <p:cNvPr id="33" name="Draaiende pijl 15"/>
          <p:cNvSpPr/>
          <p:nvPr/>
        </p:nvSpPr>
        <p:spPr bwMode="auto">
          <a:xfrm rot="1987104">
            <a:off x="5503496"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latin typeface="+mn-l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8192"/>
          <a:stretch/>
        </p:blipFill>
        <p:spPr>
          <a:xfrm>
            <a:off x="5941677" y="2866210"/>
            <a:ext cx="1015178" cy="987644"/>
          </a:xfrm>
          <a:prstGeom prst="rect">
            <a:avLst/>
          </a:prstGeom>
        </p:spPr>
      </p:pic>
      <p:sp>
        <p:nvSpPr>
          <p:cNvPr id="39" name="Wolkvormige toelichting 17"/>
          <p:cNvSpPr/>
          <p:nvPr/>
        </p:nvSpPr>
        <p:spPr bwMode="auto">
          <a:xfrm>
            <a:off x="2838346" y="1915957"/>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34" name="TextBox 33"/>
          <p:cNvSpPr txBox="1"/>
          <p:nvPr/>
        </p:nvSpPr>
        <p:spPr>
          <a:xfrm>
            <a:off x="3399392" y="2018645"/>
            <a:ext cx="1584176" cy="954107"/>
          </a:xfrm>
          <a:prstGeom prst="rect">
            <a:avLst/>
          </a:prstGeom>
          <a:noFill/>
        </p:spPr>
        <p:txBody>
          <a:bodyPr wrap="square" rtlCol="0">
            <a:spAutoFit/>
          </a:bodyPr>
          <a:lstStyle/>
          <a:p>
            <a:r>
              <a:rPr lang="nl-BE" sz="1400" b="1" noProof="0" dirty="0">
                <a:solidFill>
                  <a:srgbClr val="005DA4"/>
                </a:solidFill>
                <a:latin typeface="+mn-lt"/>
              </a:rPr>
              <a:t>Een aankondigings-systeem opzetten; </a:t>
            </a:r>
          </a:p>
          <a:p>
            <a:r>
              <a:rPr lang="nl-BE" sz="1400" b="1" noProof="0" dirty="0">
                <a:solidFill>
                  <a:srgbClr val="005DA4"/>
                </a:solidFill>
                <a:latin typeface="+mn-lt"/>
              </a:rPr>
              <a:t>hoe doe je dat? </a:t>
            </a:r>
          </a:p>
        </p:txBody>
      </p:sp>
      <p:sp>
        <p:nvSpPr>
          <p:cNvPr id="42" name="Text Placeholder 2">
            <a:extLst>
              <a:ext uri="{FF2B5EF4-FFF2-40B4-BE49-F238E27FC236}">
                <a16:creationId xmlns:a16="http://schemas.microsoft.com/office/drawing/2014/main" id="{E517A196-FF3D-4A72-9546-293691D4BB94}"/>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Hoe ga je te werk?</a:t>
            </a:r>
          </a:p>
        </p:txBody>
      </p:sp>
      <p:sp>
        <p:nvSpPr>
          <p:cNvPr id="10" name="Espace réservé du texte 9">
            <a:extLst>
              <a:ext uri="{FF2B5EF4-FFF2-40B4-BE49-F238E27FC236}">
                <a16:creationId xmlns:a16="http://schemas.microsoft.com/office/drawing/2014/main" id="{61F69D76-29C1-4136-8DF3-30B4C99DC50B}"/>
              </a:ext>
            </a:extLst>
          </p:cNvPr>
          <p:cNvSpPr>
            <a:spLocks noGrp="1"/>
          </p:cNvSpPr>
          <p:nvPr>
            <p:ph type="body" sz="quarter" idx="18"/>
          </p:nvPr>
        </p:nvSpPr>
        <p:spPr/>
        <p:txBody>
          <a:bodyPr/>
          <a:lstStyle/>
          <a:p>
            <a:r>
              <a:rPr lang="nl-BE" noProof="0" dirty="0"/>
              <a:t>3. Opstart van de werken</a:t>
            </a:r>
          </a:p>
        </p:txBody>
      </p:sp>
      <p:pic>
        <p:nvPicPr>
          <p:cNvPr id="9" name="Afbeelding 8">
            <a:extLst>
              <a:ext uri="{FF2B5EF4-FFF2-40B4-BE49-F238E27FC236}">
                <a16:creationId xmlns:a16="http://schemas.microsoft.com/office/drawing/2014/main" id="{8349DBA3-85AC-984F-F9D5-0BF614F1EE78}"/>
              </a:ext>
            </a:extLst>
          </p:cNvPr>
          <p:cNvPicPr>
            <a:picLocks noChangeAspect="1"/>
          </p:cNvPicPr>
          <p:nvPr/>
        </p:nvPicPr>
        <p:blipFill>
          <a:blip r:embed="rId3"/>
          <a:stretch>
            <a:fillRect/>
          </a:stretch>
        </p:blipFill>
        <p:spPr>
          <a:xfrm>
            <a:off x="4842317" y="2911806"/>
            <a:ext cx="890886" cy="1309423"/>
          </a:xfrm>
          <a:prstGeom prst="rect">
            <a:avLst/>
          </a:prstGeom>
        </p:spPr>
      </p:pic>
      <p:sp>
        <p:nvSpPr>
          <p:cNvPr id="11" name="Rechthoek 41">
            <a:extLst>
              <a:ext uri="{FF2B5EF4-FFF2-40B4-BE49-F238E27FC236}">
                <a16:creationId xmlns:a16="http://schemas.microsoft.com/office/drawing/2014/main" id="{1637A775-CEBF-9598-6BF6-5D787042D876}"/>
              </a:ext>
            </a:extLst>
          </p:cNvPr>
          <p:cNvSpPr>
            <a:spLocks noChangeArrowheads="1"/>
          </p:cNvSpPr>
          <p:nvPr/>
        </p:nvSpPr>
        <p:spPr bwMode="auto">
          <a:xfrm>
            <a:off x="5901903" y="3921320"/>
            <a:ext cx="999217" cy="227760"/>
          </a:xfrm>
          <a:prstGeom prst="rect">
            <a:avLst/>
          </a:prstGeom>
          <a:solidFill>
            <a:srgbClr val="A6A6A6"/>
          </a:solidFill>
          <a:ln w="31750" algn="ctr">
            <a:noFill/>
            <a:round/>
            <a:headEnd/>
            <a:tailEnd/>
          </a:ln>
        </p:spPr>
        <p:txBody>
          <a:bodyPr wrap="none" anchor="ctr"/>
          <a:lstStyle/>
          <a:p>
            <a:pPr algn="ctr"/>
            <a:r>
              <a:rPr lang="nl-BE" sz="600" b="1" noProof="0" dirty="0">
                <a:solidFill>
                  <a:schemeClr val="bg1"/>
                </a:solidFill>
              </a:rPr>
              <a:t>LEIDER VAN HET WERK – </a:t>
            </a:r>
          </a:p>
          <a:p>
            <a:pPr algn="ctr"/>
            <a:r>
              <a:rPr lang="nl-BE" sz="600" b="1" noProof="0" dirty="0">
                <a:solidFill>
                  <a:schemeClr val="bg1"/>
                </a:solidFill>
              </a:rPr>
              <a:t>VV AANNEMER</a:t>
            </a:r>
          </a:p>
        </p:txBody>
      </p:sp>
      <p:pic>
        <p:nvPicPr>
          <p:cNvPr id="3" name="Picture 11" descr="D:\Documents And Settings\GQR7802\Local Settings\Temporary Internet Files\Content.IE5\HNYX0581\MC900441310[1].png">
            <a:extLst>
              <a:ext uri="{FF2B5EF4-FFF2-40B4-BE49-F238E27FC236}">
                <a16:creationId xmlns:a16="http://schemas.microsoft.com/office/drawing/2014/main" id="{4862B851-4EF7-C807-9101-61771DE82294}"/>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38524" y="1075113"/>
            <a:ext cx="519343" cy="423042"/>
          </a:xfrm>
          <a:prstGeom prst="rect">
            <a:avLst/>
          </a:prstGeom>
          <a:noFill/>
          <a:ln w="9525">
            <a:noFill/>
            <a:miter lim="800000"/>
            <a:headEnd/>
            <a:tailEnd/>
          </a:ln>
        </p:spPr>
      </p:pic>
      <p:pic>
        <p:nvPicPr>
          <p:cNvPr id="5" name="Picture 11" descr="D:\Documents And Settings\GQR7802\Local Settings\Temporary Internet Files\Content.IE5\HNYX0581\MC900441310[1].png">
            <a:extLst>
              <a:ext uri="{FF2B5EF4-FFF2-40B4-BE49-F238E27FC236}">
                <a16:creationId xmlns:a16="http://schemas.microsoft.com/office/drawing/2014/main" id="{DC7AAD2B-C3FB-C904-3304-5647310175DA}"/>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545209" y="1052736"/>
            <a:ext cx="519343" cy="423042"/>
          </a:xfrm>
          <a:prstGeom prst="rect">
            <a:avLst/>
          </a:prstGeom>
          <a:noFill/>
          <a:ln w="9525">
            <a:noFill/>
            <a:miter lim="800000"/>
            <a:headEnd/>
            <a:tailEnd/>
          </a:ln>
        </p:spPr>
      </p:pic>
      <p:pic>
        <p:nvPicPr>
          <p:cNvPr id="6" name="Picture 11" descr="D:\Documents And Settings\GQR7802\Local Settings\Temporary Internet Files\Content.IE5\HNYX0581\MC900441310[1].png">
            <a:extLst>
              <a:ext uri="{FF2B5EF4-FFF2-40B4-BE49-F238E27FC236}">
                <a16:creationId xmlns:a16="http://schemas.microsoft.com/office/drawing/2014/main" id="{5D51E209-0A53-2F38-FBC8-8666AFF10390}"/>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545209" y="2348880"/>
            <a:ext cx="519343" cy="423042"/>
          </a:xfrm>
          <a:prstGeom prst="rect">
            <a:avLst/>
          </a:prstGeom>
          <a:noFill/>
          <a:ln w="9525">
            <a:noFill/>
            <a:miter lim="800000"/>
            <a:headEnd/>
            <a:tailEnd/>
          </a:ln>
        </p:spPr>
      </p:pic>
      <p:pic>
        <p:nvPicPr>
          <p:cNvPr id="8" name="Picture 11" descr="D:\Documents And Settings\GQR7802\Local Settings\Temporary Internet Files\Content.IE5\HNYX0581\MC900441310[1].png">
            <a:extLst>
              <a:ext uri="{FF2B5EF4-FFF2-40B4-BE49-F238E27FC236}">
                <a16:creationId xmlns:a16="http://schemas.microsoft.com/office/drawing/2014/main" id="{12AEAA0A-7F2F-83BE-A8C8-2190BCDCB48E}"/>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545208" y="3591252"/>
            <a:ext cx="519343" cy="423042"/>
          </a:xfrm>
          <a:prstGeom prst="rect">
            <a:avLst/>
          </a:prstGeom>
          <a:noFill/>
          <a:ln w="9525">
            <a:noFill/>
            <a:miter lim="800000"/>
            <a:headEnd/>
            <a:tailEnd/>
          </a:ln>
        </p:spPr>
      </p:pic>
      <p:pic>
        <p:nvPicPr>
          <p:cNvPr id="12" name="Picture 11" descr="D:\Documents And Settings\GQR7802\Local Settings\Temporary Internet Files\Content.IE5\HNYX0581\MC900441310[1].png">
            <a:extLst>
              <a:ext uri="{FF2B5EF4-FFF2-40B4-BE49-F238E27FC236}">
                <a16:creationId xmlns:a16="http://schemas.microsoft.com/office/drawing/2014/main" id="{05D16BE8-07C6-8081-D5EE-20B81D96F257}"/>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545207" y="4869160"/>
            <a:ext cx="519343" cy="423042"/>
          </a:xfrm>
          <a:prstGeom prst="rect">
            <a:avLst/>
          </a:prstGeom>
          <a:noFill/>
          <a:ln w="9525">
            <a:noFill/>
            <a:miter lim="800000"/>
            <a:headEnd/>
            <a:tailEnd/>
          </a:ln>
        </p:spPr>
      </p:pic>
      <p:pic>
        <p:nvPicPr>
          <p:cNvPr id="13" name="Picture 11" descr="D:\Documents And Settings\GQR7802\Local Settings\Temporary Internet Files\Content.IE5\HNYX0581\MC900441310[1].png">
            <a:extLst>
              <a:ext uri="{FF2B5EF4-FFF2-40B4-BE49-F238E27FC236}">
                <a16:creationId xmlns:a16="http://schemas.microsoft.com/office/drawing/2014/main" id="{F45F9FD5-66A8-0578-D430-B4A42F69E587}"/>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74714" y="4869160"/>
            <a:ext cx="519343" cy="423042"/>
          </a:xfrm>
          <a:prstGeom prst="rect">
            <a:avLst/>
          </a:prstGeom>
          <a:noFill/>
          <a:ln w="9525">
            <a:noFill/>
            <a:miter lim="800000"/>
            <a:headEnd/>
            <a:tailEnd/>
          </a:ln>
        </p:spPr>
      </p:pic>
      <p:pic>
        <p:nvPicPr>
          <p:cNvPr id="14" name="Picture 11" descr="D:\Documents And Settings\GQR7802\Local Settings\Temporary Internet Files\Content.IE5\HNYX0581\MC900441310[1].png">
            <a:extLst>
              <a:ext uri="{FF2B5EF4-FFF2-40B4-BE49-F238E27FC236}">
                <a16:creationId xmlns:a16="http://schemas.microsoft.com/office/drawing/2014/main" id="{E852A607-7AF8-7ED1-B04C-C60A85F363EE}"/>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01444" y="4869160"/>
            <a:ext cx="519343" cy="423042"/>
          </a:xfrm>
          <a:prstGeom prst="rect">
            <a:avLst/>
          </a:prstGeom>
          <a:noFill/>
          <a:ln w="9525">
            <a:noFill/>
            <a:miter lim="800000"/>
            <a:headEnd/>
            <a:tailEnd/>
          </a:ln>
        </p:spPr>
      </p:pic>
      <p:sp>
        <p:nvSpPr>
          <p:cNvPr id="15" name="Rectangle 30">
            <a:extLst>
              <a:ext uri="{FF2B5EF4-FFF2-40B4-BE49-F238E27FC236}">
                <a16:creationId xmlns:a16="http://schemas.microsoft.com/office/drawing/2014/main" id="{F3729802-AF64-B2AC-4A3C-2EFB8C20A473}"/>
              </a:ext>
            </a:extLst>
          </p:cNvPr>
          <p:cNvSpPr/>
          <p:nvPr/>
        </p:nvSpPr>
        <p:spPr bwMode="auto">
          <a:xfrm>
            <a:off x="1005184" y="5136716"/>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b="1" noProof="0" dirty="0">
                <a:latin typeface="+mn-lt"/>
              </a:rPr>
              <a:t>Aanvang van de werken</a:t>
            </a:r>
          </a:p>
        </p:txBody>
      </p:sp>
      <p:sp>
        <p:nvSpPr>
          <p:cNvPr id="18" name="Ovaal 22">
            <a:extLst>
              <a:ext uri="{FF2B5EF4-FFF2-40B4-BE49-F238E27FC236}">
                <a16:creationId xmlns:a16="http://schemas.microsoft.com/office/drawing/2014/main" id="{8E835B91-0CD6-D396-BD9C-79B46A48900E}"/>
              </a:ext>
            </a:extLst>
          </p:cNvPr>
          <p:cNvSpPr/>
          <p:nvPr/>
        </p:nvSpPr>
        <p:spPr bwMode="auto">
          <a:xfrm>
            <a:off x="911424" y="5013176"/>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8</a:t>
            </a:r>
          </a:p>
        </p:txBody>
      </p:sp>
      <p:grpSp>
        <p:nvGrpSpPr>
          <p:cNvPr id="64" name="Group 1">
            <a:extLst>
              <a:ext uri="{FF2B5EF4-FFF2-40B4-BE49-F238E27FC236}">
                <a16:creationId xmlns:a16="http://schemas.microsoft.com/office/drawing/2014/main" id="{8AAE74BB-0B7C-D45E-9715-F6866EC70992}"/>
              </a:ext>
            </a:extLst>
          </p:cNvPr>
          <p:cNvGrpSpPr/>
          <p:nvPr/>
        </p:nvGrpSpPr>
        <p:grpSpPr>
          <a:xfrm>
            <a:off x="4655840" y="2420888"/>
            <a:ext cx="2924776" cy="2173614"/>
            <a:chOff x="2007525" y="2644722"/>
            <a:chExt cx="2924776" cy="2173614"/>
          </a:xfrm>
        </p:grpSpPr>
        <p:sp>
          <p:nvSpPr>
            <p:cNvPr id="65" name="PIJL-LINKS 27">
              <a:extLst>
                <a:ext uri="{FF2B5EF4-FFF2-40B4-BE49-F238E27FC236}">
                  <a16:creationId xmlns:a16="http://schemas.microsoft.com/office/drawing/2014/main" id="{C991AA27-0FD2-210E-35F9-BDBF914B4173}"/>
                </a:ext>
              </a:extLst>
            </p:cNvPr>
            <p:cNvSpPr/>
            <p:nvPr/>
          </p:nvSpPr>
          <p:spPr bwMode="auto">
            <a:xfrm>
              <a:off x="2007525" y="4489676"/>
              <a:ext cx="1872208" cy="32866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latin typeface="+mn-lt"/>
              </a:endParaRPr>
            </a:p>
          </p:txBody>
        </p:sp>
        <p:sp>
          <p:nvSpPr>
            <p:cNvPr id="66" name="Ovaal 14">
              <a:extLst>
                <a:ext uri="{FF2B5EF4-FFF2-40B4-BE49-F238E27FC236}">
                  <a16:creationId xmlns:a16="http://schemas.microsoft.com/office/drawing/2014/main" id="{3003A39B-A913-F4A2-B854-19853E706358}"/>
                </a:ext>
              </a:extLst>
            </p:cNvPr>
            <p:cNvSpPr/>
            <p:nvPr/>
          </p:nvSpPr>
          <p:spPr bwMode="auto">
            <a:xfrm>
              <a:off x="3663709" y="2644722"/>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1</a:t>
              </a:r>
            </a:p>
          </p:txBody>
        </p:sp>
        <p:sp>
          <p:nvSpPr>
            <p:cNvPr id="67" name="Ovaal 18">
              <a:extLst>
                <a:ext uri="{FF2B5EF4-FFF2-40B4-BE49-F238E27FC236}">
                  <a16:creationId xmlns:a16="http://schemas.microsoft.com/office/drawing/2014/main" id="{D2D8EFA3-1CD8-919D-4213-C4E10FE41B72}"/>
                </a:ext>
              </a:extLst>
            </p:cNvPr>
            <p:cNvSpPr/>
            <p:nvPr/>
          </p:nvSpPr>
          <p:spPr bwMode="auto">
            <a:xfrm>
              <a:off x="4283784" y="2809867"/>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2</a:t>
              </a:r>
            </a:p>
          </p:txBody>
        </p:sp>
        <p:sp>
          <p:nvSpPr>
            <p:cNvPr id="68" name="Ovaal 18">
              <a:extLst>
                <a:ext uri="{FF2B5EF4-FFF2-40B4-BE49-F238E27FC236}">
                  <a16:creationId xmlns:a16="http://schemas.microsoft.com/office/drawing/2014/main" id="{FE8980AA-9707-F648-F930-2C4B1E167E25}"/>
                </a:ext>
              </a:extLst>
            </p:cNvPr>
            <p:cNvSpPr/>
            <p:nvPr/>
          </p:nvSpPr>
          <p:spPr bwMode="auto">
            <a:xfrm>
              <a:off x="4644269" y="3322885"/>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3</a:t>
              </a:r>
            </a:p>
          </p:txBody>
        </p:sp>
        <p:sp>
          <p:nvSpPr>
            <p:cNvPr id="69" name="Ovaal 18">
              <a:extLst>
                <a:ext uri="{FF2B5EF4-FFF2-40B4-BE49-F238E27FC236}">
                  <a16:creationId xmlns:a16="http://schemas.microsoft.com/office/drawing/2014/main" id="{2EBFA33E-60C2-3997-2206-F752AAA2BE55}"/>
                </a:ext>
              </a:extLst>
            </p:cNvPr>
            <p:cNvSpPr/>
            <p:nvPr/>
          </p:nvSpPr>
          <p:spPr bwMode="auto">
            <a:xfrm>
              <a:off x="4246839" y="4374201"/>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5</a:t>
              </a:r>
            </a:p>
          </p:txBody>
        </p:sp>
        <p:sp>
          <p:nvSpPr>
            <p:cNvPr id="70" name="Ovaal 18">
              <a:extLst>
                <a:ext uri="{FF2B5EF4-FFF2-40B4-BE49-F238E27FC236}">
                  <a16:creationId xmlns:a16="http://schemas.microsoft.com/office/drawing/2014/main" id="{C30A55BC-3980-DBE4-D81D-C2985E8368BA}"/>
                </a:ext>
              </a:extLst>
            </p:cNvPr>
            <p:cNvSpPr/>
            <p:nvPr/>
          </p:nvSpPr>
          <p:spPr bwMode="auto">
            <a:xfrm>
              <a:off x="4644269" y="3903091"/>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4</a:t>
              </a:r>
            </a:p>
          </p:txBody>
        </p:sp>
        <p:sp>
          <p:nvSpPr>
            <p:cNvPr id="71" name="Ovaal 18">
              <a:extLst>
                <a:ext uri="{FF2B5EF4-FFF2-40B4-BE49-F238E27FC236}">
                  <a16:creationId xmlns:a16="http://schemas.microsoft.com/office/drawing/2014/main" id="{D60C4B79-170C-56F3-0E38-147ECDBDC5F5}"/>
                </a:ext>
              </a:extLst>
            </p:cNvPr>
            <p:cNvSpPr/>
            <p:nvPr/>
          </p:nvSpPr>
          <p:spPr bwMode="auto">
            <a:xfrm>
              <a:off x="3735717" y="4492304"/>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6</a:t>
              </a:r>
            </a:p>
          </p:txBody>
        </p:sp>
        <p:sp>
          <p:nvSpPr>
            <p:cNvPr id="72" name="Ovaal 18">
              <a:extLst>
                <a:ext uri="{FF2B5EF4-FFF2-40B4-BE49-F238E27FC236}">
                  <a16:creationId xmlns:a16="http://schemas.microsoft.com/office/drawing/2014/main" id="{9E58DECA-EAE2-1C57-68AB-F9FCDA983874}"/>
                </a:ext>
              </a:extLst>
            </p:cNvPr>
            <p:cNvSpPr/>
            <p:nvPr/>
          </p:nvSpPr>
          <p:spPr bwMode="auto">
            <a:xfrm>
              <a:off x="2943629" y="4480926"/>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cs typeface="Arial" charset="0"/>
                </a:rPr>
                <a:t>7</a:t>
              </a:r>
            </a:p>
          </p:txBody>
        </p:sp>
      </p:grpSp>
      <p:sp>
        <p:nvSpPr>
          <p:cNvPr id="73" name="Ovaal 22">
            <a:extLst>
              <a:ext uri="{FF2B5EF4-FFF2-40B4-BE49-F238E27FC236}">
                <a16:creationId xmlns:a16="http://schemas.microsoft.com/office/drawing/2014/main" id="{E7016B7C-F31B-39BA-381E-83BCB85FA265}"/>
              </a:ext>
            </a:extLst>
          </p:cNvPr>
          <p:cNvSpPr/>
          <p:nvPr/>
        </p:nvSpPr>
        <p:spPr bwMode="auto">
          <a:xfrm>
            <a:off x="5006834" y="4249211"/>
            <a:ext cx="288032" cy="288032"/>
          </a:xfrm>
          <a:prstGeom prst="ellipse">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8</a:t>
            </a:r>
          </a:p>
        </p:txBody>
      </p:sp>
      <p:pic>
        <p:nvPicPr>
          <p:cNvPr id="74" name="Picture 11" descr="D:\Documents And Settings\GQR7802\Local Settings\Temporary Internet Files\Content.IE5\HNYX0581\MC900441310[1].png">
            <a:extLst>
              <a:ext uri="{FF2B5EF4-FFF2-40B4-BE49-F238E27FC236}">
                <a16:creationId xmlns:a16="http://schemas.microsoft.com/office/drawing/2014/main" id="{6217B185-1577-4B42-31C8-7D2C6EA430E0}"/>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44832" y="4899788"/>
            <a:ext cx="519343" cy="423042"/>
          </a:xfrm>
          <a:prstGeom prst="rect">
            <a:avLst/>
          </a:prstGeom>
          <a:noFill/>
          <a:ln w="9525">
            <a:noFill/>
            <a:miter lim="800000"/>
            <a:headEnd/>
            <a:tailEnd/>
          </a:ln>
        </p:spPr>
      </p:pic>
    </p:spTree>
    <p:extLst>
      <p:ext uri="{BB962C8B-B14F-4D97-AF65-F5344CB8AC3E}">
        <p14:creationId xmlns:p14="http://schemas.microsoft.com/office/powerpoint/2010/main" val="1746936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E79CF94-E2BC-4376-96A5-0668A6E0DE0C}"/>
              </a:ext>
            </a:extLst>
          </p:cNvPr>
          <p:cNvSpPr>
            <a:spLocks noGrp="1"/>
          </p:cNvSpPr>
          <p:nvPr>
            <p:ph type="body" sz="quarter" idx="18"/>
          </p:nvPr>
        </p:nvSpPr>
        <p:spPr/>
        <p:txBody>
          <a:bodyPr/>
          <a:lstStyle/>
          <a:p>
            <a:r>
              <a:rPr lang="nl-BE" noProof="0" dirty="0"/>
              <a:t>3. Opstart van de werken</a:t>
            </a:r>
          </a:p>
          <a:p>
            <a:endParaRPr lang="nl-BE" noProof="0" dirty="0"/>
          </a:p>
        </p:txBody>
      </p:sp>
      <p:sp>
        <p:nvSpPr>
          <p:cNvPr id="10" name="Text Placeholder 2"/>
          <p:cNvSpPr>
            <a:spLocks noGrp="1"/>
          </p:cNvSpPr>
          <p:nvPr>
            <p:ph type="body" sz="quarter" idx="17"/>
          </p:nvPr>
        </p:nvSpPr>
        <p:spPr>
          <a:xfrm>
            <a:off x="666570" y="601570"/>
            <a:ext cx="10858859" cy="478554"/>
          </a:xfrm>
        </p:spPr>
        <p:txBody>
          <a:bodyPr/>
          <a:lstStyle/>
          <a:p>
            <a:pPr algn="l">
              <a:defRPr/>
            </a:pPr>
            <a:r>
              <a:rPr lang="nl-BE" sz="2400" b="1" kern="0" noProof="0" dirty="0">
                <a:solidFill>
                  <a:srgbClr val="0070C0"/>
                </a:solidFill>
                <a:latin typeface="+mn-lt"/>
                <a:ea typeface="+mj-ea"/>
                <a:cs typeface="+mj-cs"/>
              </a:rPr>
              <a:t>Rol van de leider van het werk – verantwoordelijke bediende voor de veiligheid</a:t>
            </a:r>
          </a:p>
        </p:txBody>
      </p:sp>
      <p:sp>
        <p:nvSpPr>
          <p:cNvPr id="12" name="TextBox 11"/>
          <p:cNvSpPr txBox="1"/>
          <p:nvPr/>
        </p:nvSpPr>
        <p:spPr>
          <a:xfrm>
            <a:off x="2375173" y="1988840"/>
            <a:ext cx="8784976" cy="578882"/>
          </a:xfrm>
          <a:prstGeom prst="roundRect">
            <a:avLst/>
          </a:prstGeom>
          <a:noFill/>
          <a:ln w="12700">
            <a:solidFill>
              <a:schemeClr val="accent1"/>
            </a:solidFill>
            <a:prstDash val="dash"/>
          </a:ln>
        </p:spPr>
        <p:txBody>
          <a:bodyPr wrap="square" rtlCol="0">
            <a:spAutoFit/>
          </a:bodyPr>
          <a:lstStyle/>
          <a:p>
            <a:pPr algn="l"/>
            <a:r>
              <a:rPr lang="nl-BE" sz="1400" b="0" i="0" u="none" strike="noStrike" baseline="0" noProof="0" dirty="0">
                <a:solidFill>
                  <a:schemeClr val="accent2"/>
                </a:solidFill>
                <a:latin typeface="+mn-lt"/>
              </a:rPr>
              <a:t>Voor elk nieuw gebruik van het automatisch aankondigingssysteem</a:t>
            </a:r>
            <a:r>
              <a:rPr lang="nl-BE" sz="800" b="0" i="0" u="none" strike="noStrike" baseline="0" noProof="0" dirty="0">
                <a:solidFill>
                  <a:schemeClr val="accent2"/>
                </a:solidFill>
                <a:latin typeface="+mn-lt"/>
              </a:rPr>
              <a:t> </a:t>
            </a:r>
            <a:r>
              <a:rPr lang="nl-BE" sz="1400" b="0" i="0" u="none" strike="noStrike" baseline="0" noProof="0" dirty="0">
                <a:solidFill>
                  <a:schemeClr val="accent2"/>
                </a:solidFill>
                <a:latin typeface="+mn-lt"/>
              </a:rPr>
              <a:t>ATWS moet de leider van het werk / verantwoordelijke bediende voor de veiligheid:</a:t>
            </a:r>
            <a:endParaRPr lang="nl-BE" sz="1400" noProof="0" dirty="0">
              <a:solidFill>
                <a:schemeClr val="accent2"/>
              </a:solidFill>
              <a:latin typeface="+mn-lt"/>
            </a:endParaRPr>
          </a:p>
        </p:txBody>
      </p:sp>
      <p:sp>
        <p:nvSpPr>
          <p:cNvPr id="14" name="TextBox 13"/>
          <p:cNvSpPr txBox="1"/>
          <p:nvPr/>
        </p:nvSpPr>
        <p:spPr>
          <a:xfrm>
            <a:off x="4248890" y="2699491"/>
            <a:ext cx="6936357" cy="3064669"/>
          </a:xfrm>
          <a:prstGeom prst="roundRect">
            <a:avLst/>
          </a:prstGeom>
          <a:noFill/>
          <a:ln w="12700">
            <a:solidFill>
              <a:schemeClr val="accent1"/>
            </a:solidFill>
            <a:prstDash val="dash"/>
          </a:ln>
        </p:spPr>
        <p:txBody>
          <a:bodyPr wrap="square" rtlCol="0">
            <a:spAutoFit/>
          </a:bodyPr>
          <a:lstStyle/>
          <a:p>
            <a:pPr marL="285750" indent="-285750" algn="l">
              <a:spcAft>
                <a:spcPts val="600"/>
              </a:spcAft>
              <a:buClr>
                <a:schemeClr val="bg2"/>
              </a:buClr>
              <a:buFont typeface="Arial" panose="020B0604020202020204" pitchFamily="34" charset="0"/>
              <a:buChar char="•"/>
            </a:pPr>
            <a:r>
              <a:rPr lang="nl-BE" sz="1400" b="0" i="0" u="none" strike="noStrike" baseline="0" noProof="0" dirty="0">
                <a:solidFill>
                  <a:schemeClr val="accent2"/>
                </a:solidFill>
                <a:latin typeface="CIDFont+F1"/>
              </a:rPr>
              <a:t>de </a:t>
            </a:r>
            <a:r>
              <a:rPr lang="nl-BE" sz="1400" b="1" i="0" u="none" strike="noStrike" baseline="0" noProof="0" dirty="0">
                <a:solidFill>
                  <a:schemeClr val="accent2"/>
                </a:solidFill>
                <a:latin typeface="CIDFont+F1"/>
              </a:rPr>
              <a:t>toestellen</a:t>
            </a:r>
            <a:r>
              <a:rPr lang="nl-BE" sz="1400" b="0" i="0" u="none" strike="noStrike" baseline="0" noProof="0" dirty="0">
                <a:solidFill>
                  <a:schemeClr val="accent2"/>
                </a:solidFill>
                <a:latin typeface="CIDFont+F1"/>
              </a:rPr>
              <a:t>, die aan het einde van de vorige shift niet ter plaatse zijn achtergebleven, </a:t>
            </a:r>
            <a:r>
              <a:rPr lang="nl-BE" sz="1400" b="1" i="0" u="none" strike="noStrike" baseline="0" noProof="0" dirty="0">
                <a:solidFill>
                  <a:schemeClr val="accent2"/>
                </a:solidFill>
                <a:latin typeface="CIDFont+F1"/>
              </a:rPr>
              <a:t>opnieuw installeren</a:t>
            </a:r>
            <a:r>
              <a:rPr lang="nl-BE" sz="1400" b="0" i="0" u="none" strike="noStrike" baseline="0" noProof="0" dirty="0">
                <a:solidFill>
                  <a:schemeClr val="accent2"/>
                </a:solidFill>
                <a:latin typeface="CIDFont+F1"/>
              </a:rPr>
              <a:t>;</a:t>
            </a:r>
          </a:p>
          <a:p>
            <a:pPr marL="285750" indent="-285750" algn="l">
              <a:spcAft>
                <a:spcPts val="600"/>
              </a:spcAft>
              <a:buClr>
                <a:schemeClr val="bg2"/>
              </a:buClr>
              <a:buFont typeface="Arial" panose="020B0604020202020204" pitchFamily="34" charset="0"/>
              <a:buChar char="•"/>
            </a:pPr>
            <a:r>
              <a:rPr lang="nl-BE" sz="1400" b="0" i="0" u="none" strike="noStrike" baseline="0" noProof="0" dirty="0">
                <a:solidFill>
                  <a:schemeClr val="accent2"/>
                </a:solidFill>
                <a:latin typeface="CIDFont+F1"/>
              </a:rPr>
              <a:t>de </a:t>
            </a:r>
            <a:r>
              <a:rPr lang="nl-BE" sz="1400" b="1" i="0" u="none" strike="noStrike" baseline="0" noProof="0" dirty="0">
                <a:solidFill>
                  <a:schemeClr val="accent2"/>
                </a:solidFill>
                <a:latin typeface="CIDFont+F1"/>
              </a:rPr>
              <a:t>toestand van de batterijen </a:t>
            </a:r>
            <a:r>
              <a:rPr lang="nl-BE" sz="1400" b="0" i="0" u="none" strike="noStrike" baseline="0" noProof="0" dirty="0">
                <a:solidFill>
                  <a:schemeClr val="accent2"/>
                </a:solidFill>
                <a:latin typeface="CIDFont+F1"/>
              </a:rPr>
              <a:t>van de verschillende samenstellende onderdelen controleren en indien nodig de batterijen vervangen wanneer deze onvoldoende opgeladen zijn.</a:t>
            </a:r>
          </a:p>
          <a:p>
            <a:pPr marL="285750" indent="-285750" algn="l">
              <a:spcAft>
                <a:spcPts val="600"/>
              </a:spcAft>
              <a:buClr>
                <a:schemeClr val="bg2"/>
              </a:buClr>
              <a:buFont typeface="Arial" panose="020B0604020202020204" pitchFamily="34" charset="0"/>
              <a:buChar char="•"/>
            </a:pPr>
            <a:r>
              <a:rPr lang="nl-BE" sz="1400" b="0" i="0" u="none" strike="noStrike" baseline="0" noProof="0" dirty="0">
                <a:solidFill>
                  <a:schemeClr val="accent2"/>
                </a:solidFill>
                <a:latin typeface="CIDFont+F1"/>
              </a:rPr>
              <a:t>de aanwezigheid en de toestand </a:t>
            </a:r>
            <a:r>
              <a:rPr lang="nl-BE" sz="1400" i="0" u="none" strike="noStrike" baseline="0" noProof="0" dirty="0">
                <a:solidFill>
                  <a:schemeClr val="accent2"/>
                </a:solidFill>
                <a:latin typeface="CIDFont+F1"/>
              </a:rPr>
              <a:t>van alle samenstellende onderdelen</a:t>
            </a:r>
            <a:r>
              <a:rPr lang="nl-BE" sz="1400" b="1" i="0" u="none" strike="noStrike" baseline="0" noProof="0" dirty="0">
                <a:solidFill>
                  <a:schemeClr val="accent2"/>
                </a:solidFill>
                <a:latin typeface="CIDFont+F1"/>
              </a:rPr>
              <a:t> </a:t>
            </a:r>
            <a:r>
              <a:rPr lang="nl-BE" sz="1400" b="0" i="0" u="none" strike="noStrike" baseline="0" noProof="0" dirty="0">
                <a:solidFill>
                  <a:schemeClr val="accent2"/>
                </a:solidFill>
                <a:latin typeface="CIDFont+F1"/>
              </a:rPr>
              <a:t>van het systeem </a:t>
            </a:r>
            <a:r>
              <a:rPr lang="nl-BE" sz="1400" b="1" i="0" u="none" strike="noStrike" baseline="0" noProof="0" dirty="0">
                <a:solidFill>
                  <a:schemeClr val="accent2"/>
                </a:solidFill>
                <a:latin typeface="CIDFont+F1"/>
              </a:rPr>
              <a:t>visueel controleren</a:t>
            </a:r>
            <a:r>
              <a:rPr lang="nl-BE" sz="1400" b="0" i="0" u="none" strike="noStrike" baseline="0" noProof="0" dirty="0">
                <a:solidFill>
                  <a:schemeClr val="accent2"/>
                </a:solidFill>
                <a:latin typeface="CIDFont+F1"/>
              </a:rPr>
              <a:t>;</a:t>
            </a:r>
          </a:p>
          <a:p>
            <a:pPr marL="285750" indent="-285750" algn="l">
              <a:spcAft>
                <a:spcPts val="600"/>
              </a:spcAft>
              <a:buClr>
                <a:schemeClr val="bg2"/>
              </a:buClr>
              <a:buFont typeface="Arial" panose="020B0604020202020204" pitchFamily="34" charset="0"/>
              <a:buChar char="•"/>
            </a:pPr>
            <a:r>
              <a:rPr lang="nl-BE" sz="1400" b="0" i="0" u="none" strike="noStrike" baseline="0" noProof="0" dirty="0">
                <a:solidFill>
                  <a:schemeClr val="accent2"/>
                </a:solidFill>
                <a:latin typeface="CIDFont+F1"/>
              </a:rPr>
              <a:t>het automatisch aankondigingssysteem ATWS </a:t>
            </a:r>
            <a:r>
              <a:rPr lang="nl-BE" sz="1400" b="1" i="0" u="none" strike="noStrike" baseline="0" noProof="0" dirty="0">
                <a:solidFill>
                  <a:schemeClr val="accent2"/>
                </a:solidFill>
                <a:latin typeface="CIDFont+F1"/>
              </a:rPr>
              <a:t>opstarten</a:t>
            </a:r>
            <a:r>
              <a:rPr lang="nl-BE" sz="1400" b="0" i="0" u="none" strike="noStrike" baseline="0" noProof="0" dirty="0">
                <a:solidFill>
                  <a:schemeClr val="accent2"/>
                </a:solidFill>
                <a:latin typeface="CIDFont+F1"/>
              </a:rPr>
              <a:t> overeenkomstig de richtlijnen die gegeven werden door de erkend installateur en/of het gekwalificeerd bedrijf;</a:t>
            </a:r>
          </a:p>
          <a:p>
            <a:pPr marL="285750" indent="-285750" algn="l">
              <a:spcAft>
                <a:spcPts val="600"/>
              </a:spcAft>
              <a:buClr>
                <a:schemeClr val="bg2"/>
              </a:buClr>
              <a:buFont typeface="Arial" panose="020B0604020202020204" pitchFamily="34" charset="0"/>
              <a:buChar char="•"/>
            </a:pPr>
            <a:r>
              <a:rPr lang="nl-BE" sz="1400" b="0" i="0" u="none" strike="noStrike" baseline="0" noProof="0" dirty="0">
                <a:solidFill>
                  <a:schemeClr val="accent2"/>
                </a:solidFill>
                <a:latin typeface="CIDFont+F1"/>
              </a:rPr>
              <a:t>een </a:t>
            </a:r>
            <a:r>
              <a:rPr lang="nl-BE" sz="1400" b="1" i="0" u="none" strike="noStrike" baseline="0" noProof="0" dirty="0">
                <a:solidFill>
                  <a:schemeClr val="accent2"/>
                </a:solidFill>
                <a:latin typeface="CIDFont+F1"/>
              </a:rPr>
              <a:t>indienststellingstest</a:t>
            </a:r>
            <a:r>
              <a:rPr lang="nl-BE" sz="1400" b="0" i="0" u="none" strike="noStrike" baseline="0" noProof="0" dirty="0">
                <a:solidFill>
                  <a:schemeClr val="accent2"/>
                </a:solidFill>
                <a:latin typeface="CIDFont+F1"/>
              </a:rPr>
              <a:t> uitvoeren van de toestellen die het alarm geven.</a:t>
            </a:r>
            <a:endParaRPr lang="nl-BE" sz="1400" noProof="0" dirty="0">
              <a:solidFill>
                <a:schemeClr val="accent2"/>
              </a:solidFill>
              <a:latin typeface="+mn-lt"/>
            </a:endParaRPr>
          </a:p>
        </p:txBody>
      </p:sp>
      <p:pic>
        <p:nvPicPr>
          <p:cNvPr id="4" name="Picture 3">
            <a:extLst>
              <a:ext uri="{FF2B5EF4-FFF2-40B4-BE49-F238E27FC236}">
                <a16:creationId xmlns:a16="http://schemas.microsoft.com/office/drawing/2014/main" id="{11A104A8-524F-DAED-3E6A-B44CDD65AC0D}"/>
              </a:ext>
            </a:extLst>
          </p:cNvPr>
          <p:cNvPicPr>
            <a:picLocks noChangeAspect="1"/>
          </p:cNvPicPr>
          <p:nvPr/>
        </p:nvPicPr>
        <p:blipFill rotWithShape="1">
          <a:blip r:embed="rId3">
            <a:extLst>
              <a:ext uri="{28A0092B-C50C-407E-A947-70E740481C1C}">
                <a14:useLocalDpi xmlns:a14="http://schemas.microsoft.com/office/drawing/2010/main" val="0"/>
              </a:ext>
            </a:extLst>
          </a:blip>
          <a:srcRect b="28192"/>
          <a:stretch/>
        </p:blipFill>
        <p:spPr>
          <a:xfrm>
            <a:off x="684640" y="1471519"/>
            <a:ext cx="1015178" cy="987644"/>
          </a:xfrm>
          <a:prstGeom prst="rect">
            <a:avLst/>
          </a:prstGeom>
        </p:spPr>
      </p:pic>
      <p:sp>
        <p:nvSpPr>
          <p:cNvPr id="5" name="Rechthoek 41">
            <a:extLst>
              <a:ext uri="{FF2B5EF4-FFF2-40B4-BE49-F238E27FC236}">
                <a16:creationId xmlns:a16="http://schemas.microsoft.com/office/drawing/2014/main" id="{C37453EA-2F01-99C8-1D1B-0DF0639F632A}"/>
              </a:ext>
            </a:extLst>
          </p:cNvPr>
          <p:cNvSpPr>
            <a:spLocks noChangeArrowheads="1"/>
          </p:cNvSpPr>
          <p:nvPr/>
        </p:nvSpPr>
        <p:spPr bwMode="auto">
          <a:xfrm>
            <a:off x="644866" y="2526629"/>
            <a:ext cx="999217" cy="227760"/>
          </a:xfrm>
          <a:prstGeom prst="rect">
            <a:avLst/>
          </a:prstGeom>
          <a:solidFill>
            <a:srgbClr val="A6A6A6"/>
          </a:solidFill>
          <a:ln w="31750" algn="ctr">
            <a:noFill/>
            <a:round/>
            <a:headEnd/>
            <a:tailEnd/>
          </a:ln>
        </p:spPr>
        <p:txBody>
          <a:bodyPr wrap="none" anchor="ctr"/>
          <a:lstStyle/>
          <a:p>
            <a:pPr algn="ctr"/>
            <a:r>
              <a:rPr lang="nl-BE" sz="600" b="1" noProof="0" dirty="0">
                <a:solidFill>
                  <a:schemeClr val="bg1"/>
                </a:solidFill>
              </a:rPr>
              <a:t>LEIDER VAN HET WERK – </a:t>
            </a:r>
          </a:p>
          <a:p>
            <a:pPr algn="ctr"/>
            <a:r>
              <a:rPr lang="nl-BE" sz="600" b="1" noProof="0" dirty="0">
                <a:solidFill>
                  <a:schemeClr val="bg1"/>
                </a:solidFill>
              </a:rPr>
              <a:t>VV AANNEMER</a:t>
            </a:r>
          </a:p>
        </p:txBody>
      </p:sp>
      <p:sp>
        <p:nvSpPr>
          <p:cNvPr id="3" name="Bent Arrow 16">
            <a:extLst>
              <a:ext uri="{FF2B5EF4-FFF2-40B4-BE49-F238E27FC236}">
                <a16:creationId xmlns:a16="http://schemas.microsoft.com/office/drawing/2014/main" id="{FEB133BA-E8F1-00E3-8DF7-8E4CFD29403E}"/>
              </a:ext>
            </a:extLst>
          </p:cNvPr>
          <p:cNvSpPr/>
          <p:nvPr/>
        </p:nvSpPr>
        <p:spPr bwMode="auto">
          <a:xfrm flipV="1">
            <a:off x="3575720" y="2699491"/>
            <a:ext cx="395421" cy="750186"/>
          </a:xfrm>
          <a:prstGeom prst="bentArrow">
            <a:avLst>
              <a:gd name="adj1" fmla="val 11807"/>
              <a:gd name="adj2" fmla="val 16754"/>
              <a:gd name="adj3" fmla="val 17304"/>
              <a:gd name="adj4" fmla="val 43750"/>
            </a:avLst>
          </a:prstGeom>
          <a:solidFill>
            <a:schemeClr val="bg2"/>
          </a:solidFill>
          <a:ln w="31750" cap="flat" cmpd="sng" algn="ctr">
            <a:solidFill>
              <a:schemeClr val="bg2"/>
            </a:solidFill>
            <a:prstDash val="solid"/>
            <a:round/>
            <a:headEnd type="none" w="med" len="med"/>
            <a:tailEnd type="none" w="med" len="med"/>
          </a:ln>
          <a:effectLst/>
        </p:spPr>
        <p:txBody>
          <a:bodyPr wrap="none" anchor="ctr"/>
          <a:lstStyle/>
          <a:p>
            <a:pPr algn="ctr">
              <a:defRPr/>
            </a:pPr>
            <a:endParaRPr lang="nl-BE" noProof="0" dirty="0"/>
          </a:p>
        </p:txBody>
      </p:sp>
    </p:spTree>
    <p:extLst>
      <p:ext uri="{BB962C8B-B14F-4D97-AF65-F5344CB8AC3E}">
        <p14:creationId xmlns:p14="http://schemas.microsoft.com/office/powerpoint/2010/main" val="2380162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8443333" cy="4244400"/>
          </a:xfrm>
        </p:spPr>
        <p:txBody>
          <a:bodyPr/>
          <a:lstStyle/>
          <a:p>
            <a:r>
              <a:rPr lang="nl-BE" sz="2000" b="1" noProof="0" dirty="0">
                <a:solidFill>
                  <a:schemeClr val="tx1"/>
                </a:solidFill>
              </a:rPr>
              <a:t>Familieportret</a:t>
            </a:r>
            <a:br>
              <a:rPr lang="nl-BE" sz="2000" b="1" noProof="0" dirty="0">
                <a:solidFill>
                  <a:schemeClr val="tx1"/>
                </a:solidFill>
              </a:rPr>
            </a:br>
            <a:br>
              <a:rPr lang="nl-BE" sz="2800" b="1" noProof="0" dirty="0"/>
            </a:br>
            <a:r>
              <a:rPr lang="nl-BE" sz="2000" b="1" noProof="0" dirty="0">
                <a:solidFill>
                  <a:schemeClr val="tx1"/>
                </a:solidFill>
              </a:rPr>
              <a:t>0. Inleiding</a:t>
            </a:r>
            <a:br>
              <a:rPr lang="nl-BE" sz="2000" b="1" noProof="0" dirty="0">
                <a:solidFill>
                  <a:schemeClr val="tx1"/>
                </a:solidFill>
              </a:rPr>
            </a:br>
            <a:br>
              <a:rPr lang="nl-BE" sz="2000" b="1" noProof="0" dirty="0">
                <a:solidFill>
                  <a:schemeClr val="tx1"/>
                </a:solidFill>
              </a:rPr>
            </a:br>
            <a:r>
              <a:rPr lang="nl-BE" sz="2000" b="1" noProof="0" dirty="0">
                <a:solidFill>
                  <a:schemeClr val="tx1"/>
                </a:solidFill>
              </a:rPr>
              <a:t>1. Beschrijving en principe van het automatisch aankondigingssysteem ATWS</a:t>
            </a:r>
          </a:p>
          <a:p>
            <a:br>
              <a:rPr lang="nl-BE" sz="2000" b="1" noProof="0" dirty="0">
                <a:solidFill>
                  <a:schemeClr val="tx1"/>
                </a:solidFill>
              </a:rPr>
            </a:br>
            <a:r>
              <a:rPr lang="nl-BE" sz="2000" b="1" noProof="0" dirty="0">
                <a:solidFill>
                  <a:schemeClr val="tx1"/>
                </a:solidFill>
              </a:rPr>
              <a:t>2. Instellen van het aankondigingssysteem</a:t>
            </a:r>
          </a:p>
          <a:p>
            <a:endParaRPr lang="nl-BE" sz="2000" b="1" noProof="0" dirty="0"/>
          </a:p>
          <a:p>
            <a:r>
              <a:rPr lang="nl-BE" sz="2000" b="1" noProof="0" dirty="0">
                <a:solidFill>
                  <a:schemeClr val="tx1"/>
                </a:solidFill>
              </a:rPr>
              <a:t>3. Opstart van de werken</a:t>
            </a:r>
          </a:p>
          <a:p>
            <a:endParaRPr lang="nl-BE" sz="2000" b="1" noProof="0" dirty="0">
              <a:solidFill>
                <a:schemeClr val="tx1"/>
              </a:solidFill>
            </a:endParaRPr>
          </a:p>
          <a:p>
            <a:r>
              <a:rPr lang="nl-BE" sz="2800" b="1" noProof="0" dirty="0"/>
              <a:t>4. Incidenten</a:t>
            </a:r>
          </a:p>
          <a:p>
            <a:br>
              <a:rPr lang="nl-BE" sz="2000" noProof="0" dirty="0">
                <a:solidFill>
                  <a:schemeClr val="tx1"/>
                </a:solidFill>
              </a:rPr>
            </a:br>
            <a:endParaRPr lang="nl-BE" sz="2000" noProof="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marL="0" marR="0" lvl="0" indent="0" algn="l" defTabSz="514350" rtl="0" eaLnBrk="1" fontAlgn="auto" latinLnBrk="0" hangingPunct="1">
              <a:lnSpc>
                <a:spcPct val="90000"/>
              </a:lnSpc>
              <a:spcBef>
                <a:spcPct val="0"/>
              </a:spcBef>
              <a:spcAft>
                <a:spcPts val="0"/>
              </a:spcAft>
              <a:buClrTx/>
              <a:buSzTx/>
              <a:buFontTx/>
              <a:buNone/>
              <a:tabLst/>
              <a:defRPr/>
            </a:pPr>
            <a:r>
              <a:rPr kumimoji="0" lang="nl-BE" sz="4800" b="1" i="0" u="none" strike="noStrike" kern="1200" cap="none" spc="0" normalizeH="0" baseline="0" noProof="0" dirty="0">
                <a:ln>
                  <a:noFill/>
                </a:ln>
                <a:solidFill>
                  <a:srgbClr val="000000"/>
                </a:solidFill>
                <a:effectLst/>
                <a:uLnTx/>
                <a:uFillTx/>
                <a:latin typeface="Calibri" panose="020F0502020204030204"/>
                <a:ea typeface="+mj-ea"/>
                <a:cs typeface="Arial" panose="020B0604020202020204" pitchFamily="34" charset="0"/>
              </a:rPr>
              <a:t>Inhoud</a:t>
            </a:r>
          </a:p>
        </p:txBody>
      </p:sp>
    </p:spTree>
    <p:extLst>
      <p:ext uri="{BB962C8B-B14F-4D97-AF65-F5344CB8AC3E}">
        <p14:creationId xmlns:p14="http://schemas.microsoft.com/office/powerpoint/2010/main" val="3044751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3015144" y="1268760"/>
            <a:ext cx="6033184" cy="60128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nl-BE" sz="1200" noProof="0" dirty="0">
              <a:solidFill>
                <a:srgbClr val="0070C0"/>
              </a:solidFill>
            </a:endParaRPr>
          </a:p>
          <a:p>
            <a:pPr algn="just"/>
            <a:r>
              <a:rPr lang="nl-BE" sz="1400" noProof="0" dirty="0">
                <a:solidFill>
                  <a:schemeClr val="accent2"/>
                </a:solidFill>
                <a:latin typeface="+mn-lt"/>
              </a:rPr>
              <a:t>Geen reactie vastgesteld op het alarm van het automatisch aankondigingssysteem ATWS, bijvoorbeeld door een technisch probleem.</a:t>
            </a:r>
          </a:p>
          <a:p>
            <a:pPr algn="just"/>
            <a:endParaRPr lang="nl-BE" sz="1000" noProof="0" dirty="0">
              <a:solidFill>
                <a:srgbClr val="0070C0"/>
              </a:solidFill>
            </a:endParaRPr>
          </a:p>
        </p:txBody>
      </p:sp>
      <p:sp>
        <p:nvSpPr>
          <p:cNvPr id="11" name="TextBox 10"/>
          <p:cNvSpPr txBox="1"/>
          <p:nvPr/>
        </p:nvSpPr>
        <p:spPr>
          <a:xfrm>
            <a:off x="1753538" y="1376614"/>
            <a:ext cx="1318125" cy="261610"/>
          </a:xfrm>
          <a:prstGeom prst="rect">
            <a:avLst/>
          </a:prstGeom>
          <a:noFill/>
        </p:spPr>
        <p:txBody>
          <a:bodyPr wrap="square" rtlCol="0">
            <a:spAutoFit/>
          </a:bodyPr>
          <a:lstStyle/>
          <a:p>
            <a:r>
              <a:rPr lang="nl-BE" sz="1100" b="1" u="sng" noProof="0" dirty="0">
                <a:solidFill>
                  <a:schemeClr val="accent2"/>
                </a:solidFill>
              </a:rPr>
              <a:t>Situatieschets:</a:t>
            </a:r>
            <a:endParaRPr lang="nl-BE" sz="1100" u="sng" noProof="0" dirty="0"/>
          </a:p>
        </p:txBody>
      </p:sp>
      <p:sp>
        <p:nvSpPr>
          <p:cNvPr id="36" name="Text Placeholder 2">
            <a:extLst>
              <a:ext uri="{FF2B5EF4-FFF2-40B4-BE49-F238E27FC236}">
                <a16:creationId xmlns:a16="http://schemas.microsoft.com/office/drawing/2014/main" id="{FEE6D9CF-BC0B-44F0-A0E3-53E5156821D7}"/>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1. Geen reactie op het alarm – Werken niet stilgelegd</a:t>
            </a:r>
          </a:p>
          <a:p>
            <a:pPr marL="0" indent="0" algn="l">
              <a:buNone/>
              <a:defRPr/>
            </a:pPr>
            <a:endParaRPr lang="nl-BE" sz="2400" b="1" kern="0" noProof="0" dirty="0">
              <a:solidFill>
                <a:srgbClr val="0070C0"/>
              </a:solidFill>
              <a:ea typeface="+mj-ea"/>
              <a:cs typeface="+mj-cs"/>
            </a:endParaRPr>
          </a:p>
        </p:txBody>
      </p:sp>
      <p:sp>
        <p:nvSpPr>
          <p:cNvPr id="5" name="Espace réservé du texte 4">
            <a:extLst>
              <a:ext uri="{FF2B5EF4-FFF2-40B4-BE49-F238E27FC236}">
                <a16:creationId xmlns:a16="http://schemas.microsoft.com/office/drawing/2014/main" id="{E76A7832-D5B7-4455-976C-5EBF97C6FC59}"/>
              </a:ext>
            </a:extLst>
          </p:cNvPr>
          <p:cNvSpPr>
            <a:spLocks noGrp="1"/>
          </p:cNvSpPr>
          <p:nvPr>
            <p:ph type="body" sz="quarter" idx="18"/>
          </p:nvPr>
        </p:nvSpPr>
        <p:spPr/>
        <p:txBody>
          <a:bodyPr/>
          <a:lstStyle/>
          <a:p>
            <a:r>
              <a:rPr lang="nl-BE" noProof="0" dirty="0"/>
              <a:t>4. Incidenten</a:t>
            </a:r>
          </a:p>
        </p:txBody>
      </p:sp>
    </p:spTree>
    <p:extLst>
      <p:ext uri="{BB962C8B-B14F-4D97-AF65-F5344CB8AC3E}">
        <p14:creationId xmlns:p14="http://schemas.microsoft.com/office/powerpoint/2010/main" val="16156297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diagram, tekenfilm, schets, ontwerp&#10;&#10;Automatisch gegenereerde beschrijving">
            <a:extLst>
              <a:ext uri="{FF2B5EF4-FFF2-40B4-BE49-F238E27FC236}">
                <a16:creationId xmlns:a16="http://schemas.microsoft.com/office/drawing/2014/main" id="{48C151DC-E7F7-0262-5730-301A6CAB989F}"/>
              </a:ext>
            </a:extLst>
          </p:cNvPr>
          <p:cNvPicPr>
            <a:picLocks noChangeAspect="1"/>
          </p:cNvPicPr>
          <p:nvPr/>
        </p:nvPicPr>
        <p:blipFill>
          <a:blip r:embed="rId2"/>
          <a:stretch>
            <a:fillRect/>
          </a:stretch>
        </p:blipFill>
        <p:spPr>
          <a:xfrm>
            <a:off x="5122413" y="3140967"/>
            <a:ext cx="6460753" cy="3634173"/>
          </a:xfrm>
          <a:prstGeom prst="rect">
            <a:avLst/>
          </a:prstGeom>
        </p:spPr>
      </p:pic>
      <p:pic>
        <p:nvPicPr>
          <p:cNvPr id="3" name="Afbeelding 2">
            <a:extLst>
              <a:ext uri="{FF2B5EF4-FFF2-40B4-BE49-F238E27FC236}">
                <a16:creationId xmlns:a16="http://schemas.microsoft.com/office/drawing/2014/main" id="{66A6A391-D2D2-05C2-C779-8367F0C4FF53}"/>
              </a:ext>
            </a:extLst>
          </p:cNvPr>
          <p:cNvPicPr>
            <a:picLocks noChangeAspect="1"/>
          </p:cNvPicPr>
          <p:nvPr/>
        </p:nvPicPr>
        <p:blipFill>
          <a:blip r:embed="rId3"/>
          <a:stretch>
            <a:fillRect/>
          </a:stretch>
        </p:blipFill>
        <p:spPr>
          <a:xfrm>
            <a:off x="3642193" y="1437411"/>
            <a:ext cx="890886" cy="1309423"/>
          </a:xfrm>
          <a:prstGeom prst="rect">
            <a:avLst/>
          </a:prstGeom>
        </p:spPr>
      </p:pic>
      <p:grpSp>
        <p:nvGrpSpPr>
          <p:cNvPr id="4" name="Group 3"/>
          <p:cNvGrpSpPr/>
          <p:nvPr/>
        </p:nvGrpSpPr>
        <p:grpSpPr>
          <a:xfrm>
            <a:off x="1334448" y="932409"/>
            <a:ext cx="701675" cy="1582810"/>
            <a:chOff x="1753537" y="1010098"/>
            <a:chExt cx="701675" cy="1582810"/>
          </a:xfrm>
        </p:grpSpPr>
        <p:cxnSp>
          <p:nvCxnSpPr>
            <p:cNvPr id="19" name="Straight Arrow Connector 135"/>
            <p:cNvCxnSpPr>
              <a:cxnSpLocks noChangeShapeType="1"/>
            </p:cNvCxnSpPr>
            <p:nvPr/>
          </p:nvCxnSpPr>
          <p:spPr bwMode="auto">
            <a:xfrm flipH="1">
              <a:off x="2085944" y="2087536"/>
              <a:ext cx="1" cy="505372"/>
            </a:xfrm>
            <a:prstGeom prst="straightConnector1">
              <a:avLst/>
            </a:prstGeom>
            <a:noFill/>
            <a:ln w="12700" algn="ctr">
              <a:solidFill>
                <a:schemeClr val="accent1"/>
              </a:solidFill>
              <a:prstDash val="dash"/>
              <a:round/>
              <a:headEnd/>
              <a:tailEnd type="none" w="med" len="med"/>
            </a:ln>
          </p:spPr>
        </p:cxnSp>
        <p:cxnSp>
          <p:nvCxnSpPr>
            <p:cNvPr id="33" name="Straight Connector 32"/>
            <p:cNvCxnSpPr/>
            <p:nvPr/>
          </p:nvCxnSpPr>
          <p:spPr bwMode="auto">
            <a:xfrm>
              <a:off x="2088398" y="129733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36" name="Straight Connector 35"/>
            <p:cNvCxnSpPr/>
            <p:nvPr/>
          </p:nvCxnSpPr>
          <p:spPr bwMode="auto">
            <a:xfrm>
              <a:off x="2085946" y="198752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28" name="Rounded Rectangle 122"/>
            <p:cNvSpPr>
              <a:spLocks noChangeArrowheads="1"/>
            </p:cNvSpPr>
            <p:nvPr/>
          </p:nvSpPr>
          <p:spPr bwMode="auto">
            <a:xfrm>
              <a:off x="1753537" y="1480981"/>
              <a:ext cx="701675" cy="506546"/>
            </a:xfrm>
            <a:prstGeom prst="roundRect">
              <a:avLst>
                <a:gd name="adj" fmla="val 16667"/>
              </a:avLst>
            </a:prstGeom>
            <a:solidFill>
              <a:schemeClr val="bg1"/>
            </a:solidFill>
            <a:ln w="31750" algn="ctr">
              <a:solidFill>
                <a:schemeClr val="accent1"/>
              </a:solidFill>
              <a:round/>
              <a:headEnd/>
              <a:tailEnd/>
            </a:ln>
          </p:spPr>
          <p:txBody>
            <a:bodyPr lIns="0" tIns="0" rIns="0" bIns="0" anchor="ctr"/>
            <a:lstStyle/>
            <a:p>
              <a:pPr algn="ctr"/>
              <a:r>
                <a:rPr lang="nl-BE" sz="700" noProof="0" dirty="0">
                  <a:latin typeface="Arial" panose="020B0604020202020204" pitchFamily="34" charset="0"/>
                  <a:cs typeface="Arial" panose="020B0604020202020204" pitchFamily="34" charset="0"/>
                </a:rPr>
                <a:t>Informatie</a:t>
              </a:r>
            </a:p>
            <a:p>
              <a:pPr algn="ctr"/>
              <a:r>
                <a:rPr lang="nl-BE" sz="700" noProof="0" dirty="0">
                  <a:latin typeface="Arial" panose="020B0604020202020204" pitchFamily="34" charset="0"/>
                  <a:cs typeface="Arial" panose="020B0604020202020204" pitchFamily="34" charset="0"/>
                </a:rPr>
                <a:t>naar de VV en/of </a:t>
              </a:r>
              <a:br>
                <a:rPr lang="nl-BE" sz="700" noProof="0" dirty="0">
                  <a:latin typeface="Arial" panose="020B0604020202020204" pitchFamily="34" charset="0"/>
                  <a:cs typeface="Arial" panose="020B0604020202020204" pitchFamily="34" charset="0"/>
                </a:rPr>
              </a:br>
              <a:r>
                <a:rPr lang="nl-BE" sz="700" noProof="0" dirty="0">
                  <a:latin typeface="Arial" panose="020B0604020202020204" pitchFamily="34" charset="0"/>
                  <a:cs typeface="Arial" panose="020B0604020202020204" pitchFamily="34" charset="0"/>
                </a:rPr>
                <a:t>naar de HL</a:t>
              </a:r>
            </a:p>
          </p:txBody>
        </p:sp>
        <p:cxnSp>
          <p:nvCxnSpPr>
            <p:cNvPr id="29" name="Straight Arrow Connector 135"/>
            <p:cNvCxnSpPr>
              <a:cxnSpLocks noChangeShapeType="1"/>
            </p:cNvCxnSpPr>
            <p:nvPr/>
          </p:nvCxnSpPr>
          <p:spPr bwMode="auto">
            <a:xfrm>
              <a:off x="2086130" y="1010098"/>
              <a:ext cx="4770" cy="416433"/>
            </a:xfrm>
            <a:prstGeom prst="straightConnector1">
              <a:avLst/>
            </a:prstGeom>
            <a:noFill/>
            <a:ln w="12700" algn="ctr">
              <a:solidFill>
                <a:schemeClr val="accent1"/>
              </a:solidFill>
              <a:prstDash val="dash"/>
              <a:round/>
              <a:headEnd/>
              <a:tailEnd type="none" w="med" len="med"/>
            </a:ln>
          </p:spPr>
        </p:cxnSp>
      </p:grpSp>
      <p:sp>
        <p:nvSpPr>
          <p:cNvPr id="30" name="Rectangle 245"/>
          <p:cNvSpPr>
            <a:spLocks noChangeArrowheads="1"/>
          </p:cNvSpPr>
          <p:nvPr/>
        </p:nvSpPr>
        <p:spPr bwMode="auto">
          <a:xfrm>
            <a:off x="7299051" y="647586"/>
            <a:ext cx="4000879" cy="2471322"/>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noProof="0" dirty="0">
                <a:solidFill>
                  <a:schemeClr val="accent2"/>
                </a:solidFill>
                <a:latin typeface="+mn-lt"/>
              </a:rPr>
              <a:t>De bedienden aan het werk moeten onmiddellijk hun verantwoordelijke voor de veiligheid of lid van de hiërarchische lijn op de hoogte brengen van een incident en de hieraan verbonden mogelijke oorzaken/gevolgen.</a:t>
            </a:r>
          </a:p>
          <a:p>
            <a:pPr algn="just"/>
            <a:endParaRPr lang="nl-BE" sz="1400" noProof="0" dirty="0">
              <a:solidFill>
                <a:schemeClr val="accent2"/>
              </a:solidFill>
              <a:latin typeface="+mn-lt"/>
            </a:endParaRPr>
          </a:p>
          <a:p>
            <a:pPr algn="just"/>
            <a:r>
              <a:rPr lang="nl-BE" sz="1400" noProof="0" dirty="0">
                <a:solidFill>
                  <a:schemeClr val="accent2"/>
                </a:solidFill>
                <a:latin typeface="+mn-lt"/>
              </a:rPr>
              <a:t>Om ervoor te zorgen dat deze procedure wordt nageleefd, moet de veiligheidsbediende van de aannemer tijdens de briefing eraan herinneren dat ze de interne procedures strikt moeten toepassen in geval van ernstig verstoorde  omstandigheden. </a:t>
            </a:r>
          </a:p>
        </p:txBody>
      </p:sp>
      <p:sp>
        <p:nvSpPr>
          <p:cNvPr id="31" name="Rectangle 245"/>
          <p:cNvSpPr>
            <a:spLocks noChangeArrowheads="1"/>
          </p:cNvSpPr>
          <p:nvPr/>
        </p:nvSpPr>
        <p:spPr bwMode="auto">
          <a:xfrm>
            <a:off x="1879584" y="3549678"/>
            <a:ext cx="3168352" cy="1831872"/>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noProof="0" dirty="0">
                <a:solidFill>
                  <a:schemeClr val="accent2"/>
                </a:solidFill>
                <a:latin typeface="+mn-lt"/>
              </a:rPr>
              <a:t>De werknemer(s) mag/mogen NIET zelf de beslissing nemen om het werk te hervatten.</a:t>
            </a:r>
          </a:p>
          <a:p>
            <a:pPr algn="just"/>
            <a:endParaRPr lang="nl-BE" sz="1400" noProof="0" dirty="0">
              <a:solidFill>
                <a:schemeClr val="accent2"/>
              </a:solidFill>
              <a:latin typeface="+mn-lt"/>
            </a:endParaRPr>
          </a:p>
          <a:p>
            <a:pPr algn="just"/>
            <a:r>
              <a:rPr lang="nl-BE" sz="1400" noProof="0" dirty="0">
                <a:solidFill>
                  <a:schemeClr val="accent2"/>
                </a:solidFill>
                <a:latin typeface="+mn-lt"/>
              </a:rPr>
              <a:t>Ze moeten wachten op de instructies van hun hiërarchische lijn, zoals voorgeschreven in de interne procedures.</a:t>
            </a:r>
          </a:p>
        </p:txBody>
      </p:sp>
      <p:pic>
        <p:nvPicPr>
          <p:cNvPr id="32"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97729" y="3549678"/>
            <a:ext cx="407378" cy="550811"/>
          </a:xfrm>
          <a:prstGeom prst="rect">
            <a:avLst/>
          </a:prstGeom>
          <a:noFill/>
          <a:ln w="9525">
            <a:noFill/>
            <a:miter lim="800000"/>
            <a:headEnd/>
            <a:tailEnd/>
          </a:ln>
        </p:spPr>
      </p:pic>
      <p:sp>
        <p:nvSpPr>
          <p:cNvPr id="38" name="Text Box 9"/>
          <p:cNvSpPr txBox="1">
            <a:spLocks noChangeArrowheads="1"/>
          </p:cNvSpPr>
          <p:nvPr/>
        </p:nvSpPr>
        <p:spPr bwMode="auto">
          <a:xfrm>
            <a:off x="4310005" y="854196"/>
            <a:ext cx="582946" cy="646331"/>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nl-BE" sz="3600" noProof="0" dirty="0">
                <a:solidFill>
                  <a:schemeClr val="tx1">
                    <a:lumMod val="50000"/>
                    <a:lumOff val="50000"/>
                  </a:schemeClr>
                </a:solidFill>
                <a:latin typeface="+mn-lt"/>
                <a:sym typeface="Symbol SNCB-NMBS Picto"/>
              </a:rPr>
              <a:t></a:t>
            </a:r>
            <a:endParaRPr lang="nl-BE" sz="3600" noProof="0" dirty="0">
              <a:solidFill>
                <a:schemeClr val="tx1">
                  <a:lumMod val="50000"/>
                  <a:lumOff val="50000"/>
                </a:schemeClr>
              </a:solidFill>
              <a:latin typeface="+mn-lt"/>
            </a:endParaRPr>
          </a:p>
        </p:txBody>
      </p:sp>
      <p:sp>
        <p:nvSpPr>
          <p:cNvPr id="35" name="Ovale toelichting 7"/>
          <p:cNvSpPr/>
          <p:nvPr/>
        </p:nvSpPr>
        <p:spPr bwMode="auto">
          <a:xfrm>
            <a:off x="3492849" y="967041"/>
            <a:ext cx="875063" cy="341043"/>
          </a:xfrm>
          <a:prstGeom prst="wedgeEllipseCallout">
            <a:avLst>
              <a:gd name="adj1" fmla="val 7386"/>
              <a:gd name="adj2" fmla="val 9997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noProof="0" dirty="0"/>
          </a:p>
        </p:txBody>
      </p:sp>
      <p:sp>
        <p:nvSpPr>
          <p:cNvPr id="47" name="TextBox 46"/>
          <p:cNvSpPr txBox="1"/>
          <p:nvPr/>
        </p:nvSpPr>
        <p:spPr>
          <a:xfrm>
            <a:off x="4380132" y="1957325"/>
            <a:ext cx="647266" cy="276999"/>
          </a:xfrm>
          <a:prstGeom prst="rect">
            <a:avLst/>
          </a:prstGeom>
          <a:noFill/>
        </p:spPr>
        <p:txBody>
          <a:bodyPr wrap="square" rtlCol="0">
            <a:spAutoFit/>
          </a:bodyPr>
          <a:lstStyle/>
          <a:p>
            <a:r>
              <a:rPr lang="nl-BE" sz="1200" noProof="0" dirty="0"/>
              <a:t>en/of</a:t>
            </a:r>
          </a:p>
        </p:txBody>
      </p:sp>
      <p:pic>
        <p:nvPicPr>
          <p:cNvPr id="80" name="Picture 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6793" y="4077072"/>
            <a:ext cx="231255" cy="714723"/>
          </a:xfrm>
          <a:prstGeom prst="rect">
            <a:avLst/>
          </a:prstGeom>
        </p:spPr>
      </p:pic>
      <p:sp>
        <p:nvSpPr>
          <p:cNvPr id="5" name="Espace réservé du texte 4">
            <a:extLst>
              <a:ext uri="{FF2B5EF4-FFF2-40B4-BE49-F238E27FC236}">
                <a16:creationId xmlns:a16="http://schemas.microsoft.com/office/drawing/2014/main" id="{973CF40A-A141-43E1-805B-1C5B30F283E6}"/>
              </a:ext>
            </a:extLst>
          </p:cNvPr>
          <p:cNvSpPr>
            <a:spLocks noGrp="1"/>
          </p:cNvSpPr>
          <p:nvPr>
            <p:ph type="body" sz="quarter" idx="18"/>
          </p:nvPr>
        </p:nvSpPr>
        <p:spPr/>
        <p:txBody>
          <a:bodyPr/>
          <a:lstStyle/>
          <a:p>
            <a:r>
              <a:rPr lang="nl-BE" noProof="0" dirty="0"/>
              <a:t>4. Incidenten</a:t>
            </a:r>
          </a:p>
          <a:p>
            <a:endParaRPr lang="nl-BE" noProof="0" dirty="0"/>
          </a:p>
        </p:txBody>
      </p:sp>
      <p:pic>
        <p:nvPicPr>
          <p:cNvPr id="6" name="Picture 3">
            <a:extLst>
              <a:ext uri="{FF2B5EF4-FFF2-40B4-BE49-F238E27FC236}">
                <a16:creationId xmlns:a16="http://schemas.microsoft.com/office/drawing/2014/main" id="{1486A80C-7974-B659-1407-9710AE28057E}"/>
              </a:ext>
            </a:extLst>
          </p:cNvPr>
          <p:cNvPicPr>
            <a:picLocks noChangeAspect="1"/>
          </p:cNvPicPr>
          <p:nvPr/>
        </p:nvPicPr>
        <p:blipFill rotWithShape="1">
          <a:blip r:embed="rId6">
            <a:extLst>
              <a:ext uri="{28A0092B-C50C-407E-A947-70E740481C1C}">
                <a14:useLocalDpi xmlns:a14="http://schemas.microsoft.com/office/drawing/2010/main" val="0"/>
              </a:ext>
            </a:extLst>
          </a:blip>
          <a:srcRect b="28192"/>
          <a:stretch/>
        </p:blipFill>
        <p:spPr>
          <a:xfrm>
            <a:off x="4861599" y="1403291"/>
            <a:ext cx="1015178" cy="987644"/>
          </a:xfrm>
          <a:prstGeom prst="rect">
            <a:avLst/>
          </a:prstGeom>
        </p:spPr>
      </p:pic>
      <p:sp>
        <p:nvSpPr>
          <p:cNvPr id="7" name="Rechthoek 41">
            <a:extLst>
              <a:ext uri="{FF2B5EF4-FFF2-40B4-BE49-F238E27FC236}">
                <a16:creationId xmlns:a16="http://schemas.microsoft.com/office/drawing/2014/main" id="{0CF7A590-7BE3-245E-BC39-6B4B8F2774DF}"/>
              </a:ext>
            </a:extLst>
          </p:cNvPr>
          <p:cNvSpPr>
            <a:spLocks noChangeArrowheads="1"/>
          </p:cNvSpPr>
          <p:nvPr/>
        </p:nvSpPr>
        <p:spPr bwMode="auto">
          <a:xfrm>
            <a:off x="4821825" y="2458401"/>
            <a:ext cx="999217" cy="227760"/>
          </a:xfrm>
          <a:prstGeom prst="rect">
            <a:avLst/>
          </a:prstGeom>
          <a:solidFill>
            <a:srgbClr val="A6A6A6"/>
          </a:solidFill>
          <a:ln w="31750" algn="ctr">
            <a:noFill/>
            <a:round/>
            <a:headEnd/>
            <a:tailEnd/>
          </a:ln>
        </p:spPr>
        <p:txBody>
          <a:bodyPr wrap="none" anchor="ctr"/>
          <a:lstStyle/>
          <a:p>
            <a:pPr algn="ctr"/>
            <a:r>
              <a:rPr lang="nl-BE" sz="600" b="1" noProof="0" dirty="0">
                <a:solidFill>
                  <a:schemeClr val="bg1"/>
                </a:solidFill>
              </a:rPr>
              <a:t>LEIDER VAN HET WERK – </a:t>
            </a:r>
          </a:p>
          <a:p>
            <a:pPr algn="ctr"/>
            <a:r>
              <a:rPr lang="nl-BE" sz="600" b="1" noProof="0" dirty="0">
                <a:solidFill>
                  <a:schemeClr val="bg1"/>
                </a:solidFill>
              </a:rPr>
              <a:t>VV AANNEMER</a:t>
            </a:r>
          </a:p>
        </p:txBody>
      </p:sp>
      <p:sp>
        <p:nvSpPr>
          <p:cNvPr id="12" name="TextBox 46">
            <a:extLst>
              <a:ext uri="{FF2B5EF4-FFF2-40B4-BE49-F238E27FC236}">
                <a16:creationId xmlns:a16="http://schemas.microsoft.com/office/drawing/2014/main" id="{B76C51C3-4879-019C-4397-56CDFCD245D6}"/>
              </a:ext>
            </a:extLst>
          </p:cNvPr>
          <p:cNvSpPr txBox="1"/>
          <p:nvPr/>
        </p:nvSpPr>
        <p:spPr>
          <a:xfrm>
            <a:off x="6960096" y="4243961"/>
            <a:ext cx="647266" cy="276999"/>
          </a:xfrm>
          <a:prstGeom prst="rect">
            <a:avLst/>
          </a:prstGeom>
          <a:noFill/>
        </p:spPr>
        <p:txBody>
          <a:bodyPr wrap="square" rtlCol="0">
            <a:spAutoFit/>
          </a:bodyPr>
          <a:lstStyle/>
          <a:p>
            <a:r>
              <a:rPr lang="nl-BE" sz="1200" noProof="0" dirty="0"/>
              <a:t>en/of</a:t>
            </a:r>
          </a:p>
        </p:txBody>
      </p:sp>
      <p:sp>
        <p:nvSpPr>
          <p:cNvPr id="13" name="TextBox 46">
            <a:extLst>
              <a:ext uri="{FF2B5EF4-FFF2-40B4-BE49-F238E27FC236}">
                <a16:creationId xmlns:a16="http://schemas.microsoft.com/office/drawing/2014/main" id="{0D8F373E-FC32-0126-1594-D7C98ACA8EE0}"/>
              </a:ext>
            </a:extLst>
          </p:cNvPr>
          <p:cNvSpPr txBox="1"/>
          <p:nvPr/>
        </p:nvSpPr>
        <p:spPr>
          <a:xfrm>
            <a:off x="9625198" y="3730441"/>
            <a:ext cx="647266" cy="276999"/>
          </a:xfrm>
          <a:prstGeom prst="rect">
            <a:avLst/>
          </a:prstGeom>
          <a:noFill/>
        </p:spPr>
        <p:txBody>
          <a:bodyPr wrap="square" rtlCol="0">
            <a:spAutoFit/>
          </a:bodyPr>
          <a:lstStyle/>
          <a:p>
            <a:r>
              <a:rPr lang="nl-BE" sz="1200" noProof="0" dirty="0"/>
              <a:t>en/of</a:t>
            </a:r>
          </a:p>
        </p:txBody>
      </p:sp>
      <p:sp>
        <p:nvSpPr>
          <p:cNvPr id="14" name="TextBox 46">
            <a:extLst>
              <a:ext uri="{FF2B5EF4-FFF2-40B4-BE49-F238E27FC236}">
                <a16:creationId xmlns:a16="http://schemas.microsoft.com/office/drawing/2014/main" id="{14A05AE1-92A0-38A2-EF96-6E9EC3E74142}"/>
              </a:ext>
            </a:extLst>
          </p:cNvPr>
          <p:cNvSpPr txBox="1"/>
          <p:nvPr/>
        </p:nvSpPr>
        <p:spPr>
          <a:xfrm>
            <a:off x="8761102" y="3789040"/>
            <a:ext cx="647266" cy="276999"/>
          </a:xfrm>
          <a:prstGeom prst="rect">
            <a:avLst/>
          </a:prstGeom>
          <a:noFill/>
        </p:spPr>
        <p:txBody>
          <a:bodyPr wrap="square" rtlCol="0">
            <a:spAutoFit/>
          </a:bodyPr>
          <a:lstStyle/>
          <a:p>
            <a:r>
              <a:rPr lang="nl-BE" sz="1200" noProof="0" dirty="0"/>
              <a:t>of</a:t>
            </a:r>
          </a:p>
        </p:txBody>
      </p:sp>
      <p:sp>
        <p:nvSpPr>
          <p:cNvPr id="15" name="TextBox 46">
            <a:extLst>
              <a:ext uri="{FF2B5EF4-FFF2-40B4-BE49-F238E27FC236}">
                <a16:creationId xmlns:a16="http://schemas.microsoft.com/office/drawing/2014/main" id="{9E44F558-25D2-B52F-CF89-B3F2466799E0}"/>
              </a:ext>
            </a:extLst>
          </p:cNvPr>
          <p:cNvSpPr txBox="1"/>
          <p:nvPr/>
        </p:nvSpPr>
        <p:spPr>
          <a:xfrm>
            <a:off x="6048293" y="6228496"/>
            <a:ext cx="1487867" cy="215444"/>
          </a:xfrm>
          <a:prstGeom prst="rect">
            <a:avLst/>
          </a:prstGeom>
          <a:noFill/>
        </p:spPr>
        <p:txBody>
          <a:bodyPr wrap="square" rtlCol="0">
            <a:spAutoFit/>
          </a:bodyPr>
          <a:lstStyle/>
          <a:p>
            <a:r>
              <a:rPr lang="nl-BE" sz="800" noProof="0" dirty="0"/>
              <a:t>Hervatting van de werken</a:t>
            </a:r>
          </a:p>
        </p:txBody>
      </p:sp>
      <p:sp>
        <p:nvSpPr>
          <p:cNvPr id="16" name="TextBox 46">
            <a:extLst>
              <a:ext uri="{FF2B5EF4-FFF2-40B4-BE49-F238E27FC236}">
                <a16:creationId xmlns:a16="http://schemas.microsoft.com/office/drawing/2014/main" id="{5A43DBC1-0EFA-330D-3283-5D9C1CAB1C1A}"/>
              </a:ext>
            </a:extLst>
          </p:cNvPr>
          <p:cNvSpPr txBox="1"/>
          <p:nvPr/>
        </p:nvSpPr>
        <p:spPr>
          <a:xfrm>
            <a:off x="7511859" y="6228496"/>
            <a:ext cx="1487867" cy="215444"/>
          </a:xfrm>
          <a:prstGeom prst="rect">
            <a:avLst/>
          </a:prstGeom>
          <a:noFill/>
        </p:spPr>
        <p:txBody>
          <a:bodyPr wrap="square" rtlCol="0">
            <a:spAutoFit/>
          </a:bodyPr>
          <a:lstStyle/>
          <a:p>
            <a:r>
              <a:rPr lang="nl-BE" sz="800" noProof="0" dirty="0"/>
              <a:t>Ander operationeel model</a:t>
            </a:r>
          </a:p>
        </p:txBody>
      </p:sp>
      <p:sp>
        <p:nvSpPr>
          <p:cNvPr id="17" name="TextBox 46">
            <a:extLst>
              <a:ext uri="{FF2B5EF4-FFF2-40B4-BE49-F238E27FC236}">
                <a16:creationId xmlns:a16="http://schemas.microsoft.com/office/drawing/2014/main" id="{88344EAA-7A94-C8FD-BB00-AC58CED00413}"/>
              </a:ext>
            </a:extLst>
          </p:cNvPr>
          <p:cNvSpPr txBox="1"/>
          <p:nvPr/>
        </p:nvSpPr>
        <p:spPr>
          <a:xfrm>
            <a:off x="9144637" y="6237892"/>
            <a:ext cx="1487867" cy="215444"/>
          </a:xfrm>
          <a:prstGeom prst="rect">
            <a:avLst/>
          </a:prstGeom>
          <a:noFill/>
        </p:spPr>
        <p:txBody>
          <a:bodyPr wrap="square" rtlCol="0">
            <a:spAutoFit/>
          </a:bodyPr>
          <a:lstStyle/>
          <a:p>
            <a:r>
              <a:rPr lang="nl-BE" sz="800" noProof="0" dirty="0"/>
              <a:t>Einde van de werken</a:t>
            </a:r>
          </a:p>
        </p:txBody>
      </p:sp>
      <p:sp>
        <p:nvSpPr>
          <p:cNvPr id="18" name="TextBox 46">
            <a:extLst>
              <a:ext uri="{FF2B5EF4-FFF2-40B4-BE49-F238E27FC236}">
                <a16:creationId xmlns:a16="http://schemas.microsoft.com/office/drawing/2014/main" id="{82B1ABA4-193C-8C6C-C500-21ADBA480E0C}"/>
              </a:ext>
            </a:extLst>
          </p:cNvPr>
          <p:cNvSpPr txBox="1"/>
          <p:nvPr/>
        </p:nvSpPr>
        <p:spPr>
          <a:xfrm>
            <a:off x="9048328" y="4797152"/>
            <a:ext cx="1656184" cy="246221"/>
          </a:xfrm>
          <a:prstGeom prst="rect">
            <a:avLst/>
          </a:prstGeom>
          <a:noFill/>
        </p:spPr>
        <p:txBody>
          <a:bodyPr wrap="square" rtlCol="0">
            <a:spAutoFit/>
          </a:bodyPr>
          <a:lstStyle/>
          <a:p>
            <a:pPr algn="ctr"/>
            <a:r>
              <a:rPr lang="nl-BE" sz="500" b="1" noProof="0" dirty="0">
                <a:solidFill>
                  <a:srgbClr val="FF0000"/>
                </a:solidFill>
              </a:rPr>
              <a:t>EINDE </a:t>
            </a:r>
            <a:br>
              <a:rPr lang="nl-BE" sz="500" b="1" noProof="0" dirty="0">
                <a:solidFill>
                  <a:srgbClr val="FF0000"/>
                </a:solidFill>
              </a:rPr>
            </a:br>
            <a:r>
              <a:rPr lang="nl-BE" sz="500" b="1" noProof="0" dirty="0">
                <a:solidFill>
                  <a:srgbClr val="FF0000"/>
                </a:solidFill>
              </a:rPr>
              <a:t>v/d werken</a:t>
            </a:r>
          </a:p>
        </p:txBody>
      </p:sp>
      <p:sp>
        <p:nvSpPr>
          <p:cNvPr id="21" name="TextBox 46">
            <a:extLst>
              <a:ext uri="{FF2B5EF4-FFF2-40B4-BE49-F238E27FC236}">
                <a16:creationId xmlns:a16="http://schemas.microsoft.com/office/drawing/2014/main" id="{20571968-A0A4-17ED-BE33-697221567378}"/>
              </a:ext>
            </a:extLst>
          </p:cNvPr>
          <p:cNvSpPr txBox="1"/>
          <p:nvPr/>
        </p:nvSpPr>
        <p:spPr>
          <a:xfrm>
            <a:off x="8976320" y="5877272"/>
            <a:ext cx="1559875" cy="246221"/>
          </a:xfrm>
          <a:prstGeom prst="rect">
            <a:avLst/>
          </a:prstGeom>
          <a:noFill/>
        </p:spPr>
        <p:txBody>
          <a:bodyPr wrap="square" rtlCol="0">
            <a:spAutoFit/>
          </a:bodyPr>
          <a:lstStyle/>
          <a:p>
            <a:pPr algn="ctr"/>
            <a:r>
              <a:rPr lang="nl-BE" sz="500" b="1" noProof="0" dirty="0">
                <a:solidFill>
                  <a:srgbClr val="FF0000"/>
                </a:solidFill>
              </a:rPr>
              <a:t>EINDE </a:t>
            </a:r>
            <a:br>
              <a:rPr lang="nl-BE" sz="500" b="1" noProof="0" dirty="0">
                <a:solidFill>
                  <a:srgbClr val="FF0000"/>
                </a:solidFill>
              </a:rPr>
            </a:br>
            <a:r>
              <a:rPr lang="nl-BE" sz="500" b="1" noProof="0" dirty="0">
                <a:solidFill>
                  <a:srgbClr val="FF0000"/>
                </a:solidFill>
              </a:rPr>
              <a:t>v/d werken</a:t>
            </a:r>
          </a:p>
        </p:txBody>
      </p:sp>
      <p:sp>
        <p:nvSpPr>
          <p:cNvPr id="22" name="Rechthoek 41">
            <a:extLst>
              <a:ext uri="{FF2B5EF4-FFF2-40B4-BE49-F238E27FC236}">
                <a16:creationId xmlns:a16="http://schemas.microsoft.com/office/drawing/2014/main" id="{239A83F0-2C12-898E-7660-B9EDB0DE0BE6}"/>
              </a:ext>
            </a:extLst>
          </p:cNvPr>
          <p:cNvSpPr>
            <a:spLocks noChangeArrowheads="1"/>
          </p:cNvSpPr>
          <p:nvPr/>
        </p:nvSpPr>
        <p:spPr bwMode="auto">
          <a:xfrm>
            <a:off x="7176120" y="4851908"/>
            <a:ext cx="917099" cy="215444"/>
          </a:xfrm>
          <a:prstGeom prst="rect">
            <a:avLst/>
          </a:prstGeom>
          <a:solidFill>
            <a:srgbClr val="A6A6A6"/>
          </a:solidFill>
          <a:ln w="31750" algn="ctr">
            <a:noFill/>
            <a:round/>
            <a:headEnd/>
            <a:tailEnd/>
          </a:ln>
        </p:spPr>
        <p:txBody>
          <a:bodyPr wrap="none" anchor="ctr"/>
          <a:lstStyle/>
          <a:p>
            <a:pPr algn="ctr"/>
            <a:r>
              <a:rPr lang="nl-BE" sz="600" b="1" noProof="0" dirty="0">
                <a:solidFill>
                  <a:schemeClr val="bg1"/>
                </a:solidFill>
              </a:rPr>
              <a:t>LEIDER VAN HET WERK </a:t>
            </a:r>
          </a:p>
          <a:p>
            <a:pPr algn="ctr"/>
            <a:r>
              <a:rPr lang="nl-BE" sz="600" b="1" noProof="0" dirty="0">
                <a:solidFill>
                  <a:schemeClr val="bg1"/>
                </a:solidFill>
              </a:rPr>
              <a:t>- VV AANNEMER</a:t>
            </a:r>
          </a:p>
        </p:txBody>
      </p:sp>
      <p:sp>
        <p:nvSpPr>
          <p:cNvPr id="23" name="Rechthoek 41">
            <a:extLst>
              <a:ext uri="{FF2B5EF4-FFF2-40B4-BE49-F238E27FC236}">
                <a16:creationId xmlns:a16="http://schemas.microsoft.com/office/drawing/2014/main" id="{122E1A67-B51B-974E-B91B-967E178A414D}"/>
              </a:ext>
            </a:extLst>
          </p:cNvPr>
          <p:cNvSpPr>
            <a:spLocks noChangeArrowheads="1"/>
          </p:cNvSpPr>
          <p:nvPr/>
        </p:nvSpPr>
        <p:spPr bwMode="auto">
          <a:xfrm>
            <a:off x="9910605" y="4269617"/>
            <a:ext cx="931657" cy="215444"/>
          </a:xfrm>
          <a:prstGeom prst="rect">
            <a:avLst/>
          </a:prstGeom>
          <a:solidFill>
            <a:srgbClr val="A6A6A6"/>
          </a:solidFill>
          <a:ln w="31750" algn="ctr">
            <a:noFill/>
            <a:round/>
            <a:headEnd/>
            <a:tailEnd/>
          </a:ln>
        </p:spPr>
        <p:txBody>
          <a:bodyPr wrap="none" anchor="ctr"/>
          <a:lstStyle/>
          <a:p>
            <a:pPr algn="ctr"/>
            <a:r>
              <a:rPr lang="nl-BE" sz="600" b="1" noProof="0" dirty="0">
                <a:solidFill>
                  <a:schemeClr val="bg1"/>
                </a:solidFill>
              </a:rPr>
              <a:t>LEIDER VAN HET WERK </a:t>
            </a:r>
          </a:p>
          <a:p>
            <a:pPr algn="ctr"/>
            <a:r>
              <a:rPr lang="nl-BE" sz="600" b="1" noProof="0" dirty="0">
                <a:solidFill>
                  <a:schemeClr val="bg1"/>
                </a:solidFill>
              </a:rPr>
              <a:t>- VV AANNEMER</a:t>
            </a:r>
          </a:p>
        </p:txBody>
      </p:sp>
      <p:sp>
        <p:nvSpPr>
          <p:cNvPr id="24" name="Rechthoek 41">
            <a:extLst>
              <a:ext uri="{FF2B5EF4-FFF2-40B4-BE49-F238E27FC236}">
                <a16:creationId xmlns:a16="http://schemas.microsoft.com/office/drawing/2014/main" id="{6D5C20C8-36FB-A4D9-36A3-591075404EF3}"/>
              </a:ext>
            </a:extLst>
          </p:cNvPr>
          <p:cNvSpPr>
            <a:spLocks noChangeArrowheads="1"/>
          </p:cNvSpPr>
          <p:nvPr/>
        </p:nvSpPr>
        <p:spPr bwMode="auto">
          <a:xfrm>
            <a:off x="6178881" y="4803336"/>
            <a:ext cx="999217" cy="336057"/>
          </a:xfrm>
          <a:prstGeom prst="rect">
            <a:avLst/>
          </a:prstGeom>
          <a:solidFill>
            <a:srgbClr val="A6A6A6"/>
          </a:solidFill>
          <a:ln w="31750" algn="ctr">
            <a:noFill/>
            <a:round/>
            <a:headEnd/>
            <a:tailEnd/>
          </a:ln>
        </p:spPr>
        <p:txBody>
          <a:bodyPr wrap="none" anchor="ctr"/>
          <a:lstStyle/>
          <a:p>
            <a:pPr algn="ctr"/>
            <a:r>
              <a:rPr lang="nl-BE" sz="600" b="1" noProof="0" dirty="0">
                <a:solidFill>
                  <a:schemeClr val="bg1"/>
                </a:solidFill>
              </a:rPr>
              <a:t>LID VAN DE </a:t>
            </a:r>
            <a:br>
              <a:rPr lang="nl-BE" sz="600" b="1" noProof="0" dirty="0">
                <a:solidFill>
                  <a:schemeClr val="bg1"/>
                </a:solidFill>
              </a:rPr>
            </a:br>
            <a:r>
              <a:rPr lang="nl-BE" sz="600" b="1" noProof="0" dirty="0">
                <a:solidFill>
                  <a:schemeClr val="bg1"/>
                </a:solidFill>
              </a:rPr>
              <a:t>HIËRARCHISCHE LIJN</a:t>
            </a:r>
            <a:br>
              <a:rPr lang="nl-BE" sz="600" b="1" noProof="0" dirty="0">
                <a:solidFill>
                  <a:schemeClr val="bg1"/>
                </a:solidFill>
              </a:rPr>
            </a:br>
            <a:r>
              <a:rPr lang="nl-BE" sz="600" b="1" noProof="0" dirty="0">
                <a:solidFill>
                  <a:schemeClr val="bg1"/>
                </a:solidFill>
              </a:rPr>
              <a:t>AANNEMER</a:t>
            </a:r>
          </a:p>
        </p:txBody>
      </p:sp>
      <p:sp>
        <p:nvSpPr>
          <p:cNvPr id="25" name="Rechthoek 41">
            <a:extLst>
              <a:ext uri="{FF2B5EF4-FFF2-40B4-BE49-F238E27FC236}">
                <a16:creationId xmlns:a16="http://schemas.microsoft.com/office/drawing/2014/main" id="{6AFA52B1-B27D-083D-670F-EEC2B0B44538}"/>
              </a:ext>
            </a:extLst>
          </p:cNvPr>
          <p:cNvSpPr>
            <a:spLocks noChangeArrowheads="1"/>
          </p:cNvSpPr>
          <p:nvPr/>
        </p:nvSpPr>
        <p:spPr bwMode="auto">
          <a:xfrm>
            <a:off x="8698003" y="4243961"/>
            <a:ext cx="999217" cy="336057"/>
          </a:xfrm>
          <a:prstGeom prst="rect">
            <a:avLst/>
          </a:prstGeom>
          <a:solidFill>
            <a:srgbClr val="A6A6A6"/>
          </a:solidFill>
          <a:ln w="31750" algn="ctr">
            <a:noFill/>
            <a:round/>
            <a:headEnd/>
            <a:tailEnd/>
          </a:ln>
        </p:spPr>
        <p:txBody>
          <a:bodyPr wrap="none" anchor="ctr"/>
          <a:lstStyle/>
          <a:p>
            <a:pPr algn="ctr"/>
            <a:r>
              <a:rPr lang="nl-BE" sz="600" b="1" noProof="0" dirty="0">
                <a:solidFill>
                  <a:schemeClr val="bg1"/>
                </a:solidFill>
              </a:rPr>
              <a:t>LID VAN DE </a:t>
            </a:r>
            <a:br>
              <a:rPr lang="nl-BE" sz="600" b="1" noProof="0" dirty="0">
                <a:solidFill>
                  <a:schemeClr val="bg1"/>
                </a:solidFill>
              </a:rPr>
            </a:br>
            <a:r>
              <a:rPr lang="nl-BE" sz="600" b="1" noProof="0" dirty="0">
                <a:solidFill>
                  <a:schemeClr val="bg1"/>
                </a:solidFill>
              </a:rPr>
              <a:t>HIËRARCHISCHE LIJN</a:t>
            </a:r>
            <a:br>
              <a:rPr lang="nl-BE" sz="600" b="1" noProof="0" dirty="0">
                <a:solidFill>
                  <a:schemeClr val="bg1"/>
                </a:solidFill>
              </a:rPr>
            </a:br>
            <a:r>
              <a:rPr lang="nl-BE" sz="600" b="1" noProof="0" dirty="0">
                <a:solidFill>
                  <a:schemeClr val="bg1"/>
                </a:solidFill>
              </a:rPr>
              <a:t>AANNEMER</a:t>
            </a:r>
          </a:p>
        </p:txBody>
      </p:sp>
      <p:pic>
        <p:nvPicPr>
          <p:cNvPr id="26" name="Picture 79">
            <a:extLst>
              <a:ext uri="{FF2B5EF4-FFF2-40B4-BE49-F238E27FC236}">
                <a16:creationId xmlns:a16="http://schemas.microsoft.com/office/drawing/2014/main" id="{0AD1DCB0-3762-71F0-F028-61F7FF065A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2364" y="3542570"/>
            <a:ext cx="231255" cy="714723"/>
          </a:xfrm>
          <a:prstGeom prst="rect">
            <a:avLst/>
          </a:prstGeom>
        </p:spPr>
      </p:pic>
    </p:spTree>
    <p:extLst>
      <p:ext uri="{BB962C8B-B14F-4D97-AF65-F5344CB8AC3E}">
        <p14:creationId xmlns:p14="http://schemas.microsoft.com/office/powerpoint/2010/main" val="2544618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1314DD4-AAB3-E64A-9F6D-104FDF60A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63" y="149345"/>
            <a:ext cx="2253863" cy="2348881"/>
          </a:xfrm>
          <a:prstGeom prst="rect">
            <a:avLst/>
          </a:prstGeom>
        </p:spPr>
      </p:pic>
      <p:sp>
        <p:nvSpPr>
          <p:cNvPr id="13" name="Espace réservé du numéro de diapositive 1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975" b="0" i="0" u="none" strike="noStrike" kern="1200" cap="none" spc="0" normalizeH="0" baseline="0" noProof="0" dirty="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14" name="Rectangle 13">
            <a:extLst>
              <a:ext uri="{FF2B5EF4-FFF2-40B4-BE49-F238E27FC236}">
                <a16:creationId xmlns:a16="http://schemas.microsoft.com/office/drawing/2014/main" id="{8FD3F6EC-6AE3-B342-88AB-21D4D9DC9595}"/>
              </a:ext>
            </a:extLst>
          </p:cNvPr>
          <p:cNvSpPr/>
          <p:nvPr/>
        </p:nvSpPr>
        <p:spPr>
          <a:xfrm>
            <a:off x="64782" y="1709896"/>
            <a:ext cx="1390189" cy="400110"/>
          </a:xfrm>
          <a:prstGeom prst="rect">
            <a:avLst/>
          </a:prstGeom>
        </p:spPr>
        <p:txBody>
          <a:bodyPr wrap="none">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nl-BE" sz="2000" b="1" i="0" u="none" strike="noStrike" kern="1200" cap="none" spc="0" normalizeH="0" baseline="0" noProof="0" dirty="0">
                <a:ln>
                  <a:noFill/>
                </a:ln>
                <a:solidFill>
                  <a:srgbClr val="213A53"/>
                </a:solidFill>
                <a:effectLst/>
                <a:uLnTx/>
                <a:uFillTx/>
                <a:latin typeface="Calibri" panose="020F0502020204030204" pitchFamily="34" charset="0"/>
                <a:ea typeface="+mn-ea"/>
                <a:cs typeface="Calibri" panose="020F0502020204030204" pitchFamily="34" charset="0"/>
              </a:rPr>
              <a:t>Leerdoelen</a:t>
            </a:r>
          </a:p>
        </p:txBody>
      </p:sp>
      <p:cxnSp>
        <p:nvCxnSpPr>
          <p:cNvPr id="20" name="Connecteur droit 19">
            <a:extLst>
              <a:ext uri="{FF2B5EF4-FFF2-40B4-BE49-F238E27FC236}">
                <a16:creationId xmlns:a16="http://schemas.microsoft.com/office/drawing/2014/main" id="{84FC49E8-8412-4948-B9CE-C1C4A5B1F44F}"/>
              </a:ext>
            </a:extLst>
          </p:cNvPr>
          <p:cNvCxnSpPr>
            <a:cxnSpLocks/>
          </p:cNvCxnSpPr>
          <p:nvPr/>
        </p:nvCxnSpPr>
        <p:spPr bwMode="auto">
          <a:xfrm flipH="1">
            <a:off x="2146800" y="1297205"/>
            <a:ext cx="9478372" cy="125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Connecteur droit 22">
            <a:extLst>
              <a:ext uri="{FF2B5EF4-FFF2-40B4-BE49-F238E27FC236}">
                <a16:creationId xmlns:a16="http://schemas.microsoft.com/office/drawing/2014/main" id="{2FB259F6-373F-E240-BD2E-167983DCF784}"/>
              </a:ext>
            </a:extLst>
          </p:cNvPr>
          <p:cNvCxnSpPr>
            <a:cxnSpLocks/>
          </p:cNvCxnSpPr>
          <p:nvPr/>
        </p:nvCxnSpPr>
        <p:spPr bwMode="auto">
          <a:xfrm flipH="1">
            <a:off x="2146800" y="3861048"/>
            <a:ext cx="9600785" cy="4816"/>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sp>
        <p:nvSpPr>
          <p:cNvPr id="27" name="Espace réservé du texte 1"/>
          <p:cNvSpPr txBox="1">
            <a:spLocks/>
          </p:cNvSpPr>
          <p:nvPr/>
        </p:nvSpPr>
        <p:spPr>
          <a:xfrm>
            <a:off x="2063552" y="845232"/>
            <a:ext cx="9558961" cy="4785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nl-BE" sz="2700" b="1" noProof="0" dirty="0">
                <a:solidFill>
                  <a:schemeClr val="accent2"/>
                </a:solidFill>
                <a:cs typeface="Arial" panose="020B0604020202020204" pitchFamily="34" charset="0"/>
              </a:rPr>
              <a:t>Aan het einde van deze opleiding zal u in staat zijn om:</a:t>
            </a:r>
            <a:endParaRPr lang="nl-BE" noProof="0" dirty="0"/>
          </a:p>
        </p:txBody>
      </p:sp>
      <p:sp>
        <p:nvSpPr>
          <p:cNvPr id="28" name="Espace réservé du texte 3"/>
          <p:cNvSpPr txBox="1">
            <a:spLocks/>
          </p:cNvSpPr>
          <p:nvPr/>
        </p:nvSpPr>
        <p:spPr>
          <a:xfrm>
            <a:off x="1991544" y="1488480"/>
            <a:ext cx="9558961" cy="241836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spcAft>
                <a:spcPts val="0"/>
              </a:spcAft>
              <a:buNone/>
            </a:pPr>
            <a:r>
              <a:rPr lang="nl-BE" sz="1600" noProof="0" dirty="0">
                <a:solidFill>
                  <a:schemeClr val="accent2"/>
                </a:solidFill>
              </a:rPr>
              <a:t>De cursist kent zijn/haar verplichtingen als leider van het werk bij het opzetten van een automatisch aankondigingssysteem ATWS en hij/zij kan het volgende:</a:t>
            </a:r>
          </a:p>
          <a:p>
            <a:pPr marL="827088" lvl="2" indent="-285750" algn="just">
              <a:buClr>
                <a:schemeClr val="bg2"/>
              </a:buClr>
              <a:defRPr/>
            </a:pPr>
            <a:r>
              <a:rPr lang="nl-BE" sz="1600" noProof="0" dirty="0">
                <a:solidFill>
                  <a:schemeClr val="accent2"/>
                </a:solidFill>
              </a:rPr>
              <a:t>Opstellen en in dienst stellen van dit systeem;</a:t>
            </a:r>
          </a:p>
          <a:p>
            <a:pPr marL="827088" lvl="2" indent="-285750" algn="just">
              <a:buClr>
                <a:schemeClr val="bg2"/>
              </a:buClr>
              <a:defRPr/>
            </a:pPr>
            <a:r>
              <a:rPr lang="nl-BE" sz="1600" noProof="0" dirty="0">
                <a:solidFill>
                  <a:schemeClr val="accent2"/>
                </a:solidFill>
              </a:rPr>
              <a:t>De detectiepunten bepalen in functie van de ATWS‐aankondigingstijd en de begrenzingen van de te beveiligen werkzone;</a:t>
            </a:r>
          </a:p>
          <a:p>
            <a:pPr marL="827088" lvl="2" indent="-285750" algn="just">
              <a:buClr>
                <a:schemeClr val="bg2"/>
              </a:buClr>
              <a:defRPr/>
            </a:pPr>
            <a:r>
              <a:rPr lang="nl-BE" sz="1600" noProof="0" dirty="0">
                <a:solidFill>
                  <a:schemeClr val="accent2"/>
                </a:solidFill>
              </a:rPr>
              <a:t>De theoretische studie op het terrein bevestigen;</a:t>
            </a:r>
          </a:p>
          <a:p>
            <a:pPr marL="827088" lvl="2" indent="-285750" algn="just">
              <a:buClr>
                <a:schemeClr val="bg2"/>
              </a:buClr>
              <a:defRPr/>
            </a:pPr>
            <a:r>
              <a:rPr lang="nl-BE" sz="1600" noProof="0" dirty="0">
                <a:solidFill>
                  <a:schemeClr val="accent2"/>
                </a:solidFill>
              </a:rPr>
              <a:t>De belangrijkste elementen benoemen die moeten worden gecommuniceerd tijdens een briefing van het personeel;</a:t>
            </a:r>
          </a:p>
          <a:p>
            <a:pPr marL="827088" lvl="2" indent="-285750" algn="just">
              <a:buClr>
                <a:schemeClr val="bg2"/>
              </a:buClr>
              <a:defRPr/>
            </a:pPr>
            <a:r>
              <a:rPr lang="nl-BE" sz="1600" noProof="0" dirty="0">
                <a:solidFill>
                  <a:schemeClr val="accent2"/>
                </a:solidFill>
              </a:rPr>
              <a:t>voorafgaande testen en eventuele noodzakelijke wijzigingen uitvoeren.</a:t>
            </a:r>
          </a:p>
        </p:txBody>
      </p:sp>
      <p:sp>
        <p:nvSpPr>
          <p:cNvPr id="18" name="Espace réservé du texte 3"/>
          <p:cNvSpPr txBox="1">
            <a:spLocks/>
          </p:cNvSpPr>
          <p:nvPr/>
        </p:nvSpPr>
        <p:spPr>
          <a:xfrm>
            <a:off x="1991544" y="4005064"/>
            <a:ext cx="9558961" cy="106679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spcAft>
                <a:spcPts val="600"/>
              </a:spcAft>
              <a:buNone/>
            </a:pPr>
            <a:r>
              <a:rPr lang="nl-BE" sz="1600" noProof="0" dirty="0">
                <a:solidFill>
                  <a:schemeClr val="accent2"/>
                </a:solidFill>
              </a:rPr>
              <a:t>De cursist weet hoe hij/zij moet reageren in de volgende situaties: </a:t>
            </a:r>
          </a:p>
          <a:p>
            <a:pPr marL="827088" lvl="2" indent="-285750" algn="just">
              <a:buClr>
                <a:schemeClr val="bg2"/>
              </a:buClr>
              <a:defRPr/>
            </a:pPr>
            <a:r>
              <a:rPr lang="nl-BE" sz="1600" noProof="0" dirty="0">
                <a:solidFill>
                  <a:schemeClr val="accent2"/>
                </a:solidFill>
              </a:rPr>
              <a:t>Geen reactie op het alarmsignaal;</a:t>
            </a:r>
          </a:p>
          <a:p>
            <a:pPr marL="827088" lvl="2" indent="-285750" algn="just">
              <a:buClr>
                <a:schemeClr val="bg2"/>
              </a:buClr>
              <a:defRPr/>
            </a:pPr>
            <a:r>
              <a:rPr lang="nl-BE" sz="1600" noProof="0" dirty="0">
                <a:solidFill>
                  <a:schemeClr val="accent2"/>
                </a:solidFill>
              </a:rPr>
              <a:t>Bij een onvoldoende hoorbaar akoestisch alarm.</a:t>
            </a:r>
          </a:p>
        </p:txBody>
      </p:sp>
      <p:sp>
        <p:nvSpPr>
          <p:cNvPr id="2" name="Text Placeholder 4">
            <a:extLst>
              <a:ext uri="{FF2B5EF4-FFF2-40B4-BE49-F238E27FC236}">
                <a16:creationId xmlns:a16="http://schemas.microsoft.com/office/drawing/2014/main" id="{2B070461-9F45-26FA-90CF-9328AE17C8A9}"/>
              </a:ext>
            </a:extLst>
          </p:cNvPr>
          <p:cNvSpPr>
            <a:spLocks noGrp="1"/>
          </p:cNvSpPr>
          <p:nvPr>
            <p:ph type="body" sz="quarter" idx="18"/>
          </p:nvPr>
        </p:nvSpPr>
        <p:spPr>
          <a:xfrm>
            <a:off x="9673619" y="154526"/>
            <a:ext cx="2237175" cy="360363"/>
          </a:xfrm>
        </p:spPr>
        <p:txBody>
          <a:bodyPr/>
          <a:lstStyle/>
          <a:p>
            <a:r>
              <a:rPr lang="nl-BE" noProof="0" dirty="0"/>
              <a:t> Familieportret</a:t>
            </a:r>
          </a:p>
          <a:p>
            <a:endParaRPr lang="nl-BE" noProof="0" dirty="0"/>
          </a:p>
        </p:txBody>
      </p:sp>
    </p:spTree>
    <p:extLst>
      <p:ext uri="{BB962C8B-B14F-4D97-AF65-F5344CB8AC3E}">
        <p14:creationId xmlns:p14="http://schemas.microsoft.com/office/powerpoint/2010/main" val="30592741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3087152" y="1315546"/>
            <a:ext cx="5889168" cy="60128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noProof="0" dirty="0">
                <a:solidFill>
                  <a:schemeClr val="accent2"/>
                </a:solidFill>
                <a:latin typeface="+mn-lt"/>
              </a:rPr>
              <a:t>Geen reactie vastgesteld op het alarm van het automatisch aankondigingssysteem ATWS, bijvoorbeeld tijdens bijzonder luidruchtige werken.</a:t>
            </a:r>
            <a:endParaRPr lang="nl-BE" sz="1000" noProof="0" dirty="0">
              <a:solidFill>
                <a:srgbClr val="0070C0"/>
              </a:solidFill>
            </a:endParaRPr>
          </a:p>
        </p:txBody>
      </p:sp>
      <p:sp>
        <p:nvSpPr>
          <p:cNvPr id="11" name="TextBox 10"/>
          <p:cNvSpPr txBox="1"/>
          <p:nvPr/>
        </p:nvSpPr>
        <p:spPr>
          <a:xfrm>
            <a:off x="1753538" y="1376614"/>
            <a:ext cx="1246117" cy="261610"/>
          </a:xfrm>
          <a:prstGeom prst="rect">
            <a:avLst/>
          </a:prstGeom>
          <a:noFill/>
        </p:spPr>
        <p:txBody>
          <a:bodyPr wrap="square" rtlCol="0">
            <a:spAutoFit/>
          </a:bodyPr>
          <a:lstStyle/>
          <a:p>
            <a:r>
              <a:rPr lang="nl-BE" sz="1100" b="1" u="sng" noProof="0" dirty="0">
                <a:solidFill>
                  <a:schemeClr val="accent2"/>
                </a:solidFill>
              </a:rPr>
              <a:t>Situatieschets:</a:t>
            </a:r>
            <a:endParaRPr lang="nl-BE" sz="1100" u="sng" noProof="0" dirty="0"/>
          </a:p>
        </p:txBody>
      </p:sp>
      <p:sp>
        <p:nvSpPr>
          <p:cNvPr id="36" name="Text Placeholder 2">
            <a:extLst>
              <a:ext uri="{FF2B5EF4-FFF2-40B4-BE49-F238E27FC236}">
                <a16:creationId xmlns:a16="http://schemas.microsoft.com/office/drawing/2014/main" id="{FEE6D9CF-BC0B-44F0-A0E3-53E5156821D7}"/>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2. Bijzonder luidruchtige werken</a:t>
            </a:r>
          </a:p>
        </p:txBody>
      </p:sp>
      <p:sp>
        <p:nvSpPr>
          <p:cNvPr id="5" name="Espace réservé du texte 4">
            <a:extLst>
              <a:ext uri="{FF2B5EF4-FFF2-40B4-BE49-F238E27FC236}">
                <a16:creationId xmlns:a16="http://schemas.microsoft.com/office/drawing/2014/main" id="{E76A7832-D5B7-4455-976C-5EBF97C6FC59}"/>
              </a:ext>
            </a:extLst>
          </p:cNvPr>
          <p:cNvSpPr>
            <a:spLocks noGrp="1"/>
          </p:cNvSpPr>
          <p:nvPr>
            <p:ph type="body" sz="quarter" idx="18"/>
          </p:nvPr>
        </p:nvSpPr>
        <p:spPr/>
        <p:txBody>
          <a:bodyPr/>
          <a:lstStyle/>
          <a:p>
            <a:r>
              <a:rPr lang="nl-BE" noProof="0" dirty="0"/>
              <a:t>4. Incidenten</a:t>
            </a:r>
          </a:p>
          <a:p>
            <a:endParaRPr lang="nl-BE" noProof="0" dirty="0"/>
          </a:p>
        </p:txBody>
      </p:sp>
    </p:spTree>
    <p:extLst>
      <p:ext uri="{BB962C8B-B14F-4D97-AF65-F5344CB8AC3E}">
        <p14:creationId xmlns:p14="http://schemas.microsoft.com/office/powerpoint/2010/main" val="38018894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 40" descr="Une image contenant diagramme&#10;&#10;Description générée automatiquement">
            <a:extLst>
              <a:ext uri="{FF2B5EF4-FFF2-40B4-BE49-F238E27FC236}">
                <a16:creationId xmlns:a16="http://schemas.microsoft.com/office/drawing/2014/main" id="{F5C2DEBF-340C-418D-9D5A-829C75079BFF}"/>
              </a:ext>
            </a:extLst>
          </p:cNvPr>
          <p:cNvPicPr>
            <a:picLocks noChangeAspect="1"/>
          </p:cNvPicPr>
          <p:nvPr/>
        </p:nvPicPr>
        <p:blipFill rotWithShape="1">
          <a:blip r:embed="rId3"/>
          <a:srcRect l="17131" t="2242" r="17297" b="1336"/>
          <a:stretch/>
        </p:blipFill>
        <p:spPr>
          <a:xfrm>
            <a:off x="5565848" y="322295"/>
            <a:ext cx="1290555" cy="937355"/>
          </a:xfrm>
          <a:prstGeom prst="rect">
            <a:avLst/>
          </a:prstGeom>
        </p:spPr>
      </p:pic>
      <p:cxnSp>
        <p:nvCxnSpPr>
          <p:cNvPr id="26" name="Straight Connector 25"/>
          <p:cNvCxnSpPr>
            <a:cxnSpLocks/>
          </p:cNvCxnSpPr>
          <p:nvPr/>
        </p:nvCxnSpPr>
        <p:spPr bwMode="auto">
          <a:xfrm>
            <a:off x="1415480" y="1918917"/>
            <a:ext cx="0" cy="1603084"/>
          </a:xfrm>
          <a:prstGeom prst="line">
            <a:avLst/>
          </a:prstGeom>
          <a:solidFill>
            <a:schemeClr val="accent1"/>
          </a:solidFill>
          <a:ln w="19050" cap="flat" cmpd="sng" algn="ctr">
            <a:solidFill>
              <a:srgbClr val="0070C0"/>
            </a:solidFill>
            <a:prstDash val="sysDash"/>
            <a:round/>
            <a:headEnd type="none" w="med" len="med"/>
            <a:tailEnd type="none" w="med" len="med"/>
          </a:ln>
          <a:effectLst/>
        </p:spPr>
      </p:cxnSp>
      <p:cxnSp>
        <p:nvCxnSpPr>
          <p:cNvPr id="27" name="Straight Connector 26"/>
          <p:cNvCxnSpPr/>
          <p:nvPr/>
        </p:nvCxnSpPr>
        <p:spPr bwMode="auto">
          <a:xfrm>
            <a:off x="1415480" y="3522001"/>
            <a:ext cx="0" cy="364990"/>
          </a:xfrm>
          <a:prstGeom prst="line">
            <a:avLst/>
          </a:prstGeom>
          <a:solidFill>
            <a:schemeClr val="accent1"/>
          </a:solidFill>
          <a:ln w="19050" cap="flat" cmpd="sng" algn="ctr">
            <a:solidFill>
              <a:srgbClr val="0070C0"/>
            </a:solidFill>
            <a:prstDash val="sysDash"/>
            <a:round/>
            <a:headEnd type="none" w="med" len="med"/>
            <a:tailEnd type="triangle" w="med" len="med"/>
          </a:ln>
          <a:effectLst/>
        </p:spPr>
      </p:cxnSp>
      <p:sp>
        <p:nvSpPr>
          <p:cNvPr id="6" name="TextBox 5"/>
          <p:cNvSpPr txBox="1"/>
          <p:nvPr/>
        </p:nvSpPr>
        <p:spPr>
          <a:xfrm>
            <a:off x="1487488" y="3620694"/>
            <a:ext cx="144016" cy="276999"/>
          </a:xfrm>
          <a:prstGeom prst="rect">
            <a:avLst/>
          </a:prstGeom>
          <a:noFill/>
        </p:spPr>
        <p:txBody>
          <a:bodyPr wrap="square" rtlCol="0">
            <a:spAutoFit/>
          </a:bodyPr>
          <a:lstStyle/>
          <a:p>
            <a:r>
              <a:rPr lang="nl-BE" sz="1200" noProof="0" dirty="0">
                <a:solidFill>
                  <a:srgbClr val="005DA4"/>
                </a:solidFill>
              </a:rPr>
              <a:t>t</a:t>
            </a:r>
          </a:p>
        </p:txBody>
      </p:sp>
      <p:sp>
        <p:nvSpPr>
          <p:cNvPr id="14" name="Rectangle 18">
            <a:extLst>
              <a:ext uri="{FF2B5EF4-FFF2-40B4-BE49-F238E27FC236}">
                <a16:creationId xmlns:a16="http://schemas.microsoft.com/office/drawing/2014/main" id="{03D98AF2-51F8-461A-944E-FC09EDF5AD2A}"/>
              </a:ext>
            </a:extLst>
          </p:cNvPr>
          <p:cNvSpPr>
            <a:spLocks noChangeArrowheads="1"/>
          </p:cNvSpPr>
          <p:nvPr/>
        </p:nvSpPr>
        <p:spPr bwMode="auto">
          <a:xfrm>
            <a:off x="1357596" y="4151844"/>
            <a:ext cx="9428888" cy="1178332"/>
          </a:xfrm>
          <a:prstGeom prst="round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r>
              <a:rPr lang="nl-BE" sz="1800" b="0" i="0" u="none" strike="noStrike" baseline="0" noProof="0" dirty="0">
                <a:solidFill>
                  <a:srgbClr val="213A53"/>
                </a:solidFill>
                <a:latin typeface="Calibri" panose="020F0502020204030204" pitchFamily="34" charset="0"/>
              </a:rPr>
              <a:t>Wanneer de geplande werken bijzonder luidruchtig zijn, zal de hiërarchische lijn erover waken dat een </a:t>
            </a:r>
            <a:r>
              <a:rPr lang="nl-BE" sz="1800" b="1" i="0" u="none" strike="noStrike" baseline="0" noProof="0" dirty="0">
                <a:solidFill>
                  <a:srgbClr val="213A53"/>
                </a:solidFill>
                <a:latin typeface="Calibri" panose="020F0502020204030204" pitchFamily="34" charset="0"/>
              </a:rPr>
              <a:t>andere manier van bescherming </a:t>
            </a:r>
            <a:r>
              <a:rPr lang="nl-BE" sz="1800" b="0" i="0" u="none" strike="noStrike" baseline="0" noProof="0" dirty="0">
                <a:solidFill>
                  <a:srgbClr val="213A53"/>
                </a:solidFill>
                <a:latin typeface="Calibri" panose="020F0502020204030204" pitchFamily="34" charset="0"/>
              </a:rPr>
              <a:t>wordt gebruikt (bijv. </a:t>
            </a:r>
            <a:r>
              <a:rPr lang="nl-BE" sz="1800" b="0" i="0" strike="noStrike" noProof="0" dirty="0">
                <a:solidFill>
                  <a:srgbClr val="213A53"/>
                </a:solidFill>
                <a:uFill>
                  <a:solidFill>
                    <a:schemeClr val="bg2"/>
                  </a:solidFill>
                </a:uFill>
                <a:latin typeface="Calibri" panose="020F0502020204030204" pitchFamily="34" charset="0"/>
              </a:rPr>
              <a:t>buitendienststelling</a:t>
            </a:r>
            <a:r>
              <a:rPr lang="nl-BE" sz="1800" b="0" i="0" u="none" strike="noStrike" baseline="0" noProof="0" dirty="0">
                <a:solidFill>
                  <a:srgbClr val="213A53"/>
                </a:solidFill>
                <a:latin typeface="Calibri" panose="020F0502020204030204" pitchFamily="34" charset="0"/>
              </a:rPr>
              <a:t> van de sporen of sperren van de bewegingen).</a:t>
            </a:r>
            <a:endParaRPr lang="nl-BE" sz="1600" noProof="0" dirty="0">
              <a:solidFill>
                <a:schemeClr val="accent2"/>
              </a:solidFill>
              <a:latin typeface="Calibri" panose="020F0502020204030204" pitchFamily="34" charset="0"/>
              <a:cs typeface="Calibri" panose="020F0502020204030204" pitchFamily="34" charset="0"/>
            </a:endParaRPr>
          </a:p>
        </p:txBody>
      </p:sp>
      <p:cxnSp>
        <p:nvCxnSpPr>
          <p:cNvPr id="10" name="Straight Connector 14">
            <a:extLst>
              <a:ext uri="{FF2B5EF4-FFF2-40B4-BE49-F238E27FC236}">
                <a16:creationId xmlns:a16="http://schemas.microsoft.com/office/drawing/2014/main" id="{E30837BD-21E7-4D06-8B35-C38C014BCA7D}"/>
              </a:ext>
            </a:extLst>
          </p:cNvPr>
          <p:cNvCxnSpPr/>
          <p:nvPr/>
        </p:nvCxnSpPr>
        <p:spPr bwMode="auto">
          <a:xfrm flipV="1">
            <a:off x="2605958" y="3003101"/>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11" name="Straight Connector 14">
            <a:extLst>
              <a:ext uri="{FF2B5EF4-FFF2-40B4-BE49-F238E27FC236}">
                <a16:creationId xmlns:a16="http://schemas.microsoft.com/office/drawing/2014/main" id="{5D9D6BFD-876D-4F67-AE3C-B74E69326C36}"/>
              </a:ext>
            </a:extLst>
          </p:cNvPr>
          <p:cNvCxnSpPr/>
          <p:nvPr/>
        </p:nvCxnSpPr>
        <p:spPr bwMode="auto">
          <a:xfrm flipV="1">
            <a:off x="2605958" y="3672736"/>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12" name="Chevron 29">
            <a:extLst>
              <a:ext uri="{FF2B5EF4-FFF2-40B4-BE49-F238E27FC236}">
                <a16:creationId xmlns:a16="http://schemas.microsoft.com/office/drawing/2014/main" id="{E3A778D4-49EB-40B6-A86E-7282521A377C}"/>
              </a:ext>
            </a:extLst>
          </p:cNvPr>
          <p:cNvSpPr>
            <a:spLocks noChangeArrowheads="1"/>
          </p:cNvSpPr>
          <p:nvPr/>
        </p:nvSpPr>
        <p:spPr bwMode="auto">
          <a:xfrm>
            <a:off x="3232809" y="2955716"/>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nl-BE" noProof="0" dirty="0"/>
          </a:p>
        </p:txBody>
      </p:sp>
      <p:sp>
        <p:nvSpPr>
          <p:cNvPr id="13" name="Chevron 30">
            <a:extLst>
              <a:ext uri="{FF2B5EF4-FFF2-40B4-BE49-F238E27FC236}">
                <a16:creationId xmlns:a16="http://schemas.microsoft.com/office/drawing/2014/main" id="{F75B9684-D93D-4757-9450-9DCA91018E2F}"/>
              </a:ext>
            </a:extLst>
          </p:cNvPr>
          <p:cNvSpPr>
            <a:spLocks noChangeAspect="1"/>
          </p:cNvSpPr>
          <p:nvPr/>
        </p:nvSpPr>
        <p:spPr bwMode="auto">
          <a:xfrm flipH="1">
            <a:off x="3223013" y="3630051"/>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nl-BE" noProof="0" dirty="0"/>
          </a:p>
        </p:txBody>
      </p:sp>
      <p:cxnSp>
        <p:nvCxnSpPr>
          <p:cNvPr id="15" name="Straight Connector 14">
            <a:extLst>
              <a:ext uri="{FF2B5EF4-FFF2-40B4-BE49-F238E27FC236}">
                <a16:creationId xmlns:a16="http://schemas.microsoft.com/office/drawing/2014/main" id="{AEB932E5-C4FF-4D66-B1A2-998F10836CDC}"/>
              </a:ext>
            </a:extLst>
          </p:cNvPr>
          <p:cNvCxnSpPr/>
          <p:nvPr/>
        </p:nvCxnSpPr>
        <p:spPr>
          <a:xfrm flipV="1">
            <a:off x="2765388" y="2332446"/>
            <a:ext cx="7959905" cy="16026"/>
          </a:xfrm>
          <a:prstGeom prst="line">
            <a:avLst/>
          </a:prstGeom>
          <a:ln w="44450" cap="flat" cmpd="sng">
            <a:solidFill>
              <a:schemeClr val="accent4">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4719577-F72B-4781-90AC-0E04E4836FCE}"/>
              </a:ext>
            </a:extLst>
          </p:cNvPr>
          <p:cNvCxnSpPr/>
          <p:nvPr/>
        </p:nvCxnSpPr>
        <p:spPr>
          <a:xfrm>
            <a:off x="8022956" y="2332452"/>
            <a:ext cx="10361" cy="695556"/>
          </a:xfrm>
          <a:prstGeom prst="straightConnector1">
            <a:avLst/>
          </a:prstGeom>
          <a:ln w="31750">
            <a:solidFill>
              <a:schemeClr val="accent4">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5F2DFFF-E1FA-4BB2-8B1E-730B36B9A124}"/>
              </a:ext>
            </a:extLst>
          </p:cNvPr>
          <p:cNvSpPr txBox="1"/>
          <p:nvPr/>
        </p:nvSpPr>
        <p:spPr>
          <a:xfrm>
            <a:off x="7541651" y="2516928"/>
            <a:ext cx="1596067" cy="338554"/>
          </a:xfrm>
          <a:prstGeom prst="rect">
            <a:avLst/>
          </a:prstGeom>
          <a:noFill/>
        </p:spPr>
        <p:txBody>
          <a:bodyPr wrap="square" rtlCol="0">
            <a:spAutoFit/>
          </a:bodyPr>
          <a:lstStyle/>
          <a:p>
            <a:pPr algn="ctr"/>
            <a:r>
              <a:rPr lang="nl-BE" sz="1600" b="1" noProof="0" dirty="0"/>
              <a:t>VA</a:t>
            </a:r>
          </a:p>
        </p:txBody>
      </p:sp>
      <p:pic>
        <p:nvPicPr>
          <p:cNvPr id="28" name="Picture 27">
            <a:extLst>
              <a:ext uri="{FF2B5EF4-FFF2-40B4-BE49-F238E27FC236}">
                <a16:creationId xmlns:a16="http://schemas.microsoft.com/office/drawing/2014/main" id="{DCE1F772-9BAF-42C0-B525-AF7540609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5994" y="1075970"/>
            <a:ext cx="1490286" cy="1262181"/>
          </a:xfrm>
          <a:prstGeom prst="rect">
            <a:avLst/>
          </a:prstGeom>
        </p:spPr>
      </p:pic>
      <p:sp>
        <p:nvSpPr>
          <p:cNvPr id="29" name="TextBox 28">
            <a:extLst>
              <a:ext uri="{FF2B5EF4-FFF2-40B4-BE49-F238E27FC236}">
                <a16:creationId xmlns:a16="http://schemas.microsoft.com/office/drawing/2014/main" id="{A051A1E5-CD08-4049-B9BB-FB3484948CD2}"/>
              </a:ext>
            </a:extLst>
          </p:cNvPr>
          <p:cNvSpPr txBox="1"/>
          <p:nvPr/>
        </p:nvSpPr>
        <p:spPr>
          <a:xfrm>
            <a:off x="2367927" y="2456337"/>
            <a:ext cx="900400" cy="307777"/>
          </a:xfrm>
          <a:prstGeom prst="rect">
            <a:avLst/>
          </a:prstGeom>
          <a:noFill/>
        </p:spPr>
        <p:txBody>
          <a:bodyPr wrap="square" rtlCol="0">
            <a:spAutoFit/>
          </a:bodyPr>
          <a:lstStyle/>
          <a:p>
            <a:r>
              <a:rPr lang="nl-BE" sz="1400" b="1" noProof="0" dirty="0"/>
              <a:t>Namen</a:t>
            </a:r>
            <a:endParaRPr lang="nl-BE" sz="1200" noProof="0" dirty="0"/>
          </a:p>
        </p:txBody>
      </p:sp>
      <p:sp>
        <p:nvSpPr>
          <p:cNvPr id="30" name="TextBox 29">
            <a:extLst>
              <a:ext uri="{FF2B5EF4-FFF2-40B4-BE49-F238E27FC236}">
                <a16:creationId xmlns:a16="http://schemas.microsoft.com/office/drawing/2014/main" id="{FC973383-217C-4223-A9B3-761FE45AF129}"/>
              </a:ext>
            </a:extLst>
          </p:cNvPr>
          <p:cNvSpPr txBox="1"/>
          <p:nvPr/>
        </p:nvSpPr>
        <p:spPr>
          <a:xfrm>
            <a:off x="10306831" y="2457241"/>
            <a:ext cx="1278562" cy="307777"/>
          </a:xfrm>
          <a:prstGeom prst="rect">
            <a:avLst/>
          </a:prstGeom>
          <a:noFill/>
        </p:spPr>
        <p:txBody>
          <a:bodyPr wrap="square" rtlCol="0">
            <a:spAutoFit/>
          </a:bodyPr>
          <a:lstStyle/>
          <a:p>
            <a:r>
              <a:rPr lang="nl-BE" sz="1400" b="1" noProof="0" dirty="0"/>
              <a:t>Aarlen</a:t>
            </a:r>
            <a:endParaRPr lang="nl-BE" sz="1200" noProof="0" dirty="0"/>
          </a:p>
        </p:txBody>
      </p:sp>
      <p:sp>
        <p:nvSpPr>
          <p:cNvPr id="38" name="TextBox 37">
            <a:extLst>
              <a:ext uri="{FF2B5EF4-FFF2-40B4-BE49-F238E27FC236}">
                <a16:creationId xmlns:a16="http://schemas.microsoft.com/office/drawing/2014/main" id="{2B5F364D-1339-4807-A1A4-8685052B4C35}"/>
              </a:ext>
            </a:extLst>
          </p:cNvPr>
          <p:cNvSpPr txBox="1"/>
          <p:nvPr/>
        </p:nvSpPr>
        <p:spPr>
          <a:xfrm>
            <a:off x="1647127" y="2862952"/>
            <a:ext cx="900400" cy="307777"/>
          </a:xfrm>
          <a:prstGeom prst="rect">
            <a:avLst/>
          </a:prstGeom>
          <a:noFill/>
        </p:spPr>
        <p:txBody>
          <a:bodyPr wrap="square" rtlCol="0">
            <a:spAutoFit/>
          </a:bodyPr>
          <a:lstStyle/>
          <a:p>
            <a:pPr algn="ctr"/>
            <a:r>
              <a:rPr lang="nl-BE" sz="1400" b="1" noProof="0" dirty="0"/>
              <a:t>A</a:t>
            </a:r>
            <a:r>
              <a:rPr lang="nl-BE" sz="1200" noProof="0" dirty="0"/>
              <a:t> </a:t>
            </a:r>
          </a:p>
        </p:txBody>
      </p:sp>
      <p:sp>
        <p:nvSpPr>
          <p:cNvPr id="39" name="TextBox 38">
            <a:extLst>
              <a:ext uri="{FF2B5EF4-FFF2-40B4-BE49-F238E27FC236}">
                <a16:creationId xmlns:a16="http://schemas.microsoft.com/office/drawing/2014/main" id="{F15157B8-5FB0-40A6-BF6B-EF08C935E6B7}"/>
              </a:ext>
            </a:extLst>
          </p:cNvPr>
          <p:cNvSpPr txBox="1"/>
          <p:nvPr/>
        </p:nvSpPr>
        <p:spPr>
          <a:xfrm>
            <a:off x="1647127" y="3547654"/>
            <a:ext cx="900400" cy="307777"/>
          </a:xfrm>
          <a:prstGeom prst="rect">
            <a:avLst/>
          </a:prstGeom>
          <a:noFill/>
        </p:spPr>
        <p:txBody>
          <a:bodyPr wrap="square" rtlCol="0">
            <a:spAutoFit/>
          </a:bodyPr>
          <a:lstStyle/>
          <a:p>
            <a:pPr algn="ctr"/>
            <a:r>
              <a:rPr lang="nl-BE" sz="1400" b="1" noProof="0" dirty="0"/>
              <a:t>B</a:t>
            </a:r>
            <a:r>
              <a:rPr lang="nl-BE" sz="1200" noProof="0" dirty="0"/>
              <a:t> </a:t>
            </a:r>
          </a:p>
        </p:txBody>
      </p:sp>
      <p:cxnSp>
        <p:nvCxnSpPr>
          <p:cNvPr id="58" name="Straight Arrow Connector 57">
            <a:extLst>
              <a:ext uri="{FF2B5EF4-FFF2-40B4-BE49-F238E27FC236}">
                <a16:creationId xmlns:a16="http://schemas.microsoft.com/office/drawing/2014/main" id="{0DF0B559-1845-4B77-BA3F-A8BFDEEA7F7C}"/>
              </a:ext>
            </a:extLst>
          </p:cNvPr>
          <p:cNvCxnSpPr>
            <a:cxnSpLocks/>
          </p:cNvCxnSpPr>
          <p:nvPr/>
        </p:nvCxnSpPr>
        <p:spPr>
          <a:xfrm flipH="1" flipV="1">
            <a:off x="6322908" y="1167903"/>
            <a:ext cx="974988" cy="40659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2" name="Picture 61" descr="D:\Documents And Settings\GQR7802\Local Settings\Temporary Internet Files\Content.IE5\HNYX0581\MC900441310[1].png">
            <a:extLst>
              <a:ext uri="{FF2B5EF4-FFF2-40B4-BE49-F238E27FC236}">
                <a16:creationId xmlns:a16="http://schemas.microsoft.com/office/drawing/2014/main" id="{3BB99598-C4D6-4DD0-8BB8-7336E65D9D78}"/>
              </a:ext>
            </a:extLst>
          </p:cNvPr>
          <p:cNvPicPr/>
          <p:nvPr/>
        </p:nvPicPr>
        <p:blipFill>
          <a:blip r:embed="rId5" cstate="print"/>
          <a:srcRect/>
          <a:stretch>
            <a:fillRect/>
          </a:stretch>
        </p:blipFill>
        <p:spPr bwMode="auto">
          <a:xfrm>
            <a:off x="6790034" y="1236185"/>
            <a:ext cx="246380" cy="246380"/>
          </a:xfrm>
          <a:prstGeom prst="rect">
            <a:avLst/>
          </a:prstGeom>
          <a:noFill/>
        </p:spPr>
      </p:pic>
      <p:cxnSp>
        <p:nvCxnSpPr>
          <p:cNvPr id="64" name="Straight Arrow Connector 63">
            <a:extLst>
              <a:ext uri="{FF2B5EF4-FFF2-40B4-BE49-F238E27FC236}">
                <a16:creationId xmlns:a16="http://schemas.microsoft.com/office/drawing/2014/main" id="{A2FDC603-D354-4206-84C2-0B7F6BC0EAA7}"/>
              </a:ext>
            </a:extLst>
          </p:cNvPr>
          <p:cNvCxnSpPr>
            <a:cxnSpLocks/>
          </p:cNvCxnSpPr>
          <p:nvPr/>
        </p:nvCxnSpPr>
        <p:spPr>
          <a:xfrm>
            <a:off x="6631324" y="887014"/>
            <a:ext cx="854258" cy="338354"/>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5" name="Picture 64">
            <a:extLst>
              <a:ext uri="{FF2B5EF4-FFF2-40B4-BE49-F238E27FC236}">
                <a16:creationId xmlns:a16="http://schemas.microsoft.com/office/drawing/2014/main" id="{AD7B7F58-F4AA-4433-9C4C-8B93E48A3527}"/>
              </a:ext>
            </a:extLst>
          </p:cNvPr>
          <p:cNvPicPr>
            <a:picLocks noChangeAspect="1"/>
          </p:cNvPicPr>
          <p:nvPr/>
        </p:nvPicPr>
        <p:blipFill>
          <a:blip r:embed="rId6"/>
          <a:stretch>
            <a:fillRect/>
          </a:stretch>
        </p:blipFill>
        <p:spPr>
          <a:xfrm>
            <a:off x="7131854" y="548531"/>
            <a:ext cx="438950" cy="384081"/>
          </a:xfrm>
          <a:prstGeom prst="rect">
            <a:avLst/>
          </a:prstGeom>
        </p:spPr>
      </p:pic>
      <p:pic>
        <p:nvPicPr>
          <p:cNvPr id="66" name="Picture 65">
            <a:extLst>
              <a:ext uri="{FF2B5EF4-FFF2-40B4-BE49-F238E27FC236}">
                <a16:creationId xmlns:a16="http://schemas.microsoft.com/office/drawing/2014/main" id="{2827F851-B16B-47CA-A67C-08684C417A19}"/>
              </a:ext>
            </a:extLst>
          </p:cNvPr>
          <p:cNvPicPr>
            <a:picLocks noChangeAspect="1"/>
          </p:cNvPicPr>
          <p:nvPr/>
        </p:nvPicPr>
        <p:blipFill>
          <a:blip r:embed="rId7"/>
          <a:stretch>
            <a:fillRect/>
          </a:stretch>
        </p:blipFill>
        <p:spPr>
          <a:xfrm>
            <a:off x="6824027" y="530814"/>
            <a:ext cx="396274" cy="499915"/>
          </a:xfrm>
          <a:prstGeom prst="rect">
            <a:avLst/>
          </a:prstGeom>
        </p:spPr>
      </p:pic>
      <p:pic>
        <p:nvPicPr>
          <p:cNvPr id="67" name="Picture 66">
            <a:extLst>
              <a:ext uri="{FF2B5EF4-FFF2-40B4-BE49-F238E27FC236}">
                <a16:creationId xmlns:a16="http://schemas.microsoft.com/office/drawing/2014/main" id="{42CE48FF-0E73-42D3-B7B4-C94A9847270B}"/>
              </a:ext>
            </a:extLst>
          </p:cNvPr>
          <p:cNvPicPr>
            <a:picLocks noChangeAspect="1"/>
          </p:cNvPicPr>
          <p:nvPr/>
        </p:nvPicPr>
        <p:blipFill>
          <a:blip r:embed="rId7"/>
          <a:stretch>
            <a:fillRect/>
          </a:stretch>
        </p:blipFill>
        <p:spPr>
          <a:xfrm>
            <a:off x="7108373" y="224310"/>
            <a:ext cx="396274" cy="499915"/>
          </a:xfrm>
          <a:prstGeom prst="rect">
            <a:avLst/>
          </a:prstGeom>
        </p:spPr>
      </p:pic>
      <p:pic>
        <p:nvPicPr>
          <p:cNvPr id="68" name="Picture 67">
            <a:extLst>
              <a:ext uri="{FF2B5EF4-FFF2-40B4-BE49-F238E27FC236}">
                <a16:creationId xmlns:a16="http://schemas.microsoft.com/office/drawing/2014/main" id="{98C68F0D-0DC2-462D-AD3C-FBF42C11E5EC}"/>
              </a:ext>
            </a:extLst>
          </p:cNvPr>
          <p:cNvPicPr>
            <a:picLocks noChangeAspect="1"/>
          </p:cNvPicPr>
          <p:nvPr/>
        </p:nvPicPr>
        <p:blipFill>
          <a:blip r:embed="rId7"/>
          <a:stretch>
            <a:fillRect/>
          </a:stretch>
        </p:blipFill>
        <p:spPr>
          <a:xfrm>
            <a:off x="7495565" y="494811"/>
            <a:ext cx="396274" cy="499915"/>
          </a:xfrm>
          <a:prstGeom prst="rect">
            <a:avLst/>
          </a:prstGeom>
        </p:spPr>
      </p:pic>
      <p:sp>
        <p:nvSpPr>
          <p:cNvPr id="69" name="Rounded Rectangle 75">
            <a:extLst>
              <a:ext uri="{FF2B5EF4-FFF2-40B4-BE49-F238E27FC236}">
                <a16:creationId xmlns:a16="http://schemas.microsoft.com/office/drawing/2014/main" id="{4E63740C-3C08-41DC-A6DE-13D4A08357FB}"/>
              </a:ext>
            </a:extLst>
          </p:cNvPr>
          <p:cNvSpPr/>
          <p:nvPr/>
        </p:nvSpPr>
        <p:spPr>
          <a:xfrm>
            <a:off x="898179" y="2674136"/>
            <a:ext cx="867640" cy="485834"/>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nl-BE" sz="800" noProof="0" dirty="0">
                <a:solidFill>
                  <a:schemeClr val="tx1"/>
                </a:solidFill>
              </a:rPr>
              <a:t>Werken?</a:t>
            </a:r>
          </a:p>
        </p:txBody>
      </p:sp>
      <p:sp>
        <p:nvSpPr>
          <p:cNvPr id="5" name="Espace réservé du texte 4">
            <a:extLst>
              <a:ext uri="{FF2B5EF4-FFF2-40B4-BE49-F238E27FC236}">
                <a16:creationId xmlns:a16="http://schemas.microsoft.com/office/drawing/2014/main" id="{679B10C2-CD5B-459B-BDB5-9DBB2B674F82}"/>
              </a:ext>
            </a:extLst>
          </p:cNvPr>
          <p:cNvSpPr>
            <a:spLocks noGrp="1"/>
          </p:cNvSpPr>
          <p:nvPr>
            <p:ph type="body" sz="quarter" idx="18"/>
          </p:nvPr>
        </p:nvSpPr>
        <p:spPr/>
        <p:txBody>
          <a:bodyPr/>
          <a:lstStyle/>
          <a:p>
            <a:r>
              <a:rPr lang="nl-BE" noProof="0" dirty="0"/>
              <a:t>4. Incidenten</a:t>
            </a:r>
          </a:p>
          <a:p>
            <a:endParaRPr lang="nl-BE" noProof="0" dirty="0"/>
          </a:p>
        </p:txBody>
      </p:sp>
      <p:sp>
        <p:nvSpPr>
          <p:cNvPr id="2" name="Text Placeholder 2">
            <a:extLst>
              <a:ext uri="{FF2B5EF4-FFF2-40B4-BE49-F238E27FC236}">
                <a16:creationId xmlns:a16="http://schemas.microsoft.com/office/drawing/2014/main" id="{547D5579-6322-DE43-809B-B4F017BC38F7}"/>
              </a:ext>
            </a:extLst>
          </p:cNvPr>
          <p:cNvSpPr txBox="1">
            <a:spLocks/>
          </p:cNvSpPr>
          <p:nvPr/>
        </p:nvSpPr>
        <p:spPr>
          <a:xfrm>
            <a:off x="666570" y="601570"/>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l">
              <a:buNone/>
              <a:defRPr/>
            </a:pPr>
            <a:r>
              <a:rPr lang="nl-BE" sz="2400" b="1" kern="0" noProof="0" dirty="0">
                <a:solidFill>
                  <a:srgbClr val="0070C0"/>
                </a:solidFill>
                <a:ea typeface="+mj-ea"/>
                <a:cs typeface="+mj-cs"/>
              </a:rPr>
              <a:t>2. Bijzonder luidruchtige werken</a:t>
            </a:r>
          </a:p>
        </p:txBody>
      </p:sp>
    </p:spTree>
    <p:extLst>
      <p:ext uri="{BB962C8B-B14F-4D97-AF65-F5344CB8AC3E}">
        <p14:creationId xmlns:p14="http://schemas.microsoft.com/office/powerpoint/2010/main" val="52185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p:txBody>
          <a:bodyPr/>
          <a:lstStyle/>
          <a:p>
            <a:endParaRPr lang="nl-BE" noProof="0" dirty="0"/>
          </a:p>
        </p:txBody>
      </p:sp>
      <p:sp>
        <p:nvSpPr>
          <p:cNvPr id="70661" name="Text Box 2"/>
          <p:cNvSpPr txBox="1">
            <a:spLocks noChangeArrowheads="1"/>
          </p:cNvSpPr>
          <p:nvPr/>
        </p:nvSpPr>
        <p:spPr bwMode="auto">
          <a:xfrm>
            <a:off x="4583113" y="188914"/>
            <a:ext cx="3009900" cy="6188075"/>
          </a:xfrm>
          <a:prstGeom prst="rect">
            <a:avLst/>
          </a:prstGeom>
          <a:noFill/>
          <a:ln w="31750" algn="ctr">
            <a:noFill/>
            <a:miter lim="800000"/>
            <a:headEnd/>
            <a:tailEnd/>
          </a:ln>
        </p:spPr>
        <p:txBody>
          <a:bodyPr wrap="none">
            <a:spAutoFit/>
          </a:bodyPr>
          <a:lstStyle/>
          <a:p>
            <a:pPr algn="ctr"/>
            <a:r>
              <a:rPr lang="nl-BE" sz="40000" noProof="0" dirty="0">
                <a:solidFill>
                  <a:srgbClr val="BDE2F6"/>
                </a:solidFill>
              </a:rPr>
              <a:t>?</a:t>
            </a:r>
            <a:endParaRPr lang="nl-BE" noProof="0" dirty="0"/>
          </a:p>
        </p:txBody>
      </p:sp>
      <p:sp>
        <p:nvSpPr>
          <p:cNvPr id="70662" name="Rectangle 3"/>
          <p:cNvSpPr>
            <a:spLocks noChangeArrowheads="1"/>
          </p:cNvSpPr>
          <p:nvPr/>
        </p:nvSpPr>
        <p:spPr bwMode="auto">
          <a:xfrm>
            <a:off x="2063750" y="2852739"/>
            <a:ext cx="8135938" cy="865187"/>
          </a:xfrm>
          <a:prstGeom prst="rect">
            <a:avLst/>
          </a:prstGeom>
          <a:noFill/>
          <a:ln w="9525">
            <a:noFill/>
            <a:miter lim="800000"/>
            <a:headEnd/>
            <a:tailEnd/>
          </a:ln>
        </p:spPr>
        <p:txBody>
          <a:bodyPr lIns="0" tIns="0" rIns="0" bIns="0"/>
          <a:lstStyle/>
          <a:p>
            <a:pPr algn="ctr" eaLnBrk="0" hangingPunct="0"/>
            <a:r>
              <a:rPr lang="nl-BE" sz="6600" b="1" noProof="0" dirty="0">
                <a:solidFill>
                  <a:srgbClr val="1660A4"/>
                </a:solidFill>
              </a:rPr>
              <a:t>VRAGEN?</a:t>
            </a:r>
            <a:endParaRPr lang="nl-BE" sz="6600" noProof="0" dirty="0">
              <a:solidFill>
                <a:srgbClr val="1660A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Une image contenant diagramme&#10;&#10;Description générée automatiquement">
            <a:extLst>
              <a:ext uri="{FF2B5EF4-FFF2-40B4-BE49-F238E27FC236}">
                <a16:creationId xmlns:a16="http://schemas.microsoft.com/office/drawing/2014/main" id="{E11D4B4E-3DEE-4FAB-A07B-D96DA67C093E}"/>
              </a:ext>
            </a:extLst>
          </p:cNvPr>
          <p:cNvPicPr>
            <a:picLocks noChangeAspect="1"/>
          </p:cNvPicPr>
          <p:nvPr/>
        </p:nvPicPr>
        <p:blipFill rotWithShape="1">
          <a:blip r:embed="rId2"/>
          <a:srcRect l="17823" t="4005" r="17823" b="1052"/>
          <a:stretch/>
        </p:blipFill>
        <p:spPr>
          <a:xfrm>
            <a:off x="2444296" y="1572397"/>
            <a:ext cx="1581015" cy="1152128"/>
          </a:xfrm>
          <a:prstGeom prst="rect">
            <a:avLst/>
          </a:prstGeom>
        </p:spPr>
      </p:pic>
      <p:sp>
        <p:nvSpPr>
          <p:cNvPr id="20" name="Rechthoek 35">
            <a:extLst>
              <a:ext uri="{FF2B5EF4-FFF2-40B4-BE49-F238E27FC236}">
                <a16:creationId xmlns:a16="http://schemas.microsoft.com/office/drawing/2014/main" id="{00C3A29F-07E5-49A7-9FE1-6C55BA9D9100}"/>
              </a:ext>
            </a:extLst>
          </p:cNvPr>
          <p:cNvSpPr>
            <a:spLocks noChangeArrowheads="1"/>
          </p:cNvSpPr>
          <p:nvPr/>
        </p:nvSpPr>
        <p:spPr bwMode="auto">
          <a:xfrm>
            <a:off x="2444297" y="2717571"/>
            <a:ext cx="1581015" cy="360363"/>
          </a:xfrm>
          <a:prstGeom prst="rect">
            <a:avLst/>
          </a:prstGeom>
          <a:solidFill>
            <a:schemeClr val="bg1">
              <a:lumMod val="65000"/>
            </a:schemeClr>
          </a:solidFill>
          <a:ln w="31750" algn="ctr">
            <a:noFill/>
            <a:round/>
            <a:headEnd/>
            <a:tailEnd/>
          </a:ln>
        </p:spPr>
        <p:txBody>
          <a:bodyPr lIns="0" tIns="0" rIns="0" bIns="0" anchor="ctr"/>
          <a:lstStyle/>
          <a:p>
            <a:pPr algn="ctr"/>
            <a:r>
              <a:rPr lang="nl-BE" sz="800" b="1" noProof="0" dirty="0">
                <a:solidFill>
                  <a:schemeClr val="bg1"/>
                </a:solidFill>
              </a:rPr>
              <a:t>ATWS</a:t>
            </a:r>
          </a:p>
        </p:txBody>
      </p:sp>
      <p:sp>
        <p:nvSpPr>
          <p:cNvPr id="40" name="Rechthoek 38"/>
          <p:cNvSpPr>
            <a:spLocks noChangeArrowheads="1"/>
          </p:cNvSpPr>
          <p:nvPr/>
        </p:nvSpPr>
        <p:spPr bwMode="auto">
          <a:xfrm>
            <a:off x="4488906" y="2717696"/>
            <a:ext cx="3061319" cy="360363"/>
          </a:xfrm>
          <a:prstGeom prst="rect">
            <a:avLst/>
          </a:prstGeom>
          <a:solidFill>
            <a:schemeClr val="bg1">
              <a:lumMod val="65000"/>
            </a:schemeClr>
          </a:solidFill>
          <a:ln w="31750" algn="ctr">
            <a:noFill/>
            <a:round/>
            <a:headEnd/>
            <a:tailEnd/>
          </a:ln>
        </p:spPr>
        <p:txBody>
          <a:bodyPr lIns="0" tIns="0" rIns="0" bIns="0" anchor="ctr"/>
          <a:lstStyle/>
          <a:p>
            <a:pPr algn="ctr"/>
            <a:r>
              <a:rPr lang="nl-BE" sz="800" b="1" noProof="0" dirty="0">
                <a:solidFill>
                  <a:schemeClr val="bg1"/>
                </a:solidFill>
              </a:rPr>
              <a:t>WERKPOST</a:t>
            </a:r>
          </a:p>
        </p:txBody>
      </p:sp>
      <p:sp>
        <p:nvSpPr>
          <p:cNvPr id="46" name="Rechthoek 35"/>
          <p:cNvSpPr>
            <a:spLocks noChangeArrowheads="1"/>
          </p:cNvSpPr>
          <p:nvPr/>
        </p:nvSpPr>
        <p:spPr bwMode="auto">
          <a:xfrm>
            <a:off x="769969" y="2717571"/>
            <a:ext cx="1258514" cy="497072"/>
          </a:xfrm>
          <a:prstGeom prst="rect">
            <a:avLst/>
          </a:prstGeom>
          <a:solidFill>
            <a:schemeClr val="bg1">
              <a:lumMod val="65000"/>
            </a:schemeClr>
          </a:solidFill>
          <a:ln w="31750" algn="ctr">
            <a:noFill/>
            <a:round/>
            <a:headEnd/>
            <a:tailEnd/>
          </a:ln>
        </p:spPr>
        <p:txBody>
          <a:bodyPr lIns="0" tIns="0" rIns="0" bIns="0" anchor="ctr"/>
          <a:lstStyle/>
          <a:p>
            <a:pPr algn="ctr"/>
            <a:r>
              <a:rPr lang="nl-BE" sz="800" b="1" cap="all" noProof="0" dirty="0">
                <a:solidFill>
                  <a:schemeClr val="bg1"/>
                </a:solidFill>
              </a:rPr>
              <a:t>VERANTWOORDELIJKE VAN DE PLOEG – </a:t>
            </a:r>
            <a:br>
              <a:rPr lang="nl-BE" sz="800" b="1" cap="all" noProof="0" dirty="0">
                <a:solidFill>
                  <a:schemeClr val="bg1"/>
                </a:solidFill>
              </a:rPr>
            </a:br>
            <a:r>
              <a:rPr lang="nl-BE" sz="800" b="1" cap="all" noProof="0" dirty="0">
                <a:solidFill>
                  <a:schemeClr val="bg1"/>
                </a:solidFill>
              </a:rPr>
              <a:t>LID VAN DE HIËRARCHISCHE LIJN</a:t>
            </a:r>
          </a:p>
        </p:txBody>
      </p:sp>
      <p:sp>
        <p:nvSpPr>
          <p:cNvPr id="3" name="TextBox 2"/>
          <p:cNvSpPr txBox="1"/>
          <p:nvPr/>
        </p:nvSpPr>
        <p:spPr>
          <a:xfrm>
            <a:off x="2063749" y="3278472"/>
            <a:ext cx="8064500" cy="3200876"/>
          </a:xfrm>
          <a:prstGeom prst="roundRect">
            <a:avLst/>
          </a:prstGeom>
          <a:noFill/>
          <a:ln w="12700">
            <a:solidFill>
              <a:srgbClr val="FF0000"/>
            </a:solidFill>
            <a:prstDash val="dash"/>
          </a:ln>
        </p:spPr>
        <p:txBody>
          <a:bodyPr wrap="square" rtlCol="0">
            <a:spAutoFit/>
          </a:bodyPr>
          <a:lstStyle/>
          <a:p>
            <a:r>
              <a:rPr lang="nl-BE" sz="1400" b="1" u="sng" noProof="0" dirty="0">
                <a:solidFill>
                  <a:schemeClr val="accent2"/>
                </a:solidFill>
                <a:latin typeface="+mn-lt"/>
              </a:rPr>
              <a:t>Opmerkingen:</a:t>
            </a:r>
          </a:p>
          <a:p>
            <a:endParaRPr lang="nl-BE" sz="1400" noProof="0" dirty="0">
              <a:solidFill>
                <a:schemeClr val="accent2"/>
              </a:solidFill>
              <a:latin typeface="+mn-lt"/>
            </a:endParaRPr>
          </a:p>
          <a:p>
            <a:r>
              <a:rPr lang="nl-BE" sz="1400" noProof="0" dirty="0">
                <a:solidFill>
                  <a:schemeClr val="accent2"/>
                </a:solidFill>
                <a:latin typeface="+mn-lt"/>
              </a:rPr>
              <a:t>In deze eenheid:</a:t>
            </a:r>
          </a:p>
          <a:p>
            <a:pPr marL="228600" indent="-228600">
              <a:buAutoNum type="arabicPeriod"/>
            </a:pPr>
            <a:endParaRPr lang="nl-BE" sz="1400" noProof="0" dirty="0">
              <a:solidFill>
                <a:schemeClr val="accent2"/>
              </a:solidFill>
              <a:latin typeface="+mn-lt"/>
            </a:endParaRPr>
          </a:p>
          <a:p>
            <a:pPr marL="342900" indent="-342900">
              <a:buFont typeface="+mj-lt"/>
              <a:buAutoNum type="arabicPeriod"/>
            </a:pPr>
            <a:r>
              <a:rPr lang="nl-BE" sz="1400" noProof="0" dirty="0">
                <a:solidFill>
                  <a:schemeClr val="accent2"/>
                </a:solidFill>
                <a:latin typeface="+mn-lt"/>
              </a:rPr>
              <a:t>wordt “VV” systematisch als afkorting gebruikt voor en in de plaats van </a:t>
            </a:r>
            <a:r>
              <a:rPr lang="nl-BE" sz="1400" b="1" noProof="0" dirty="0">
                <a:solidFill>
                  <a:schemeClr val="accent2"/>
                </a:solidFill>
                <a:latin typeface="+mn-lt"/>
              </a:rPr>
              <a:t>“Verantwoordelijke bediende voor de Veiligheid”;</a:t>
            </a:r>
            <a:endParaRPr lang="nl-BE" sz="1400" noProof="0" dirty="0">
              <a:solidFill>
                <a:schemeClr val="accent2"/>
              </a:solidFill>
              <a:latin typeface="+mn-lt"/>
            </a:endParaRPr>
          </a:p>
          <a:p>
            <a:pPr marL="342900" indent="-342900">
              <a:buFont typeface="+mj-lt"/>
              <a:buAutoNum type="arabicPeriod"/>
            </a:pPr>
            <a:endParaRPr lang="nl-BE" sz="1400" noProof="0" dirty="0">
              <a:solidFill>
                <a:schemeClr val="accent2"/>
              </a:solidFill>
              <a:latin typeface="+mn-lt"/>
            </a:endParaRPr>
          </a:p>
          <a:p>
            <a:pPr marL="342900" indent="-342900">
              <a:buFont typeface="+mj-lt"/>
              <a:buAutoNum type="arabicPeriod"/>
            </a:pPr>
            <a:r>
              <a:rPr lang="nl-BE" sz="1400" noProof="0" dirty="0">
                <a:solidFill>
                  <a:schemeClr val="accent2"/>
                </a:solidFill>
                <a:latin typeface="+mn-lt"/>
              </a:rPr>
              <a:t>spreken we van een “</a:t>
            </a:r>
            <a:r>
              <a:rPr lang="nl-BE" sz="1400" b="1" noProof="0" dirty="0">
                <a:solidFill>
                  <a:schemeClr val="accent2"/>
                </a:solidFill>
                <a:latin typeface="+mn-lt"/>
              </a:rPr>
              <a:t>Werkpost</a:t>
            </a:r>
            <a:r>
              <a:rPr lang="nl-BE" sz="1400" noProof="0" dirty="0">
                <a:solidFill>
                  <a:schemeClr val="accent2"/>
                </a:solidFill>
                <a:latin typeface="+mn-lt"/>
              </a:rPr>
              <a:t>” om een eenheid aan te duiden die bestaat uit:</a:t>
            </a:r>
          </a:p>
          <a:p>
            <a:pPr marL="800100" lvl="1" indent="-342900">
              <a:buClr>
                <a:schemeClr val="bg2"/>
              </a:buClr>
              <a:buFont typeface="Arial" panose="020B0604020202020204" pitchFamily="34" charset="0"/>
              <a:buChar char="•"/>
            </a:pPr>
            <a:r>
              <a:rPr lang="nl-BE" sz="1400" noProof="0" dirty="0">
                <a:solidFill>
                  <a:schemeClr val="accent2"/>
                </a:solidFill>
                <a:latin typeface="+mn-lt"/>
              </a:rPr>
              <a:t>ofwel 1 machine;</a:t>
            </a:r>
          </a:p>
          <a:p>
            <a:pPr marL="800100" lvl="1" indent="-342900">
              <a:buClr>
                <a:schemeClr val="bg2"/>
              </a:buClr>
              <a:buFont typeface="Arial" panose="020B0604020202020204" pitchFamily="34" charset="0"/>
              <a:buChar char="•"/>
            </a:pPr>
            <a:r>
              <a:rPr lang="nl-BE" sz="1400" noProof="0" dirty="0">
                <a:solidFill>
                  <a:schemeClr val="accent2"/>
                </a:solidFill>
                <a:latin typeface="+mn-lt"/>
              </a:rPr>
              <a:t>ofwel 1 werkploeg (max. 4 opgeleide bedienden die samenwerken);</a:t>
            </a:r>
          </a:p>
          <a:p>
            <a:pPr marL="800100" lvl="1" indent="-342900">
              <a:buClr>
                <a:schemeClr val="bg2"/>
              </a:buClr>
              <a:buFont typeface="Arial" panose="020B0604020202020204" pitchFamily="34" charset="0"/>
              <a:buChar char="•"/>
            </a:pPr>
            <a:r>
              <a:rPr lang="nl-BE" sz="1400" noProof="0" dirty="0">
                <a:solidFill>
                  <a:schemeClr val="accent2"/>
                </a:solidFill>
                <a:latin typeface="+mn-lt"/>
              </a:rPr>
              <a:t>ofwel 1 machine en 1 werkploeg (die samenwerken);</a:t>
            </a:r>
          </a:p>
          <a:p>
            <a:pPr lvl="1">
              <a:buClr>
                <a:schemeClr val="bg2"/>
              </a:buClr>
            </a:pPr>
            <a:endParaRPr lang="nl-BE" sz="1400" noProof="0" dirty="0">
              <a:solidFill>
                <a:schemeClr val="accent2"/>
              </a:solidFill>
              <a:latin typeface="+mn-lt"/>
            </a:endParaRPr>
          </a:p>
          <a:p>
            <a:pPr marL="342900" lvl="1" indent="-342900">
              <a:buFont typeface="+mj-lt"/>
              <a:buAutoNum type="arabicPeriod" startAt="3"/>
            </a:pPr>
            <a:r>
              <a:rPr lang="nl-BE" sz="1400" noProof="0" dirty="0">
                <a:solidFill>
                  <a:schemeClr val="accent2"/>
                </a:solidFill>
                <a:latin typeface="+mn-lt"/>
              </a:rPr>
              <a:t>gebruiken we in de schema’s regelmatig een werfvoertuig om een werkpost voor te stellen.</a:t>
            </a:r>
          </a:p>
        </p:txBody>
      </p:sp>
      <p:grpSp>
        <p:nvGrpSpPr>
          <p:cNvPr id="4" name="Group 3"/>
          <p:cNvGrpSpPr/>
          <p:nvPr/>
        </p:nvGrpSpPr>
        <p:grpSpPr>
          <a:xfrm>
            <a:off x="8119780" y="841339"/>
            <a:ext cx="602213" cy="678998"/>
            <a:chOff x="8546969" y="1500714"/>
            <a:chExt cx="602213" cy="678998"/>
          </a:xfrm>
        </p:grpSpPr>
        <p:pic>
          <p:nvPicPr>
            <p:cNvPr id="18" name="Picture 17"/>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674677" y="1500714"/>
              <a:ext cx="474505" cy="44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Boog 43"/>
            <p:cNvSpPr/>
            <p:nvPr/>
          </p:nvSpPr>
          <p:spPr bwMode="auto">
            <a:xfrm rot="7668973" flipH="1">
              <a:off x="8505821" y="1723016"/>
              <a:ext cx="497844" cy="415547"/>
            </a:xfrm>
            <a:prstGeom prst="arc">
              <a:avLst/>
            </a:prstGeom>
            <a:noFill/>
            <a:ln w="31750" cap="flat" cmpd="sng" algn="ctr">
              <a:solidFill>
                <a:schemeClr val="accent2"/>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gr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8271" y="1340692"/>
            <a:ext cx="366093" cy="1220309"/>
          </a:xfrm>
          <a:prstGeom prst="rect">
            <a:avLst/>
          </a:prstGeom>
          <a:ln w="25400">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529032"/>
            <a:ext cx="1454225" cy="1073205"/>
          </a:xfrm>
          <a:prstGeom prst="rect">
            <a:avLst/>
          </a:prstGeom>
          <a:ln w="25400">
            <a:noFill/>
          </a:ln>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7939" y="1501550"/>
            <a:ext cx="427665" cy="1128168"/>
          </a:xfrm>
          <a:prstGeom prst="rect">
            <a:avLst/>
          </a:prstGeom>
          <a:ln w="25400">
            <a:noFill/>
          </a:ln>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8906" y="1635861"/>
            <a:ext cx="1373440" cy="816835"/>
          </a:xfrm>
          <a:prstGeom prst="rect">
            <a:avLst/>
          </a:prstGeom>
          <a:ln w="25400">
            <a:noFill/>
          </a:ln>
        </p:spPr>
      </p:pic>
      <p:sp>
        <p:nvSpPr>
          <p:cNvPr id="23" name="Rechthoek 35">
            <a:extLst>
              <a:ext uri="{FF2B5EF4-FFF2-40B4-BE49-F238E27FC236}">
                <a16:creationId xmlns:a16="http://schemas.microsoft.com/office/drawing/2014/main" id="{3B7132E1-143E-4BDB-A0E8-AA71C89441FE}"/>
              </a:ext>
            </a:extLst>
          </p:cNvPr>
          <p:cNvSpPr>
            <a:spLocks noChangeArrowheads="1"/>
          </p:cNvSpPr>
          <p:nvPr/>
        </p:nvSpPr>
        <p:spPr bwMode="auto">
          <a:xfrm>
            <a:off x="9577676" y="2717695"/>
            <a:ext cx="1080120" cy="360239"/>
          </a:xfrm>
          <a:prstGeom prst="rect">
            <a:avLst/>
          </a:prstGeom>
          <a:solidFill>
            <a:schemeClr val="bg1">
              <a:lumMod val="65000"/>
            </a:schemeClr>
          </a:solidFill>
          <a:ln w="31750" algn="ctr">
            <a:noFill/>
            <a:round/>
            <a:headEnd/>
            <a:tailEnd/>
          </a:ln>
        </p:spPr>
        <p:txBody>
          <a:bodyPr lIns="0" tIns="0" rIns="0" bIns="0" anchor="ctr"/>
          <a:lstStyle/>
          <a:p>
            <a:pPr algn="ctr"/>
            <a:r>
              <a:rPr lang="nl-BE" sz="800" b="1" cap="all" noProof="0" dirty="0">
                <a:solidFill>
                  <a:schemeClr val="bg1"/>
                </a:solidFill>
              </a:rPr>
              <a:t>ERKEND Installateur</a:t>
            </a:r>
          </a:p>
        </p:txBody>
      </p:sp>
      <p:pic>
        <p:nvPicPr>
          <p:cNvPr id="25" name="Picture 14">
            <a:extLst>
              <a:ext uri="{FF2B5EF4-FFF2-40B4-BE49-F238E27FC236}">
                <a16:creationId xmlns:a16="http://schemas.microsoft.com/office/drawing/2014/main" id="{9A2C6AAF-049B-48A7-B39B-58AFDCD553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57054" y="1529032"/>
            <a:ext cx="474412" cy="1117700"/>
          </a:xfrm>
          <a:prstGeom prst="rect">
            <a:avLst/>
          </a:prstGeom>
          <a:ln w="25400">
            <a:noFill/>
          </a:ln>
        </p:spPr>
      </p:pic>
      <p:pic>
        <p:nvPicPr>
          <p:cNvPr id="26" name="Image 25" descr="Une image contenant diagramme&#10;&#10;Description générée automatiquement">
            <a:extLst>
              <a:ext uri="{FF2B5EF4-FFF2-40B4-BE49-F238E27FC236}">
                <a16:creationId xmlns:a16="http://schemas.microsoft.com/office/drawing/2014/main" id="{7509FAA3-9BEA-4EF4-80C6-22F6348EAC94}"/>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Lst>
          </a:blip>
          <a:srcRect l="33061" r="34897"/>
          <a:stretch/>
        </p:blipFill>
        <p:spPr>
          <a:xfrm>
            <a:off x="9857054" y="1998394"/>
            <a:ext cx="328510" cy="506413"/>
          </a:xfrm>
          <a:prstGeom prst="rect">
            <a:avLst/>
          </a:prstGeom>
        </p:spPr>
      </p:pic>
      <p:pic>
        <p:nvPicPr>
          <p:cNvPr id="1026" name="Picture 2" descr="Agrément à la certification - Iperia">
            <a:extLst>
              <a:ext uri="{FF2B5EF4-FFF2-40B4-BE49-F238E27FC236}">
                <a16:creationId xmlns:a16="http://schemas.microsoft.com/office/drawing/2014/main" id="{702566C9-13A7-4CBD-996B-C56F1F9E24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84432" y="1875328"/>
            <a:ext cx="416450" cy="403956"/>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2">
            <a:extLst>
              <a:ext uri="{FF2B5EF4-FFF2-40B4-BE49-F238E27FC236}">
                <a16:creationId xmlns:a16="http://schemas.microsoft.com/office/drawing/2014/main" id="{93A6BA1B-BA4F-4E94-95AD-665FB1D89E43}"/>
              </a:ext>
            </a:extLst>
          </p:cNvPr>
          <p:cNvSpPr txBox="1">
            <a:spLocks/>
          </p:cNvSpPr>
          <p:nvPr/>
        </p:nvSpPr>
        <p:spPr>
          <a:xfrm>
            <a:off x="666570" y="417608"/>
            <a:ext cx="10858859"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fontAlgn="auto">
              <a:spcAft>
                <a:spcPts val="0"/>
              </a:spcAft>
              <a:buNone/>
            </a:pPr>
            <a:r>
              <a:rPr lang="nl-BE" sz="2400" b="1" kern="0" noProof="0" dirty="0">
                <a:solidFill>
                  <a:srgbClr val="0070C0"/>
                </a:solidFill>
                <a:ea typeface="+mj-ea"/>
                <a:cs typeface="+mj-cs"/>
              </a:rPr>
              <a:t>Familieportret</a:t>
            </a:r>
            <a:endParaRPr lang="nl-BE" noProof="0" dirty="0"/>
          </a:p>
        </p:txBody>
      </p:sp>
      <p:sp>
        <p:nvSpPr>
          <p:cNvPr id="6" name="Rechthoek 41">
            <a:extLst>
              <a:ext uri="{FF2B5EF4-FFF2-40B4-BE49-F238E27FC236}">
                <a16:creationId xmlns:a16="http://schemas.microsoft.com/office/drawing/2014/main" id="{93B56114-AF37-E23A-7BD9-8C3C0E4A97AD}"/>
              </a:ext>
            </a:extLst>
          </p:cNvPr>
          <p:cNvSpPr>
            <a:spLocks noChangeArrowheads="1"/>
          </p:cNvSpPr>
          <p:nvPr/>
        </p:nvSpPr>
        <p:spPr bwMode="auto">
          <a:xfrm>
            <a:off x="7876004" y="2724525"/>
            <a:ext cx="1375892" cy="360363"/>
          </a:xfrm>
          <a:prstGeom prst="rect">
            <a:avLst/>
          </a:prstGeom>
          <a:solidFill>
            <a:schemeClr val="bg1">
              <a:lumMod val="65000"/>
            </a:schemeClr>
          </a:solidFill>
          <a:ln w="31750" algn="ctr">
            <a:noFill/>
            <a:round/>
            <a:headEnd/>
            <a:tailEnd/>
          </a:ln>
        </p:spPr>
        <p:txBody>
          <a:bodyPr wrap="none" anchor="ctr"/>
          <a:lstStyle/>
          <a:p>
            <a:pPr algn="ctr"/>
            <a:r>
              <a:rPr lang="nl-BE" sz="800" b="1" noProof="0" dirty="0">
                <a:solidFill>
                  <a:schemeClr val="bg1"/>
                </a:solidFill>
              </a:rPr>
              <a:t>LEIDER VAN HET WERK – </a:t>
            </a:r>
          </a:p>
          <a:p>
            <a:pPr algn="ctr"/>
            <a:r>
              <a:rPr lang="nl-BE" sz="800" b="1" noProof="0" dirty="0">
                <a:solidFill>
                  <a:schemeClr val="bg1"/>
                </a:solidFill>
              </a:rPr>
              <a:t>VV AANNEMER</a:t>
            </a:r>
          </a:p>
        </p:txBody>
      </p:sp>
      <p:sp>
        <p:nvSpPr>
          <p:cNvPr id="7" name="Text Placeholder 4">
            <a:extLst>
              <a:ext uri="{FF2B5EF4-FFF2-40B4-BE49-F238E27FC236}">
                <a16:creationId xmlns:a16="http://schemas.microsoft.com/office/drawing/2014/main" id="{CEE31A8E-D088-F7C7-248C-0412CE73A2AB}"/>
              </a:ext>
            </a:extLst>
          </p:cNvPr>
          <p:cNvSpPr>
            <a:spLocks noGrp="1"/>
          </p:cNvSpPr>
          <p:nvPr>
            <p:ph type="body" sz="quarter" idx="18"/>
          </p:nvPr>
        </p:nvSpPr>
        <p:spPr>
          <a:xfrm>
            <a:off x="9673619" y="154526"/>
            <a:ext cx="2237175" cy="360363"/>
          </a:xfrm>
        </p:spPr>
        <p:txBody>
          <a:bodyPr/>
          <a:lstStyle/>
          <a:p>
            <a:r>
              <a:rPr lang="nl-BE" noProof="0" dirty="0"/>
              <a:t>Familieportret</a:t>
            </a:r>
          </a:p>
          <a:p>
            <a:endParaRPr lang="nl-BE" noProof="0" dirty="0"/>
          </a:p>
        </p:txBody>
      </p:sp>
    </p:spTree>
    <p:extLst>
      <p:ext uri="{BB962C8B-B14F-4D97-AF65-F5344CB8AC3E}">
        <p14:creationId xmlns:p14="http://schemas.microsoft.com/office/powerpoint/2010/main" val="2438456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8443333" cy="4244400"/>
          </a:xfrm>
        </p:spPr>
        <p:txBody>
          <a:bodyPr/>
          <a:lstStyle/>
          <a:p>
            <a:r>
              <a:rPr lang="nl-BE" sz="2000" b="1" noProof="0" dirty="0">
                <a:solidFill>
                  <a:schemeClr val="tx1"/>
                </a:solidFill>
              </a:rPr>
              <a:t>Familieportret</a:t>
            </a:r>
            <a:br>
              <a:rPr lang="nl-BE" sz="2000" b="1" noProof="0" dirty="0">
                <a:solidFill>
                  <a:schemeClr val="tx1"/>
                </a:solidFill>
              </a:rPr>
            </a:br>
            <a:br>
              <a:rPr lang="nl-BE" sz="2800" b="1" noProof="0" dirty="0"/>
            </a:br>
            <a:r>
              <a:rPr lang="nl-BE" sz="2800" b="1" noProof="0" dirty="0"/>
              <a:t>0. Inleiding</a:t>
            </a:r>
            <a:br>
              <a:rPr lang="nl-BE" sz="2000" b="1" noProof="0" dirty="0">
                <a:solidFill>
                  <a:schemeClr val="tx1"/>
                </a:solidFill>
              </a:rPr>
            </a:br>
            <a:br>
              <a:rPr lang="nl-BE" sz="2000" b="1" noProof="0" dirty="0">
                <a:solidFill>
                  <a:schemeClr val="tx1"/>
                </a:solidFill>
              </a:rPr>
            </a:br>
            <a:r>
              <a:rPr lang="nl-BE" sz="2000" b="1" noProof="0" dirty="0">
                <a:solidFill>
                  <a:schemeClr val="tx1"/>
                </a:solidFill>
              </a:rPr>
              <a:t>1. Beschrijving en principe van het automatisch aankondigingssysteem ATWS</a:t>
            </a:r>
          </a:p>
          <a:p>
            <a:br>
              <a:rPr lang="nl-BE" sz="2000" b="1" noProof="0" dirty="0">
                <a:solidFill>
                  <a:schemeClr val="tx1"/>
                </a:solidFill>
              </a:rPr>
            </a:br>
            <a:r>
              <a:rPr lang="nl-BE" sz="2000" b="1" noProof="0" dirty="0">
                <a:solidFill>
                  <a:schemeClr val="tx1"/>
                </a:solidFill>
              </a:rPr>
              <a:t>2. Opstellen van het automatisch aankondigingssysteem ATWS</a:t>
            </a:r>
          </a:p>
          <a:p>
            <a:endParaRPr lang="nl-BE" sz="2000" b="1" noProof="0" dirty="0"/>
          </a:p>
          <a:p>
            <a:r>
              <a:rPr lang="nl-BE" sz="2000" b="1" noProof="0" dirty="0">
                <a:solidFill>
                  <a:schemeClr val="tx1"/>
                </a:solidFill>
              </a:rPr>
              <a:t>3. Opstart van de werken</a:t>
            </a:r>
          </a:p>
          <a:p>
            <a:endParaRPr lang="nl-BE" sz="2000" b="1" noProof="0" dirty="0">
              <a:solidFill>
                <a:schemeClr val="tx1"/>
              </a:solidFill>
            </a:endParaRPr>
          </a:p>
          <a:p>
            <a:r>
              <a:rPr lang="nl-BE" sz="2000" b="1" noProof="0" dirty="0">
                <a:solidFill>
                  <a:schemeClr val="tx1"/>
                </a:solidFill>
              </a:rPr>
              <a:t>4. Incidenten</a:t>
            </a:r>
          </a:p>
          <a:p>
            <a:br>
              <a:rPr lang="nl-BE" sz="2000" noProof="0" dirty="0">
                <a:solidFill>
                  <a:schemeClr val="tx1"/>
                </a:solidFill>
              </a:rPr>
            </a:br>
            <a:endParaRPr lang="nl-BE" sz="2000" noProof="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marL="0" marR="0" lvl="0" indent="0" algn="l" defTabSz="514350" rtl="0" eaLnBrk="1" fontAlgn="auto" latinLnBrk="0" hangingPunct="1">
              <a:lnSpc>
                <a:spcPct val="90000"/>
              </a:lnSpc>
              <a:spcBef>
                <a:spcPct val="0"/>
              </a:spcBef>
              <a:spcAft>
                <a:spcPts val="0"/>
              </a:spcAft>
              <a:buClrTx/>
              <a:buSzTx/>
              <a:buFontTx/>
              <a:buNone/>
              <a:tabLst/>
              <a:defRPr/>
            </a:pPr>
            <a:r>
              <a:rPr kumimoji="0" lang="nl-BE" sz="4800" b="1" i="0" u="none" strike="noStrike" kern="1200" cap="none" spc="0" normalizeH="0" baseline="0" noProof="0" dirty="0">
                <a:ln>
                  <a:noFill/>
                </a:ln>
                <a:solidFill>
                  <a:srgbClr val="000000"/>
                </a:solidFill>
                <a:effectLst/>
                <a:uLnTx/>
                <a:uFillTx/>
                <a:latin typeface="Calibri" panose="020F0502020204030204"/>
                <a:ea typeface="+mj-ea"/>
                <a:cs typeface="Arial" panose="020B0604020202020204" pitchFamily="34" charset="0"/>
              </a:rPr>
              <a:t>Inhoud</a:t>
            </a:r>
          </a:p>
        </p:txBody>
      </p:sp>
    </p:spTree>
    <p:extLst>
      <p:ext uri="{BB962C8B-B14F-4D97-AF65-F5344CB8AC3E}">
        <p14:creationId xmlns:p14="http://schemas.microsoft.com/office/powerpoint/2010/main" val="3429772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Placeholder 2"/>
          <p:cNvSpPr>
            <a:spLocks noGrp="1"/>
          </p:cNvSpPr>
          <p:nvPr>
            <p:ph type="body" sz="quarter" idx="17"/>
          </p:nvPr>
        </p:nvSpPr>
        <p:spPr>
          <a:xfrm>
            <a:off x="666570" y="417608"/>
            <a:ext cx="10858859" cy="478554"/>
          </a:xfrm>
        </p:spPr>
        <p:txBody>
          <a:bodyPr/>
          <a:lstStyle/>
          <a:p>
            <a:r>
              <a:rPr lang="nl-BE" sz="2400" b="1" kern="0" noProof="0" dirty="0">
                <a:solidFill>
                  <a:srgbClr val="0070C0"/>
                </a:solidFill>
                <a:latin typeface="+mn-lt"/>
                <a:ea typeface="+mj-ea"/>
                <a:cs typeface="+mj-cs"/>
              </a:rPr>
              <a:t>0.1 Herhaling – Hiërarchie van de veiligheidsmaatregelen</a:t>
            </a:r>
          </a:p>
          <a:p>
            <a:endParaRPr lang="nl-BE" noProof="0" dirty="0"/>
          </a:p>
        </p:txBody>
      </p:sp>
      <p:cxnSp>
        <p:nvCxnSpPr>
          <p:cNvPr id="32" name="Connecteur droit 41"/>
          <p:cNvCxnSpPr/>
          <p:nvPr/>
        </p:nvCxnSpPr>
        <p:spPr bwMode="auto">
          <a:xfrm flipH="1" flipV="1">
            <a:off x="6726805" y="5299377"/>
            <a:ext cx="504057" cy="1"/>
          </a:xfrm>
          <a:prstGeom prst="line">
            <a:avLst/>
          </a:prstGeom>
          <a:solidFill>
            <a:srgbClr val="00B0F0"/>
          </a:solidFill>
          <a:ln w="31750" cap="flat" cmpd="sng" algn="ctr">
            <a:solidFill>
              <a:srgbClr val="FF9900"/>
            </a:solidFill>
            <a:prstDash val="solid"/>
            <a:round/>
            <a:headEnd type="none" w="med" len="med"/>
            <a:tailEnd type="none" w="med" len="med"/>
          </a:ln>
          <a:effectLst/>
        </p:spPr>
      </p:cxnSp>
      <p:cxnSp>
        <p:nvCxnSpPr>
          <p:cNvPr id="33" name="Connecteur droit 40"/>
          <p:cNvCxnSpPr/>
          <p:nvPr/>
        </p:nvCxnSpPr>
        <p:spPr bwMode="auto">
          <a:xfrm flipH="1">
            <a:off x="6721841" y="2846024"/>
            <a:ext cx="1584176" cy="0"/>
          </a:xfrm>
          <a:prstGeom prst="line">
            <a:avLst/>
          </a:prstGeom>
          <a:solidFill>
            <a:srgbClr val="00B0F0"/>
          </a:solidFill>
          <a:ln w="31750" cap="flat" cmpd="sng" algn="ctr">
            <a:solidFill>
              <a:srgbClr val="BAE18F"/>
            </a:solidFill>
            <a:prstDash val="solid"/>
            <a:round/>
            <a:headEnd type="none" w="med" len="med"/>
            <a:tailEnd type="none" w="med" len="med"/>
          </a:ln>
          <a:effectLst/>
        </p:spPr>
      </p:cxnSp>
      <p:cxnSp>
        <p:nvCxnSpPr>
          <p:cNvPr id="34" name="Connecteur droit 12"/>
          <p:cNvCxnSpPr/>
          <p:nvPr/>
        </p:nvCxnSpPr>
        <p:spPr bwMode="auto">
          <a:xfrm flipH="1">
            <a:off x="6525479" y="1203975"/>
            <a:ext cx="1584176" cy="0"/>
          </a:xfrm>
          <a:prstGeom prst="line">
            <a:avLst/>
          </a:prstGeom>
          <a:solidFill>
            <a:srgbClr val="00B0F0"/>
          </a:solidFill>
          <a:ln w="31750" cap="flat" cmpd="sng" algn="ctr">
            <a:solidFill>
              <a:srgbClr val="00B050"/>
            </a:solidFill>
            <a:prstDash val="solid"/>
            <a:round/>
            <a:headEnd type="none" w="med" len="med"/>
            <a:tailEnd type="none" w="med" len="med"/>
          </a:ln>
          <a:effectLst/>
        </p:spPr>
      </p:cxnSp>
      <p:cxnSp>
        <p:nvCxnSpPr>
          <p:cNvPr id="35" name="Connecteur droit 13"/>
          <p:cNvCxnSpPr/>
          <p:nvPr/>
        </p:nvCxnSpPr>
        <p:spPr bwMode="auto">
          <a:xfrm flipH="1">
            <a:off x="6525479" y="1950451"/>
            <a:ext cx="1584176" cy="0"/>
          </a:xfrm>
          <a:prstGeom prst="line">
            <a:avLst/>
          </a:prstGeom>
          <a:solidFill>
            <a:srgbClr val="00B0F0"/>
          </a:solidFill>
          <a:ln w="31750" cap="flat" cmpd="sng" algn="ctr">
            <a:solidFill>
              <a:srgbClr val="92D050"/>
            </a:solidFill>
            <a:prstDash val="solid"/>
            <a:round/>
            <a:headEnd type="none" w="med" len="med"/>
            <a:tailEnd type="none" w="med" len="med"/>
          </a:ln>
          <a:effectLst/>
        </p:spPr>
      </p:cxnSp>
      <p:cxnSp>
        <p:nvCxnSpPr>
          <p:cNvPr id="36" name="Connecteur droit 14"/>
          <p:cNvCxnSpPr/>
          <p:nvPr/>
        </p:nvCxnSpPr>
        <p:spPr bwMode="auto">
          <a:xfrm flipH="1">
            <a:off x="6220694" y="3528173"/>
            <a:ext cx="1584176" cy="0"/>
          </a:xfrm>
          <a:prstGeom prst="line">
            <a:avLst/>
          </a:prstGeom>
          <a:solidFill>
            <a:srgbClr val="00B0F0"/>
          </a:solidFill>
          <a:ln w="31750" cap="flat" cmpd="sng" algn="ctr">
            <a:solidFill>
              <a:srgbClr val="FFFF00"/>
            </a:solidFill>
            <a:prstDash val="solid"/>
            <a:round/>
            <a:headEnd type="none" w="med" len="med"/>
            <a:tailEnd type="none" w="med" len="med"/>
          </a:ln>
          <a:effectLst/>
        </p:spPr>
      </p:cxnSp>
      <p:cxnSp>
        <p:nvCxnSpPr>
          <p:cNvPr id="37" name="Connecteur droit 15"/>
          <p:cNvCxnSpPr/>
          <p:nvPr/>
        </p:nvCxnSpPr>
        <p:spPr bwMode="auto">
          <a:xfrm flipH="1" flipV="1">
            <a:off x="6717644" y="4354258"/>
            <a:ext cx="504057" cy="1"/>
          </a:xfrm>
          <a:prstGeom prst="line">
            <a:avLst/>
          </a:prstGeom>
          <a:solidFill>
            <a:srgbClr val="00B0F0"/>
          </a:solidFill>
          <a:ln w="31750" cap="flat" cmpd="sng" algn="ctr">
            <a:solidFill>
              <a:srgbClr val="FFCC00"/>
            </a:solidFill>
            <a:prstDash val="solid"/>
            <a:round/>
            <a:headEnd type="none" w="med" len="med"/>
            <a:tailEnd type="none" w="med" len="med"/>
          </a:ln>
          <a:effectLst/>
        </p:spPr>
      </p:cxnSp>
      <p:sp>
        <p:nvSpPr>
          <p:cNvPr id="38" name="Forme libre 17"/>
          <p:cNvSpPr/>
          <p:nvPr/>
        </p:nvSpPr>
        <p:spPr>
          <a:xfrm>
            <a:off x="3365495" y="922642"/>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00B050"/>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nl-BE" sz="800" kern="0" noProof="0" dirty="0">
              <a:solidFill>
                <a:prstClr val="black">
                  <a:hueOff val="0"/>
                  <a:satOff val="0"/>
                  <a:lumOff val="0"/>
                  <a:alphaOff val="0"/>
                </a:prstClr>
              </a:solidFill>
              <a:latin typeface="Arial"/>
              <a:cs typeface="Arial"/>
            </a:endParaRPr>
          </a:p>
        </p:txBody>
      </p:sp>
      <p:sp>
        <p:nvSpPr>
          <p:cNvPr id="39" name="Forme libre 18"/>
          <p:cNvSpPr/>
          <p:nvPr/>
        </p:nvSpPr>
        <p:spPr>
          <a:xfrm>
            <a:off x="2051352" y="836713"/>
            <a:ext cx="1323148"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00B050">
              <a:lumMod val="75000"/>
            </a:srgbClr>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nl-BE" sz="1200" b="1" kern="0" noProof="0" dirty="0">
                <a:solidFill>
                  <a:prstClr val="white"/>
                </a:solidFill>
                <a:latin typeface="+mn-lt"/>
                <a:cs typeface="Arial"/>
              </a:rPr>
              <a:t>Totale lijnonderbreking</a:t>
            </a:r>
          </a:p>
        </p:txBody>
      </p:sp>
      <p:sp>
        <p:nvSpPr>
          <p:cNvPr id="40" name="Forme libre 19"/>
          <p:cNvSpPr/>
          <p:nvPr/>
        </p:nvSpPr>
        <p:spPr>
          <a:xfrm>
            <a:off x="3366934" y="1669118"/>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92D050"/>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nl-BE" sz="800" kern="0" noProof="0" dirty="0">
              <a:solidFill>
                <a:prstClr val="black">
                  <a:hueOff val="0"/>
                  <a:satOff val="0"/>
                  <a:lumOff val="0"/>
                  <a:alphaOff val="0"/>
                </a:prstClr>
              </a:solidFill>
              <a:latin typeface="Arial"/>
              <a:cs typeface="Arial"/>
            </a:endParaRPr>
          </a:p>
        </p:txBody>
      </p:sp>
      <p:sp>
        <p:nvSpPr>
          <p:cNvPr id="41" name="Forme libre 20"/>
          <p:cNvSpPr/>
          <p:nvPr/>
        </p:nvSpPr>
        <p:spPr>
          <a:xfrm>
            <a:off x="2051352" y="1607338"/>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92D05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nl-BE" sz="1200" b="1" kern="0" noProof="0" dirty="0">
                <a:solidFill>
                  <a:prstClr val="white"/>
                </a:solidFill>
                <a:latin typeface="+mn-lt"/>
                <a:cs typeface="Arial"/>
              </a:rPr>
              <a:t>Buitendienst-stelling van een spoor</a:t>
            </a:r>
          </a:p>
        </p:txBody>
      </p:sp>
      <p:sp>
        <p:nvSpPr>
          <p:cNvPr id="42" name="Forme libre 21"/>
          <p:cNvSpPr/>
          <p:nvPr/>
        </p:nvSpPr>
        <p:spPr>
          <a:xfrm>
            <a:off x="3377351" y="324684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FF00"/>
            </a:solidFill>
            <a:prstDash val="sysDot"/>
          </a:ln>
          <a:effectLst/>
        </p:spPr>
        <p:txBody>
          <a:bodyPr spcFirstLastPara="0" vert="horz" wrap="square" lIns="30481" tIns="45490" rIns="60730" bIns="45491" numCol="1" spcCol="1270" anchor="ctr" anchorCtr="0">
            <a:noAutofit/>
          </a:bodyPr>
          <a:lstStyle/>
          <a:p>
            <a:pPr marL="0" lvl="1" defTabSz="355600" fontAlgn="auto">
              <a:lnSpc>
                <a:spcPct val="90000"/>
              </a:lnSpc>
              <a:spcBef>
                <a:spcPts val="0"/>
              </a:spcBef>
              <a:spcAft>
                <a:spcPct val="15000"/>
              </a:spcAft>
              <a:defRPr/>
            </a:pPr>
            <a:endParaRPr lang="nl-BE" sz="1100" kern="0" noProof="0" dirty="0">
              <a:solidFill>
                <a:prstClr val="black">
                  <a:hueOff val="0"/>
                  <a:satOff val="0"/>
                  <a:lumOff val="0"/>
                  <a:alphaOff val="0"/>
                </a:prstClr>
              </a:solidFill>
              <a:latin typeface="+mn-lt"/>
              <a:cs typeface="Arial"/>
            </a:endParaRPr>
          </a:p>
        </p:txBody>
      </p:sp>
      <p:sp>
        <p:nvSpPr>
          <p:cNvPr id="43" name="Forme libre 22"/>
          <p:cNvSpPr/>
          <p:nvPr/>
        </p:nvSpPr>
        <p:spPr>
          <a:xfrm>
            <a:off x="2051352" y="3185059"/>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FF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nl-BE" sz="1200" b="1" kern="0" noProof="0" dirty="0">
                <a:solidFill>
                  <a:prstClr val="black"/>
                </a:solidFill>
                <a:latin typeface="+mn-lt"/>
                <a:cs typeface="Arial"/>
              </a:rPr>
              <a:t>Gematerialiseerd sperren van de bewegingen</a:t>
            </a:r>
          </a:p>
        </p:txBody>
      </p:sp>
      <p:sp>
        <p:nvSpPr>
          <p:cNvPr id="44" name="Forme libre 23"/>
          <p:cNvSpPr/>
          <p:nvPr/>
        </p:nvSpPr>
        <p:spPr>
          <a:xfrm>
            <a:off x="3365494" y="409360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CC00"/>
            </a:solidFill>
            <a:prstDash val="sysDot"/>
          </a:ln>
          <a:effectLst/>
        </p:spPr>
        <p:txBody>
          <a:bodyPr spcFirstLastPara="0" vert="horz" wrap="square" lIns="30481" tIns="45490" rIns="60730" bIns="45491" numCol="1" spcCol="1270" anchor="ctr" anchorCtr="0">
            <a:noAutofit/>
          </a:bodyPr>
          <a:lstStyle/>
          <a:p>
            <a:pPr marL="0" lvl="1" defTabSz="355600" fontAlgn="auto">
              <a:lnSpc>
                <a:spcPct val="90000"/>
              </a:lnSpc>
              <a:spcBef>
                <a:spcPts val="0"/>
              </a:spcBef>
              <a:spcAft>
                <a:spcPct val="15000"/>
              </a:spcAft>
              <a:defRPr/>
            </a:pPr>
            <a:endParaRPr lang="nl-BE" sz="1100" kern="0" noProof="0" dirty="0">
              <a:solidFill>
                <a:prstClr val="black">
                  <a:hueOff val="0"/>
                  <a:satOff val="0"/>
                  <a:lumOff val="0"/>
                  <a:alphaOff val="0"/>
                </a:prstClr>
              </a:solidFill>
              <a:latin typeface="+mn-lt"/>
              <a:cs typeface="Arial"/>
            </a:endParaRPr>
          </a:p>
        </p:txBody>
      </p:sp>
      <p:sp>
        <p:nvSpPr>
          <p:cNvPr id="45" name="Forme libre 24"/>
          <p:cNvSpPr/>
          <p:nvPr/>
        </p:nvSpPr>
        <p:spPr>
          <a:xfrm>
            <a:off x="2051352" y="4037372"/>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D04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nl-BE" sz="1200" b="1" kern="0" noProof="0" dirty="0">
                <a:solidFill>
                  <a:prstClr val="black"/>
                </a:solidFill>
                <a:latin typeface="+mn-lt"/>
                <a:cs typeface="Arial"/>
              </a:rPr>
              <a:t>Niet-gematerialiseerd sperren van de bewegingen</a:t>
            </a:r>
          </a:p>
        </p:txBody>
      </p:sp>
      <p:pic>
        <p:nvPicPr>
          <p:cNvPr id="46" name="Image 26"/>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5951116" y="898034"/>
            <a:ext cx="771250" cy="571674"/>
          </a:xfrm>
          <a:prstGeom prst="rect">
            <a:avLst/>
          </a:prstGeom>
          <a:solidFill>
            <a:schemeClr val="bg1"/>
          </a:solidFill>
          <a:ln w="76200">
            <a:solidFill>
              <a:srgbClr val="00843C"/>
            </a:solidFill>
          </a:ln>
        </p:spPr>
      </p:pic>
      <p:pic>
        <p:nvPicPr>
          <p:cNvPr id="47" name="Image 27"/>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5951541" y="1664251"/>
            <a:ext cx="770400" cy="572400"/>
          </a:xfrm>
          <a:prstGeom prst="rect">
            <a:avLst/>
          </a:prstGeom>
          <a:ln w="76200">
            <a:solidFill>
              <a:srgbClr val="92D050"/>
            </a:solidFill>
          </a:ln>
        </p:spPr>
      </p:pic>
      <p:pic>
        <p:nvPicPr>
          <p:cNvPr id="48" name="Image 28"/>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5951541" y="3241973"/>
            <a:ext cx="770400" cy="572400"/>
          </a:xfrm>
          <a:prstGeom prst="rect">
            <a:avLst/>
          </a:prstGeom>
          <a:ln w="76200">
            <a:solidFill>
              <a:srgbClr val="FFFF00"/>
            </a:solidFill>
          </a:ln>
        </p:spPr>
      </p:pic>
      <p:pic>
        <p:nvPicPr>
          <p:cNvPr id="49" name="Image 29"/>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5951541" y="4083434"/>
            <a:ext cx="770400" cy="572400"/>
          </a:xfrm>
          <a:prstGeom prst="rect">
            <a:avLst/>
          </a:prstGeom>
          <a:ln w="76200">
            <a:solidFill>
              <a:srgbClr val="FFD040"/>
            </a:solidFill>
          </a:ln>
        </p:spPr>
      </p:pic>
      <p:grpSp>
        <p:nvGrpSpPr>
          <p:cNvPr id="50" name="Groupe 30"/>
          <p:cNvGrpSpPr/>
          <p:nvPr/>
        </p:nvGrpSpPr>
        <p:grpSpPr>
          <a:xfrm>
            <a:off x="7527051" y="898164"/>
            <a:ext cx="2851929" cy="5872979"/>
            <a:chOff x="8327091" y="1121193"/>
            <a:chExt cx="2528883" cy="5628456"/>
          </a:xfrm>
        </p:grpSpPr>
        <p:pic>
          <p:nvPicPr>
            <p:cNvPr id="51" name="Picture 8" descr="Les diffÃ©rentes jauges pour cuve Ã  fioul"/>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20552" r="20845"/>
            <a:stretch/>
          </p:blipFill>
          <p:spPr bwMode="auto">
            <a:xfrm rot="16200000" flipV="1">
              <a:off x="6777305" y="2670979"/>
              <a:ext cx="5628456" cy="2528883"/>
            </a:xfrm>
            <a:prstGeom prst="rect">
              <a:avLst/>
            </a:prstGeom>
            <a:noFill/>
            <a:extLst>
              <a:ext uri="{909E8E84-426E-40DD-AFC4-6F175D3DCCD1}">
                <a14:hiddenFill xmlns:a14="http://schemas.microsoft.com/office/drawing/2010/main">
                  <a:solidFill>
                    <a:srgbClr val="FFFFFF"/>
                  </a:solidFill>
                </a14:hiddenFill>
              </a:ext>
            </a:extLst>
          </p:spPr>
        </p:pic>
        <p:sp>
          <p:nvSpPr>
            <p:cNvPr id="52" name="ZoneTexte 32"/>
            <p:cNvSpPr txBox="1"/>
            <p:nvPr/>
          </p:nvSpPr>
          <p:spPr>
            <a:xfrm rot="1627498">
              <a:off x="8631325" y="1365678"/>
              <a:ext cx="864096" cy="353955"/>
            </a:xfrm>
            <a:prstGeom prst="rect">
              <a:avLst/>
            </a:prstGeom>
            <a:noFill/>
          </p:spPr>
          <p:txBody>
            <a:bodyPr wrap="square" rtlCol="0">
              <a:spAutoFit/>
            </a:bodyPr>
            <a:lstStyle/>
            <a:p>
              <a:pPr fontAlgn="auto">
                <a:spcBef>
                  <a:spcPts val="0"/>
                </a:spcBef>
                <a:spcAft>
                  <a:spcPts val="0"/>
                </a:spcAft>
                <a:defRPr/>
              </a:pPr>
              <a:r>
                <a:rPr lang="nl-BE" b="1" kern="0" spc="50" noProof="0" dirty="0">
                  <a:ln w="0"/>
                  <a:solidFill>
                    <a:srgbClr val="DCEBFA"/>
                  </a:solidFill>
                  <a:effectLst>
                    <a:innerShdw blurRad="63500" dist="50800" dir="13500000">
                      <a:srgbClr val="000000">
                        <a:alpha val="50000"/>
                      </a:srgbClr>
                    </a:innerShdw>
                  </a:effectLst>
                </a:rPr>
                <a:t>HIGH</a:t>
              </a:r>
            </a:p>
          </p:txBody>
        </p:sp>
        <p:sp>
          <p:nvSpPr>
            <p:cNvPr id="53" name="ZoneTexte 33"/>
            <p:cNvSpPr txBox="1"/>
            <p:nvPr/>
          </p:nvSpPr>
          <p:spPr>
            <a:xfrm rot="19630101">
              <a:off x="8708901" y="5974111"/>
              <a:ext cx="864096" cy="353955"/>
            </a:xfrm>
            <a:prstGeom prst="rect">
              <a:avLst/>
            </a:prstGeom>
            <a:noFill/>
          </p:spPr>
          <p:txBody>
            <a:bodyPr wrap="square" rtlCol="0">
              <a:spAutoFit/>
            </a:bodyPr>
            <a:lstStyle/>
            <a:p>
              <a:pPr fontAlgn="auto">
                <a:spcBef>
                  <a:spcPts val="0"/>
                </a:spcBef>
                <a:spcAft>
                  <a:spcPts val="0"/>
                </a:spcAft>
                <a:defRPr/>
              </a:pPr>
              <a:r>
                <a:rPr lang="nl-BE" b="1" kern="0" spc="50" noProof="0" dirty="0">
                  <a:ln w="0"/>
                  <a:solidFill>
                    <a:srgbClr val="DCEBFA"/>
                  </a:solidFill>
                  <a:effectLst>
                    <a:innerShdw blurRad="63500" dist="50800" dir="13500000">
                      <a:srgbClr val="000000">
                        <a:alpha val="50000"/>
                      </a:srgbClr>
                    </a:innerShdw>
                  </a:effectLst>
                </a:rPr>
                <a:t>LOW</a:t>
              </a:r>
            </a:p>
          </p:txBody>
        </p:sp>
      </p:grpSp>
      <p:sp>
        <p:nvSpPr>
          <p:cNvPr id="55" name="Forme libre 37"/>
          <p:cNvSpPr/>
          <p:nvPr/>
        </p:nvSpPr>
        <p:spPr>
          <a:xfrm>
            <a:off x="3287689" y="4985565"/>
            <a:ext cx="2361766" cy="618896"/>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180975" lvl="1" indent="-92075" defTabSz="355600">
              <a:lnSpc>
                <a:spcPct val="90000"/>
              </a:lnSpc>
              <a:spcAft>
                <a:spcPct val="15000"/>
              </a:spcAft>
              <a:buFont typeface="+mj-lt"/>
              <a:buAutoNum type="arabicParenR"/>
            </a:pPr>
            <a:r>
              <a:rPr lang="nl-BE" sz="900" noProof="0" dirty="0"/>
              <a:t>  Schildwachten – Radio met Afdekking</a:t>
            </a:r>
          </a:p>
          <a:p>
            <a:pPr marL="180975" lvl="1" indent="-92075" defTabSz="355600">
              <a:lnSpc>
                <a:spcPct val="90000"/>
              </a:lnSpc>
              <a:spcAft>
                <a:spcPct val="15000"/>
              </a:spcAft>
              <a:buFont typeface="+mj-lt"/>
              <a:buAutoNum type="arabicParenR"/>
            </a:pPr>
            <a:r>
              <a:rPr lang="nl-BE" sz="900" noProof="0" dirty="0"/>
              <a:t>  Schildwachten – Radio zonder Afdekking</a:t>
            </a:r>
          </a:p>
          <a:p>
            <a:pPr marL="180975" lvl="1" indent="-92075" defTabSz="355600">
              <a:lnSpc>
                <a:spcPct val="90000"/>
              </a:lnSpc>
              <a:spcAft>
                <a:spcPct val="15000"/>
              </a:spcAft>
              <a:buFont typeface="+mj-lt"/>
              <a:buAutoNum type="arabicParenR"/>
            </a:pPr>
            <a:r>
              <a:rPr lang="nl-BE" sz="900" spc="-20" noProof="0" dirty="0"/>
              <a:t>  Aankondigingssystemen door schildwacht(en)</a:t>
            </a:r>
          </a:p>
          <a:p>
            <a:pPr marL="180975" lvl="1" indent="-92075" defTabSz="355600">
              <a:lnSpc>
                <a:spcPct val="90000"/>
              </a:lnSpc>
              <a:spcAft>
                <a:spcPct val="15000"/>
              </a:spcAft>
              <a:buFont typeface="+mj-lt"/>
              <a:buAutoNum type="arabicParenR"/>
            </a:pPr>
            <a:r>
              <a:rPr lang="nl-BE" sz="900" b="1" noProof="0" dirty="0">
                <a:solidFill>
                  <a:schemeClr val="tx1"/>
                </a:solidFill>
              </a:rPr>
              <a:t>  Kijkuit / AANKONDIGER </a:t>
            </a:r>
            <a:r>
              <a:rPr lang="nl-BE" sz="900" b="1" noProof="0" dirty="0"/>
              <a:t>/ </a:t>
            </a:r>
            <a:r>
              <a:rPr lang="nl-BE" sz="900" b="1" noProof="0" dirty="0">
                <a:solidFill>
                  <a:schemeClr val="accent3"/>
                </a:solidFill>
              </a:rPr>
              <a:t>ATWS</a:t>
            </a:r>
          </a:p>
        </p:txBody>
      </p:sp>
      <p:sp>
        <p:nvSpPr>
          <p:cNvPr id="56" name="Forme libre 38"/>
          <p:cNvSpPr/>
          <p:nvPr/>
        </p:nvSpPr>
        <p:spPr>
          <a:xfrm>
            <a:off x="2051352" y="4943346"/>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pPr>
            <a:r>
              <a:rPr lang="nl-BE" sz="1200" b="1" kern="0" noProof="0" dirty="0">
                <a:solidFill>
                  <a:schemeClr val="bg1"/>
                </a:solidFill>
                <a:latin typeface="+mn-lt"/>
                <a:cs typeface="Arial"/>
              </a:rPr>
              <a:t>Aankondigings-systemen</a:t>
            </a:r>
          </a:p>
        </p:txBody>
      </p:sp>
      <p:sp>
        <p:nvSpPr>
          <p:cNvPr id="57" name="Forme libre 36"/>
          <p:cNvSpPr/>
          <p:nvPr/>
        </p:nvSpPr>
        <p:spPr>
          <a:xfrm>
            <a:off x="3377351" y="2456307"/>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BAE18F"/>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nl-BE" sz="800" kern="0" noProof="0" dirty="0">
              <a:solidFill>
                <a:prstClr val="black">
                  <a:hueOff val="0"/>
                  <a:satOff val="0"/>
                  <a:lumOff val="0"/>
                  <a:alphaOff val="0"/>
                </a:prstClr>
              </a:solidFill>
              <a:latin typeface="Arial"/>
              <a:cs typeface="Arial"/>
            </a:endParaRPr>
          </a:p>
        </p:txBody>
      </p:sp>
      <p:sp>
        <p:nvSpPr>
          <p:cNvPr id="58" name="Forme libre 39"/>
          <p:cNvSpPr/>
          <p:nvPr/>
        </p:nvSpPr>
        <p:spPr>
          <a:xfrm>
            <a:off x="2051352" y="2394527"/>
            <a:ext cx="1288645"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BAE18F"/>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nl-BE" sz="1200" b="1" kern="0" noProof="0" dirty="0">
                <a:solidFill>
                  <a:prstClr val="white"/>
                </a:solidFill>
                <a:latin typeface="+mn-lt"/>
                <a:cs typeface="Arial"/>
              </a:rPr>
              <a:t>Fysieke of technische afscherming</a:t>
            </a:r>
          </a:p>
        </p:txBody>
      </p:sp>
      <p:pic>
        <p:nvPicPr>
          <p:cNvPr id="59" name="Image 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951541" y="2462751"/>
            <a:ext cx="770400" cy="572400"/>
          </a:xfrm>
          <a:prstGeom prst="rect">
            <a:avLst/>
          </a:prstGeom>
          <a:ln w="76200">
            <a:solidFill>
              <a:srgbClr val="BAE18F"/>
            </a:solidFill>
          </a:ln>
        </p:spPr>
      </p:pic>
      <p:pic>
        <p:nvPicPr>
          <p:cNvPr id="60" name="Image 7"/>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5951541" y="5013176"/>
            <a:ext cx="770400" cy="572400"/>
          </a:xfrm>
          <a:prstGeom prst="rect">
            <a:avLst/>
          </a:prstGeom>
          <a:ln w="76200">
            <a:solidFill>
              <a:srgbClr val="FF9900"/>
            </a:solidFill>
          </a:ln>
        </p:spPr>
      </p:pic>
      <p:cxnSp>
        <p:nvCxnSpPr>
          <p:cNvPr id="61" name="Connecteur droit 42"/>
          <p:cNvCxnSpPr/>
          <p:nvPr/>
        </p:nvCxnSpPr>
        <p:spPr bwMode="auto">
          <a:xfrm flipH="1" flipV="1">
            <a:off x="6741152" y="6122150"/>
            <a:ext cx="504057" cy="1"/>
          </a:xfrm>
          <a:prstGeom prst="line">
            <a:avLst/>
          </a:prstGeom>
          <a:solidFill>
            <a:srgbClr val="00B0F0"/>
          </a:solidFill>
          <a:ln w="31750" cap="flat" cmpd="sng" algn="ctr">
            <a:solidFill>
              <a:srgbClr val="CC6600"/>
            </a:solidFill>
            <a:prstDash val="solid"/>
            <a:round/>
            <a:headEnd type="none" w="med" len="med"/>
            <a:tailEnd type="none" w="med" len="med"/>
          </a:ln>
          <a:effectLst/>
        </p:spPr>
      </p:cxnSp>
      <p:sp>
        <p:nvSpPr>
          <p:cNvPr id="62" name="Forme libre 43"/>
          <p:cNvSpPr/>
          <p:nvPr/>
        </p:nvSpPr>
        <p:spPr>
          <a:xfrm>
            <a:off x="3320778" y="5864115"/>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CC6600"/>
            </a:solidFill>
            <a:prstDash val="sysDot"/>
          </a:ln>
          <a:effectLst/>
        </p:spPr>
        <p:txBody>
          <a:bodyPr spcFirstLastPara="0" vert="horz" wrap="square" lIns="30481" tIns="45490" rIns="60730" bIns="45491" numCol="1" spcCol="1270" anchor="ctr" anchorCtr="0">
            <a:noAutofit/>
          </a:bodyPr>
          <a:lstStyle/>
          <a:p>
            <a:pPr marL="42863" lvl="1" indent="-42863" defTabSz="266700">
              <a:lnSpc>
                <a:spcPct val="90000"/>
              </a:lnSpc>
              <a:spcAft>
                <a:spcPct val="15000"/>
              </a:spcAft>
              <a:buChar char="••"/>
            </a:pPr>
            <a:endParaRPr lang="nl-BE" sz="900" noProof="0" dirty="0">
              <a:latin typeface="+mn-lt"/>
            </a:endParaRPr>
          </a:p>
        </p:txBody>
      </p:sp>
      <p:sp>
        <p:nvSpPr>
          <p:cNvPr id="63" name="Forme libre 44"/>
          <p:cNvSpPr/>
          <p:nvPr/>
        </p:nvSpPr>
        <p:spPr>
          <a:xfrm>
            <a:off x="2051352" y="5805264"/>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CC66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nl-BE" sz="1200" b="1" kern="0" noProof="0" dirty="0">
                <a:solidFill>
                  <a:schemeClr val="bg1"/>
                </a:solidFill>
                <a:latin typeface="+mn-lt"/>
                <a:cs typeface="Arial"/>
              </a:rPr>
              <a:t>Systemen voor afbakening van de werfzone</a:t>
            </a:r>
          </a:p>
        </p:txBody>
      </p:sp>
      <p:pic>
        <p:nvPicPr>
          <p:cNvPr id="64" name="Image 45"/>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5951541" y="5854197"/>
            <a:ext cx="770400" cy="566658"/>
          </a:xfrm>
          <a:prstGeom prst="rect">
            <a:avLst/>
          </a:prstGeom>
          <a:ln w="76200">
            <a:solidFill>
              <a:srgbClr val="CC6600"/>
            </a:solidFill>
          </a:ln>
        </p:spPr>
      </p:pic>
      <p:sp>
        <p:nvSpPr>
          <p:cNvPr id="2" name="Espace réservé du texte 1">
            <a:extLst>
              <a:ext uri="{FF2B5EF4-FFF2-40B4-BE49-F238E27FC236}">
                <a16:creationId xmlns:a16="http://schemas.microsoft.com/office/drawing/2014/main" id="{C4C355B9-6408-44B6-BB45-A9B072FB9EF3}"/>
              </a:ext>
            </a:extLst>
          </p:cNvPr>
          <p:cNvSpPr>
            <a:spLocks noGrp="1"/>
          </p:cNvSpPr>
          <p:nvPr>
            <p:ph type="body" sz="quarter" idx="18"/>
          </p:nvPr>
        </p:nvSpPr>
        <p:spPr/>
        <p:txBody>
          <a:bodyPr/>
          <a:lstStyle/>
          <a:p>
            <a:r>
              <a:rPr lang="nl-BE" noProof="0" dirty="0"/>
              <a:t>0. Inleiding</a:t>
            </a:r>
          </a:p>
          <a:p>
            <a:endParaRPr lang="nl-BE" noProof="0" dirty="0"/>
          </a:p>
        </p:txBody>
      </p:sp>
      <p:sp>
        <p:nvSpPr>
          <p:cNvPr id="65" name="Rectangle 64"/>
          <p:cNvSpPr/>
          <p:nvPr/>
        </p:nvSpPr>
        <p:spPr>
          <a:xfrm rot="5400000">
            <a:off x="6463196" y="2304761"/>
            <a:ext cx="5374520" cy="2871084"/>
          </a:xfrm>
          <a:prstGeom prst="rect">
            <a:avLst/>
          </a:prstGeom>
          <a:noFill/>
        </p:spPr>
        <p:txBody>
          <a:bodyPr wrap="none" lIns="91440" tIns="45720" rIns="91440" bIns="45720">
            <a:prstTxWarp prst="textArchUp">
              <a:avLst>
                <a:gd name="adj" fmla="val 9272814"/>
              </a:avLst>
            </a:prstTxWarp>
            <a:spAutoFit/>
          </a:bodyPr>
          <a:lstStyle/>
          <a:p>
            <a:r>
              <a:rPr lang="nl-BE" sz="2000" b="1" kern="100" spc="2000" noProof="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rPr>
              <a:t>   </a:t>
            </a:r>
            <a:r>
              <a:rPr lang="nl-BE" sz="2000" b="1" kern="6100" spc="1875" noProof="0" dirty="0">
                <a:ln w="0"/>
                <a:effectLst>
                  <a:outerShdw blurRad="38100" dist="25400" dir="5400000" algn="ctr" rotWithShape="0">
                    <a:srgbClr val="6E747A">
                      <a:alpha val="43000"/>
                    </a:srgbClr>
                  </a:outerShdw>
                </a:effectLst>
              </a:rPr>
              <a:t>VEILIGHEIDSNIVEAU</a:t>
            </a:r>
            <a:endParaRPr lang="nl-BE" sz="2000" b="1" kern="100" spc="2000" noProof="0" dirty="0">
              <a:ln w="12700">
                <a:solidFill>
                  <a:schemeClr val="accent1"/>
                </a:solidFill>
                <a:prstDash val="solid"/>
              </a:ln>
              <a:effectLst>
                <a:outerShdw dist="38100" dir="2640000" algn="bl" rotWithShape="0">
                  <a:schemeClr val="tx2">
                    <a:lumMod val="75000"/>
                  </a:schemeClr>
                </a:outerShdw>
              </a:effectLst>
            </a:endParaRPr>
          </a:p>
        </p:txBody>
      </p:sp>
      <p:sp>
        <p:nvSpPr>
          <p:cNvPr id="66" name="Flèche droite 65"/>
          <p:cNvSpPr/>
          <p:nvPr/>
        </p:nvSpPr>
        <p:spPr>
          <a:xfrm>
            <a:off x="1073864" y="5131826"/>
            <a:ext cx="648072" cy="38015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Tree>
    <p:extLst>
      <p:ext uri="{BB962C8B-B14F-4D97-AF65-F5344CB8AC3E}">
        <p14:creationId xmlns:p14="http://schemas.microsoft.com/office/powerpoint/2010/main" val="4227585874"/>
      </p:ext>
    </p:extLst>
  </p:cSld>
  <p:clrMapOvr>
    <a:masterClrMapping/>
  </p:clrMapOvr>
</p:sld>
</file>

<file path=ppt/theme/theme1.xml><?xml version="1.0" encoding="utf-8"?>
<a:theme xmlns:a="http://schemas.openxmlformats.org/drawingml/2006/main" name="nieuwe Infrabel template_v4">
  <a:themeElements>
    <a:clrScheme name="INFRABEL">
      <a:dk1>
        <a:sysClr val="windowText" lastClr="000000"/>
      </a:dk1>
      <a:lt1>
        <a:sysClr val="window" lastClr="FFFFFF"/>
      </a:lt1>
      <a:dk2>
        <a:srgbClr val="005DA4"/>
      </a:dk2>
      <a:lt2>
        <a:srgbClr val="DCEBFA"/>
      </a:lt2>
      <a:accent1>
        <a:srgbClr val="00B0F0"/>
      </a:accent1>
      <a:accent2>
        <a:srgbClr val="005DA4"/>
      </a:accent2>
      <a:accent3>
        <a:srgbClr val="FFC000"/>
      </a:accent3>
      <a:accent4>
        <a:srgbClr val="FF0000"/>
      </a:accent4>
      <a:accent5>
        <a:srgbClr val="FFFF00"/>
      </a:accent5>
      <a:accent6>
        <a:srgbClr val="00B050"/>
      </a:accent6>
      <a:hlink>
        <a:srgbClr val="005DA4"/>
      </a:hlink>
      <a:folHlink>
        <a:srgbClr val="00BCF0"/>
      </a:folHlink>
    </a:clrScheme>
    <a:fontScheme name="Infrab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3175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E6E6E6"/>
        </a:lt2>
        <a:accent1>
          <a:srgbClr val="83D0F0"/>
        </a:accent1>
        <a:accent2>
          <a:srgbClr val="005DA4"/>
        </a:accent2>
        <a:accent3>
          <a:srgbClr val="FFFFFF"/>
        </a:accent3>
        <a:accent4>
          <a:srgbClr val="000000"/>
        </a:accent4>
        <a:accent5>
          <a:srgbClr val="C1E4F6"/>
        </a:accent5>
        <a:accent6>
          <a:srgbClr val="005394"/>
        </a:accent6>
        <a:hlink>
          <a:srgbClr val="00BCF0"/>
        </a:hlink>
        <a:folHlink>
          <a:srgbClr val="BDE2F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Cover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31BE245E-9840-43BA-82CC-424A0EFF3C80}"/>
    </a:ext>
  </a:extLst>
</a:theme>
</file>

<file path=ppt/theme/theme3.xml><?xml version="1.0" encoding="utf-8"?>
<a:theme xmlns:a="http://schemas.openxmlformats.org/drawingml/2006/main" name="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ppt/theme/theme4.xml><?xml version="1.0" encoding="utf-8"?>
<a:theme xmlns:a="http://schemas.openxmlformats.org/drawingml/2006/main" name="Closing Slide Light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7C912F14-0B74-47A2-893B-4FFF78FE047C}"/>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AA4D83D2689149B46FB0A0C75F9CA5" ma:contentTypeVersion="6" ma:contentTypeDescription="Create a new document." ma:contentTypeScope="" ma:versionID="ee1550e893c0e0e586711369a2a56796">
  <xsd:schema xmlns:xsd="http://www.w3.org/2001/XMLSchema" xmlns:xs="http://www.w3.org/2001/XMLSchema" xmlns:p="http://schemas.microsoft.com/office/2006/metadata/properties" xmlns:ns2="cd80e9e3-add3-4dfe-a89d-13996849c1a9" xmlns:ns3="f5a359b8-2d08-4a6a-aacc-d13de3a51bf5" targetNamespace="http://schemas.microsoft.com/office/2006/metadata/properties" ma:root="true" ma:fieldsID="385512aed5416b273e3126e8e7c371d6" ns2:_="" ns3:_="">
    <xsd:import namespace="cd80e9e3-add3-4dfe-a89d-13996849c1a9"/>
    <xsd:import namespace="f5a359b8-2d08-4a6a-aacc-d13de3a51bf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0e9e3-add3-4dfe-a89d-13996849c1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a359b8-2d08-4a6a-aacc-d13de3a51bf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5a359b8-2d08-4a6a-aacc-d13de3a51bf5">
      <UserInfo>
        <DisplayName>De Bock Yves</DisplayName>
        <AccountId>77</AccountId>
        <AccountType/>
      </UserInfo>
      <UserInfo>
        <DisplayName>Bertholet Yann</DisplayName>
        <AccountId>50</AccountId>
        <AccountType/>
      </UserInfo>
    </SharedWithUsers>
  </documentManagement>
</p:properties>
</file>

<file path=customXml/itemProps1.xml><?xml version="1.0" encoding="utf-8"?>
<ds:datastoreItem xmlns:ds="http://schemas.openxmlformats.org/officeDocument/2006/customXml" ds:itemID="{54842F1F-3556-4CB2-842C-24FC08AB4D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80e9e3-add3-4dfe-a89d-13996849c1a9"/>
    <ds:schemaRef ds:uri="f5a359b8-2d08-4a6a-aacc-d13de3a51b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B9E7D3-1452-4033-9809-97E7C599E354}">
  <ds:schemaRefs>
    <ds:schemaRef ds:uri="http://schemas.microsoft.com/sharepoint/v3/contenttype/forms"/>
  </ds:schemaRefs>
</ds:datastoreItem>
</file>

<file path=customXml/itemProps3.xml><?xml version="1.0" encoding="utf-8"?>
<ds:datastoreItem xmlns:ds="http://schemas.openxmlformats.org/officeDocument/2006/customXml" ds:itemID="{C68111D0-A839-4A02-A971-10D600E49531}">
  <ds:schemaRefs>
    <ds:schemaRef ds:uri="http://purl.org/dc/terms/"/>
    <ds:schemaRef ds:uri="cd80e9e3-add3-4dfe-a89d-13996849c1a9"/>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infopath/2007/PartnerControls"/>
    <ds:schemaRef ds:uri="f5a359b8-2d08-4a6a-aacc-d13de3a51bf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5724</Words>
  <Application>Microsoft Office PowerPoint</Application>
  <PresentationFormat>Breedbeeld</PresentationFormat>
  <Paragraphs>972</Paragraphs>
  <Slides>62</Slides>
  <Notes>14</Notes>
  <HiddenSlides>0</HiddenSlides>
  <MMClips>1</MMClips>
  <ScaleCrop>false</ScaleCrop>
  <HeadingPairs>
    <vt:vector size="6" baseType="variant">
      <vt:variant>
        <vt:lpstr>Gebruikte lettertypen</vt:lpstr>
      </vt:variant>
      <vt:variant>
        <vt:i4>9</vt:i4>
      </vt:variant>
      <vt:variant>
        <vt:lpstr>Thema</vt:lpstr>
      </vt:variant>
      <vt:variant>
        <vt:i4>4</vt:i4>
      </vt:variant>
      <vt:variant>
        <vt:lpstr>Diatitels</vt:lpstr>
      </vt:variant>
      <vt:variant>
        <vt:i4>62</vt:i4>
      </vt:variant>
    </vt:vector>
  </HeadingPairs>
  <TitlesOfParts>
    <vt:vector size="75" baseType="lpstr">
      <vt:lpstr>Arial</vt:lpstr>
      <vt:lpstr>Calibri</vt:lpstr>
      <vt:lpstr>Calibri </vt:lpstr>
      <vt:lpstr>Calibri Light</vt:lpstr>
      <vt:lpstr>Calibri-Bold</vt:lpstr>
      <vt:lpstr>CIDFont+F1</vt:lpstr>
      <vt:lpstr>CIDFont+F2</vt:lpstr>
      <vt:lpstr>Courier New</vt:lpstr>
      <vt:lpstr>Wingdings</vt:lpstr>
      <vt:lpstr>nieuwe Infrabel template_v4</vt:lpstr>
      <vt:lpstr>Presentation Cover Slides</vt:lpstr>
      <vt:lpstr>Content Slides</vt:lpstr>
      <vt:lpstr>Closing Slide Light Blue</vt:lpstr>
      <vt:lpstr>  Directie Operations  Eenheid 71  Leider van het werk –  Verantwoordelijke voor de Veiligheid  ATWS – Automatisch treinaankondigingssysteem ter beveiliging van werken ZONDER voorziene indringing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SNCB-Holding / NMBS-Holding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SNCB-Holding/NMBS-Holding</dc:creator>
  <cp:lastModifiedBy>Bradt Paul</cp:lastModifiedBy>
  <cp:revision>2392</cp:revision>
  <cp:lastPrinted>2025-07-14T08:21:38Z</cp:lastPrinted>
  <dcterms:created xsi:type="dcterms:W3CDTF">2011-12-13T08:10:21Z</dcterms:created>
  <dcterms:modified xsi:type="dcterms:W3CDTF">2025-07-17T12:58:28Z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0x010100E0AA4D83D2689149B46FB0A0C75F9CA5</vt:lpwstr>
  </property>
</Properties>
</file>